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0" r:id="rId3"/>
    <p:sldId id="301" r:id="rId4"/>
    <p:sldId id="292" r:id="rId5"/>
    <p:sldId id="299" r:id="rId6"/>
    <p:sldId id="293" r:id="rId7"/>
    <p:sldId id="302" r:id="rId8"/>
    <p:sldId id="303" r:id="rId9"/>
    <p:sldId id="305" r:id="rId10"/>
    <p:sldId id="306" r:id="rId11"/>
    <p:sldId id="304" r:id="rId12"/>
    <p:sldId id="308" r:id="rId13"/>
    <p:sldId id="310" r:id="rId14"/>
    <p:sldId id="312" r:id="rId15"/>
    <p:sldId id="28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7" autoAdjust="0"/>
    <p:restoredTop sz="99780" autoAdjust="0"/>
  </p:normalViewPr>
  <p:slideViewPr>
    <p:cSldViewPr snapToGrid="0">
      <p:cViewPr varScale="1">
        <p:scale>
          <a:sx n="85" d="100"/>
          <a:sy n="85" d="100"/>
        </p:scale>
        <p:origin x="-1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24/07/2017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2" y="365125"/>
            <a:ext cx="1133278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7543" y="1772460"/>
            <a:ext cx="11332783" cy="486762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24/07/2017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Nº 3</a:t>
            </a:r>
          </a:p>
          <a:p>
            <a:pPr algn="ctr" defTabSz="914377"/>
            <a:r>
              <a:rPr lang="pt-BR" altLang="pt-BR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ENGENHARIA DE SOFTWARE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ágeis, desenvolvimento ágil e dirigido a planos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A53C9F0-10D3-4F80-A55E-DE92A964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797386"/>
            <a:ext cx="11341916" cy="51615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B166904-ACCE-4A36-9DA5-726026D0D9EB}"/>
              </a:ext>
            </a:extLst>
          </p:cNvPr>
          <p:cNvSpPr txBox="1"/>
          <p:nvPr/>
        </p:nvSpPr>
        <p:spPr>
          <a:xfrm>
            <a:off x="8928651" y="595897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38488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Dificuldades / limitações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Cliente deve estar disposto e capaz de passar o tempo com a equipe de desenvolvimento.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Cliente deve ser capaz de representar todas as partes interessadas.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Membros da equipe podem não ter a personalidade adequada.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A organização pode não ter a cultura adequada. Organizações investiram muito em definição e organização de processos.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5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Dificuldades / limitações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Priorizar mudanças pode ser extremamente difícil, principalmente se há muitas partes envolvidas.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Manter simplicidade poder ser complicado. Pode-se levar tempo para se fazer as simplificações desejáveis.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Pode dificultar negociações contratuais (incluindo terceirizações).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Depende de maturidade de desenvolvedores.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4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ADE6FC6-B133-4917-88AD-D3CB7E15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42" y="118033"/>
            <a:ext cx="10249379" cy="621486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BC7CAA0-ADB6-4A7A-8554-C03E6DF00431}"/>
              </a:ext>
            </a:extLst>
          </p:cNvPr>
          <p:cNvSpPr txBox="1"/>
          <p:nvPr/>
        </p:nvSpPr>
        <p:spPr>
          <a:xfrm>
            <a:off x="8955812" y="6301212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23527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4BC7CAA0-ADB6-4A7A-8554-C03E6DF00431}"/>
              </a:ext>
            </a:extLst>
          </p:cNvPr>
          <p:cNvSpPr txBox="1"/>
          <p:nvPr/>
        </p:nvSpPr>
        <p:spPr>
          <a:xfrm>
            <a:off x="8930645" y="6188678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39D7085-772C-44BC-A314-D3F6BD8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0" y="712515"/>
            <a:ext cx="10756617" cy="5451801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C01EFE68-B8B9-4AF6-9FA4-17D77779DFBA}"/>
              </a:ext>
            </a:extLst>
          </p:cNvPr>
          <p:cNvGrpSpPr/>
          <p:nvPr/>
        </p:nvGrpSpPr>
        <p:grpSpPr>
          <a:xfrm>
            <a:off x="4623275" y="1358781"/>
            <a:ext cx="4631822" cy="2931211"/>
            <a:chOff x="4623275" y="1358781"/>
            <a:chExt cx="4631822" cy="2931211"/>
          </a:xfrm>
        </p:grpSpPr>
        <p:cxnSp>
          <p:nvCxnSpPr>
            <p:cNvPr id="15" name="Conector: Angulado 14">
              <a:extLst>
                <a:ext uri="{FF2B5EF4-FFF2-40B4-BE49-F238E27FC236}">
                  <a16:creationId xmlns="" xmlns:a16="http://schemas.microsoft.com/office/drawing/2014/main" id="{6F014BD8-CA28-4627-BCC5-EA8FEA97604F}"/>
                </a:ext>
              </a:extLst>
            </p:cNvPr>
            <p:cNvCxnSpPr/>
            <p:nvPr/>
          </p:nvCxnSpPr>
          <p:spPr>
            <a:xfrm>
              <a:off x="4623275" y="1358781"/>
              <a:ext cx="2922661" cy="1922804"/>
            </a:xfrm>
            <a:prstGeom prst="bentConnector3">
              <a:avLst>
                <a:gd name="adj1" fmla="val 10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="" xmlns:a16="http://schemas.microsoft.com/office/drawing/2014/main" id="{B7851A15-60A3-4383-84DB-B69B10AEEF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88579" y="2699047"/>
              <a:ext cx="764848" cy="477139"/>
            </a:xfrm>
            <a:prstGeom prst="bentConnector3">
              <a:avLst>
                <a:gd name="adj1" fmla="val 838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Conector: Angulado 19">
              <a:extLst>
                <a:ext uri="{FF2B5EF4-FFF2-40B4-BE49-F238E27FC236}">
                  <a16:creationId xmlns="" xmlns:a16="http://schemas.microsoft.com/office/drawing/2014/main" id="{7FC958DC-4CAF-46BD-BF53-1246A1FA15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52688" y="3702466"/>
              <a:ext cx="1102409" cy="587526"/>
            </a:xfrm>
            <a:prstGeom prst="bentConnector3">
              <a:avLst>
                <a:gd name="adj1" fmla="val -3488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292929B2-3D78-4EE1-A0C6-B3AB683C6DD0}"/>
                </a:ext>
              </a:extLst>
            </p:cNvPr>
            <p:cNvSpPr/>
            <p:nvPr/>
          </p:nvSpPr>
          <p:spPr>
            <a:xfrm>
              <a:off x="6067514" y="3281585"/>
              <a:ext cx="2102265" cy="905854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D0E4BBC9-4029-4ECD-899F-226C4B6C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72" y="2461429"/>
            <a:ext cx="6864982" cy="254616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71907" y="2833329"/>
            <a:ext cx="4999830" cy="181588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5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Implementação </a:t>
            </a:r>
          </a:p>
          <a:p>
            <a:pPr algn="ctr"/>
            <a:r>
              <a:rPr lang="pt-BR" sz="5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 teste unitário</a:t>
            </a:r>
            <a:endParaRPr lang="pt-BR" sz="5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Bibliografia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I. Sommerville, Engenharia de software, 9a ed., Pearson, 2011.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S. L. </a:t>
            </a:r>
            <a:r>
              <a:rPr lang="pt-BR" sz="3600" b="1" dirty="0" err="1">
                <a:latin typeface="Arial"/>
                <a:cs typeface="Arial"/>
              </a:rPr>
              <a:t>Pfleeger</a:t>
            </a:r>
            <a:r>
              <a:rPr lang="pt-BR" sz="3600" b="1" dirty="0">
                <a:latin typeface="Arial"/>
                <a:cs typeface="Arial"/>
              </a:rPr>
              <a:t>, Engenharia de software: teoria e prática, 2a ed., Pearson, 2004.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E. Medeiros, Desenvolvendo software com UML 2.0: definitivo, Pearson, 2004.</a:t>
            </a:r>
          </a:p>
          <a:p>
            <a:pPr marL="0" indent="0">
              <a:buNone/>
            </a:pPr>
            <a:endParaRPr lang="pt-BR" sz="3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1960s/1970s: crise do software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Problemas com orçamento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Problemas com prazo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Problemas com qualidade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Problemas com requisitos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Problemas com manutenibilidade</a:t>
            </a:r>
          </a:p>
          <a:p>
            <a:pPr lvl="1"/>
            <a:r>
              <a:rPr lang="pt-BR" dirty="0">
                <a:latin typeface="Arial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318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1980s/1990s: engenharia de software tradicional</a:t>
            </a:r>
          </a:p>
          <a:p>
            <a:pPr lvl="1"/>
            <a:r>
              <a:rPr lang="pt-BR" dirty="0">
                <a:latin typeface="Arial"/>
                <a:cs typeface="Arial"/>
              </a:rPr>
              <a:t>Planejamento cuidadoso</a:t>
            </a:r>
          </a:p>
          <a:p>
            <a:pPr lvl="1"/>
            <a:r>
              <a:rPr lang="pt-BR" dirty="0">
                <a:latin typeface="Arial"/>
                <a:cs typeface="Arial"/>
              </a:rPr>
              <a:t>Qualidade formalizada</a:t>
            </a:r>
          </a:p>
          <a:p>
            <a:pPr lvl="1"/>
            <a:r>
              <a:rPr lang="pt-BR" dirty="0">
                <a:latin typeface="Arial"/>
                <a:cs typeface="Arial"/>
              </a:rPr>
              <a:t>Uso de métodos de análise e </a:t>
            </a:r>
            <a:r>
              <a:rPr lang="pt-BR" i="1" dirty="0">
                <a:latin typeface="Arial"/>
                <a:cs typeface="Arial"/>
              </a:rPr>
              <a:t>design</a:t>
            </a:r>
          </a:p>
          <a:p>
            <a:pPr lvl="1"/>
            <a:r>
              <a:rPr lang="pt-BR" dirty="0">
                <a:latin typeface="Arial"/>
                <a:cs typeface="Arial"/>
              </a:rPr>
              <a:t>Ferramentas CASE (</a:t>
            </a:r>
            <a:r>
              <a:rPr lang="pt-BR" i="1" dirty="0">
                <a:latin typeface="Arial"/>
                <a:cs typeface="Arial"/>
              </a:rPr>
              <a:t>Computer-</a:t>
            </a:r>
            <a:r>
              <a:rPr lang="pt-BR" i="1" dirty="0" err="1">
                <a:latin typeface="Arial"/>
                <a:cs typeface="Arial"/>
              </a:rPr>
              <a:t>aided</a:t>
            </a:r>
            <a:r>
              <a:rPr lang="pt-BR" i="1" dirty="0">
                <a:latin typeface="Arial"/>
                <a:cs typeface="Arial"/>
              </a:rPr>
              <a:t> software </a:t>
            </a:r>
            <a:r>
              <a:rPr lang="pt-BR" i="1" dirty="0" err="1">
                <a:latin typeface="Arial"/>
                <a:cs typeface="Arial"/>
              </a:rPr>
              <a:t>engineering</a:t>
            </a:r>
            <a:r>
              <a:rPr lang="pt-BR" i="1" dirty="0">
                <a:latin typeface="Arial"/>
                <a:cs typeface="Arial"/>
              </a:rPr>
              <a:t>)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Processo de desenvolvimento rigoroso e controlado (abordagem “pesada”)</a:t>
            </a:r>
          </a:p>
        </p:txBody>
      </p:sp>
    </p:spTree>
    <p:extLst>
      <p:ext uri="{BB962C8B-B14F-4D97-AF65-F5344CB8AC3E}">
        <p14:creationId xmlns:p14="http://schemas.microsoft.com/office/powerpoint/2010/main" val="3524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1980s/1990s: engenharia de software tradicional</a:t>
            </a:r>
          </a:p>
          <a:p>
            <a:pPr lvl="1"/>
            <a:r>
              <a:rPr lang="pt-BR" dirty="0">
                <a:latin typeface="Arial"/>
                <a:cs typeface="Arial"/>
              </a:rPr>
              <a:t>Desenvolvimento de softwares grandes e críticos (ex.: sistemas aeroespaciais e de governo)</a:t>
            </a:r>
          </a:p>
          <a:p>
            <a:pPr lvl="1"/>
            <a:r>
              <a:rPr lang="pt-BR" dirty="0">
                <a:latin typeface="Arial"/>
                <a:cs typeface="Arial"/>
              </a:rPr>
              <a:t>Sistemas duradouros, precisam ter muito boa manutenibilidade</a:t>
            </a:r>
          </a:p>
          <a:p>
            <a:pPr lvl="1"/>
            <a:r>
              <a:rPr lang="pt-BR" dirty="0">
                <a:latin typeface="Arial"/>
                <a:cs typeface="Arial"/>
              </a:rPr>
              <a:t>Grandes/diferentes empresas</a:t>
            </a:r>
          </a:p>
          <a:p>
            <a:pPr lvl="1"/>
            <a:r>
              <a:rPr lang="pt-BR" dirty="0">
                <a:latin typeface="Arial"/>
                <a:cs typeface="Arial"/>
              </a:rPr>
              <a:t>Grandes equipes, podendo estar dispersas geograficamente</a:t>
            </a:r>
          </a:p>
          <a:p>
            <a:pPr lvl="1"/>
            <a:r>
              <a:rPr lang="pt-BR" dirty="0">
                <a:latin typeface="Arial"/>
                <a:cs typeface="Arial"/>
              </a:rPr>
              <a:t>Longos períodos (até 10 anos)</a:t>
            </a:r>
          </a:p>
          <a:p>
            <a:pPr lvl="1"/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2000s/2010s: engenharia de software ágil</a:t>
            </a:r>
          </a:p>
          <a:p>
            <a:pPr lvl="1"/>
            <a:r>
              <a:rPr lang="pt-BR" dirty="0">
                <a:latin typeface="Arial"/>
                <a:cs typeface="Arial"/>
              </a:rPr>
              <a:t>Mudanças rápidas.</a:t>
            </a:r>
          </a:p>
          <a:p>
            <a:pPr lvl="1"/>
            <a:r>
              <a:rPr lang="pt-BR" dirty="0">
                <a:latin typeface="Arial"/>
                <a:cs typeface="Arial"/>
              </a:rPr>
              <a:t>Novas oportunidades, novos mercados, novos produtos, novos concorrentes.</a:t>
            </a:r>
          </a:p>
          <a:p>
            <a:pPr lvl="1"/>
            <a:r>
              <a:rPr lang="pt-BR" dirty="0">
                <a:latin typeface="Arial"/>
                <a:cs typeface="Arial"/>
              </a:rPr>
              <a:t>Importância do software nesse cenário: precisam ser desenvolvidos rapidamente, com agilidade.</a:t>
            </a:r>
          </a:p>
          <a:p>
            <a:pPr lvl="1"/>
            <a:r>
              <a:rPr lang="pt-BR" dirty="0">
                <a:latin typeface="Arial"/>
                <a:cs typeface="Arial"/>
              </a:rPr>
              <a:t>Tempo passar a ser o mais importante (em alguns casos, mais importante que qualidade).</a:t>
            </a:r>
          </a:p>
        </p:txBody>
      </p:sp>
    </p:spTree>
    <p:extLst>
      <p:ext uri="{BB962C8B-B14F-4D97-AF65-F5344CB8AC3E}">
        <p14:creationId xmlns:p14="http://schemas.microsoft.com/office/powerpoint/2010/main" val="31964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2000s/2010s: engenharia de software ágil</a:t>
            </a:r>
          </a:p>
          <a:p>
            <a:pPr lvl="1"/>
            <a:r>
              <a:rPr lang="pt-BR" dirty="0">
                <a:latin typeface="Arial"/>
                <a:cs typeface="Arial"/>
              </a:rPr>
              <a:t>Requisitos instáveis, muitas vezes.</a:t>
            </a:r>
          </a:p>
          <a:p>
            <a:pPr lvl="1"/>
            <a:r>
              <a:rPr lang="pt-BR" dirty="0">
                <a:latin typeface="Arial"/>
                <a:cs typeface="Arial"/>
              </a:rPr>
              <a:t>Requisitos iniciais mudam, pois clientes acham impossível prever: como um sistema afetará as práticas de trabalho, como um sistema interagirá com outros sistemas, quais operações do usuário devem ser automatizadas.</a:t>
            </a:r>
          </a:p>
          <a:p>
            <a:pPr lvl="1"/>
            <a:r>
              <a:rPr lang="pt-BR" dirty="0">
                <a:latin typeface="Arial"/>
                <a:cs typeface="Arial"/>
              </a:rPr>
              <a:t>Se todos requisitos forem definidos no início: quando o software estiver pronto, ele pode já estar desatualizado.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5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Histórico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2000s/2010s: engenharia de software ágil</a:t>
            </a:r>
          </a:p>
          <a:p>
            <a:pPr lvl="1"/>
            <a:r>
              <a:rPr lang="pt-BR" dirty="0">
                <a:latin typeface="Arial"/>
                <a:cs typeface="Arial"/>
              </a:rPr>
              <a:t>Ambientes corporativos menores (médio e pequeno porte)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Processos “pesados” causam muito </a:t>
            </a:r>
            <a:r>
              <a:rPr lang="pt-BR" i="1" dirty="0">
                <a:latin typeface="Arial"/>
                <a:cs typeface="Arial"/>
              </a:rPr>
              <a:t>overhead</a:t>
            </a:r>
            <a:r>
              <a:rPr lang="pt-BR" dirty="0">
                <a:latin typeface="Arial"/>
                <a:cs typeface="Arial"/>
              </a:rPr>
              <a:t> </a:t>
            </a:r>
          </a:p>
          <a:p>
            <a:pPr lvl="1"/>
            <a:r>
              <a:rPr lang="pt-BR" dirty="0">
                <a:latin typeface="Arial"/>
                <a:cs typeface="Arial"/>
              </a:rPr>
              <a:t>Gasta-se muito com planejamento/análise comparando com implementação/teste</a:t>
            </a:r>
          </a:p>
          <a:p>
            <a:pPr lvl="1"/>
            <a:r>
              <a:rPr lang="pt-BR" dirty="0">
                <a:latin typeface="Arial"/>
                <a:cs typeface="Arial"/>
              </a:rPr>
              <a:t>Ainda no final da década de 1990, desenvolvedores propuseram processos mais “leves”: os “métodos ágeis”</a:t>
            </a:r>
          </a:p>
          <a:p>
            <a:pPr lvl="1"/>
            <a:r>
              <a:rPr lang="pt-BR" dirty="0">
                <a:latin typeface="Arial"/>
                <a:cs typeface="Arial"/>
              </a:rPr>
              <a:t>Objetivo: produzir rapidamente softwares úteis, por meio de incrementos, com cada incremento incluindo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3213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dirty="0"/>
              <a:t>Manifesto ágil, 2001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t-BR" sz="2800" i="1" dirty="0">
                <a:latin typeface="Arial"/>
                <a:cs typeface="Arial"/>
              </a:rPr>
              <a:t>“Estamos descobrindo maneiras melhores de desenvolver software, fazendo-o nós mesmos e ajudando outros a fazerem o mesmo. Através deste trabalho, passamos a valorizar: </a:t>
            </a:r>
          </a:p>
          <a:p>
            <a:pPr lvl="1">
              <a:spcBef>
                <a:spcPts val="1200"/>
              </a:spcBef>
            </a:pPr>
            <a:r>
              <a:rPr lang="pt-BR" sz="2600" i="1" dirty="0">
                <a:latin typeface="Arial"/>
                <a:cs typeface="Arial"/>
              </a:rPr>
              <a:t>Indivíduos e interações mais que processos e ferramentas</a:t>
            </a:r>
          </a:p>
          <a:p>
            <a:pPr lvl="1">
              <a:spcBef>
                <a:spcPts val="1200"/>
              </a:spcBef>
            </a:pPr>
            <a:r>
              <a:rPr lang="pt-BR" sz="2600" i="1" dirty="0">
                <a:latin typeface="Arial"/>
                <a:cs typeface="Arial"/>
              </a:rPr>
              <a:t>Software em funcionamento mais que documentação abrangente </a:t>
            </a:r>
          </a:p>
          <a:p>
            <a:pPr lvl="1">
              <a:spcBef>
                <a:spcPts val="1200"/>
              </a:spcBef>
            </a:pPr>
            <a:r>
              <a:rPr lang="pt-BR" sz="2600" i="1" dirty="0">
                <a:latin typeface="Arial"/>
                <a:cs typeface="Arial"/>
              </a:rPr>
              <a:t>Colaboração com o cliente mais que negociação de contratos </a:t>
            </a:r>
          </a:p>
          <a:p>
            <a:pPr lvl="1">
              <a:spcBef>
                <a:spcPts val="1200"/>
              </a:spcBef>
            </a:pPr>
            <a:r>
              <a:rPr lang="pt-BR" sz="2600" i="1" dirty="0">
                <a:latin typeface="Arial"/>
                <a:cs typeface="Arial"/>
              </a:rPr>
              <a:t>Responder a mudanças mais que seguir um plano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sz="2800" i="1" dirty="0">
                <a:latin typeface="Arial"/>
                <a:cs typeface="Arial"/>
              </a:rPr>
              <a:t>Ou seja, mesmo havendo valor nos itens à direita, valorizamos mais os itens à esquerda.”</a:t>
            </a:r>
          </a:p>
        </p:txBody>
      </p:sp>
    </p:spTree>
    <p:extLst>
      <p:ext uri="{BB962C8B-B14F-4D97-AF65-F5344CB8AC3E}">
        <p14:creationId xmlns:p14="http://schemas.microsoft.com/office/powerpoint/2010/main" val="38557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Exemplos de métodos ágeis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Extreme </a:t>
            </a:r>
            <a:r>
              <a:rPr lang="pt-BR" dirty="0" err="1">
                <a:latin typeface="Arial"/>
                <a:cs typeface="Arial"/>
              </a:rPr>
              <a:t>Programming</a:t>
            </a:r>
            <a:r>
              <a:rPr lang="pt-BR" dirty="0">
                <a:latin typeface="Arial"/>
                <a:cs typeface="Arial"/>
              </a:rPr>
              <a:t> (XP)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Scrum</a:t>
            </a:r>
          </a:p>
          <a:p>
            <a:r>
              <a:rPr lang="pt-BR" dirty="0">
                <a:latin typeface="Arial"/>
                <a:cs typeface="Arial"/>
              </a:rPr>
              <a:t>Test </a:t>
            </a:r>
            <a:r>
              <a:rPr lang="pt-BR" dirty="0" err="1">
                <a:latin typeface="Arial"/>
                <a:cs typeface="Arial"/>
              </a:rPr>
              <a:t>Driven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Development</a:t>
            </a:r>
            <a:r>
              <a:rPr lang="pt-BR" dirty="0">
                <a:latin typeface="Arial"/>
                <a:cs typeface="Arial"/>
              </a:rPr>
              <a:t> (TDD)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Crystal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 err="1">
                <a:latin typeface="Arial"/>
                <a:cs typeface="Arial"/>
              </a:rPr>
              <a:t>Adaptative</a:t>
            </a:r>
            <a:r>
              <a:rPr lang="pt-BR" dirty="0">
                <a:latin typeface="Arial"/>
                <a:cs typeface="Arial"/>
              </a:rPr>
              <a:t> Software </a:t>
            </a:r>
            <a:r>
              <a:rPr lang="pt-BR" dirty="0" err="1">
                <a:latin typeface="Arial"/>
                <a:cs typeface="Arial"/>
              </a:rPr>
              <a:t>Development</a:t>
            </a:r>
            <a:r>
              <a:rPr lang="pt-BR" dirty="0">
                <a:latin typeface="Arial"/>
                <a:cs typeface="Arial"/>
              </a:rPr>
              <a:t> (ASD)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 err="1">
                <a:latin typeface="Arial"/>
                <a:cs typeface="Arial"/>
              </a:rPr>
              <a:t>Feature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Driven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Development</a:t>
            </a:r>
            <a:r>
              <a:rPr lang="pt-BR" dirty="0">
                <a:latin typeface="Arial"/>
                <a:cs typeface="Arial"/>
              </a:rPr>
              <a:t> (FDD)</a:t>
            </a:r>
          </a:p>
          <a:p>
            <a:r>
              <a:rPr lang="en-US" dirty="0">
                <a:latin typeface="Arial"/>
                <a:cs typeface="Arial"/>
              </a:rPr>
              <a:t>Dynamic Systems Development Method (DSDM)</a:t>
            </a:r>
          </a:p>
          <a:p>
            <a:r>
              <a:rPr lang="pt-BR" dirty="0" err="1">
                <a:latin typeface="Arial"/>
                <a:cs typeface="Arial"/>
              </a:rPr>
              <a:t>Agile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Unified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Process</a:t>
            </a:r>
            <a:endParaRPr lang="pt-BR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619</Words>
  <Application>Microsoft Office PowerPoint</Application>
  <PresentationFormat>Personalizar</PresentationFormat>
  <Paragraphs>78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1_Tema do Office</vt:lpstr>
      <vt:lpstr>Apresentação do PowerPoint</vt:lpstr>
      <vt:lpstr>Histórico / motivação</vt:lpstr>
      <vt:lpstr>Histórico / motivação</vt:lpstr>
      <vt:lpstr>Histórico / motivação</vt:lpstr>
      <vt:lpstr>Histórico / motivação</vt:lpstr>
      <vt:lpstr>Histórico / motivação</vt:lpstr>
      <vt:lpstr>Histórico / motivação</vt:lpstr>
      <vt:lpstr>Manifesto ágil, 2001</vt:lpstr>
      <vt:lpstr>Exemplos de métodos ágeis</vt:lpstr>
      <vt:lpstr>Apresentação do PowerPoint</vt:lpstr>
      <vt:lpstr>Dificuldades / limitações</vt:lpstr>
      <vt:lpstr>Dificuldades / limitações</vt:lpstr>
      <vt:lpstr>Apresentação do PowerPoint</vt:lpstr>
      <vt:lpstr>Apresentação do PowerPoint</vt:lpstr>
      <vt:lpstr>Bibliografia base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156</cp:revision>
  <dcterms:created xsi:type="dcterms:W3CDTF">2015-02-10T17:45:35Z</dcterms:created>
  <dcterms:modified xsi:type="dcterms:W3CDTF">2017-07-24T21:51:30Z</dcterms:modified>
</cp:coreProperties>
</file>