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279" r:id="rId3"/>
    <p:sldId id="278" r:id="rId4"/>
    <p:sldId id="277" r:id="rId5"/>
    <p:sldId id="281" r:id="rId6"/>
    <p:sldId id="283" r:id="rId7"/>
    <p:sldId id="284" r:id="rId8"/>
    <p:sldId id="280" r:id="rId9"/>
    <p:sldId id="286" r:id="rId10"/>
    <p:sldId id="285" r:id="rId11"/>
    <p:sldId id="287" r:id="rId12"/>
    <p:sldId id="288" r:id="rId13"/>
    <p:sldId id="289" r:id="rId14"/>
    <p:sldId id="290" r:id="rId15"/>
    <p:sldId id="301" r:id="rId16"/>
    <p:sldId id="291" r:id="rId17"/>
    <p:sldId id="292" r:id="rId18"/>
    <p:sldId id="293" r:id="rId19"/>
    <p:sldId id="294" r:id="rId20"/>
    <p:sldId id="295" r:id="rId21"/>
    <p:sldId id="297" r:id="rId22"/>
    <p:sldId id="298" r:id="rId23"/>
    <p:sldId id="299" r:id="rId24"/>
    <p:sldId id="302" r:id="rId25"/>
    <p:sldId id="303" r:id="rId26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2252"/>
    <a:srgbClr val="37373B"/>
    <a:srgbClr val="C51A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581" y="82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AD595D-6ADA-47EC-8AFF-E42DEE086B53}" type="datetimeFigureOut">
              <a:rPr lang="es-MX" smtClean="0"/>
              <a:t>28/01/2020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CBB111-9DC4-4281-85E0-A3EAC63B8C2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67860464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96A91E-C94D-49A9-9B2B-E0C2416869C8}" type="datetimeFigureOut">
              <a:rPr lang="es-MX" smtClean="0"/>
              <a:t>28/01/2020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057BBA-5D9E-49F1-9D08-ED51D95EEB3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65546944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encabezad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057BBA-5D9E-49F1-9D08-ED51D95EEB31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41819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9E36A-411C-47D8-ACCE-3C164CD9D6AA}" type="datetime1">
              <a:rPr lang="es-MX" smtClean="0"/>
              <a:t>28/01/2020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36AF-5312-4EEF-92FF-CDEF81EDE11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34242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F864D-821F-42FA-835B-45DC17C68805}" type="datetime1">
              <a:rPr lang="es-MX" smtClean="0"/>
              <a:t>28/01/2020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36AF-5312-4EEF-92FF-CDEF81EDE11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62613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A792-0025-4CF2-8934-47BE6364F86A}" type="datetime1">
              <a:rPr lang="es-MX" smtClean="0"/>
              <a:t>28/01/2020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36AF-5312-4EEF-92FF-CDEF81EDE11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20795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20AD3-9CA8-416C-A5B1-ED9046883CFE}" type="datetime1">
              <a:rPr lang="es-MX" smtClean="0"/>
              <a:t>28/01/2020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36AF-5312-4EEF-92FF-CDEF81EDE11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11561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96DF2-A570-4A38-BB2D-BC3C65B33F9B}" type="datetime1">
              <a:rPr lang="es-MX" smtClean="0"/>
              <a:t>28/01/2020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36AF-5312-4EEF-92FF-CDEF81EDE11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36281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55884-5635-4B1E-A887-34B4E794DA22}" type="datetime1">
              <a:rPr lang="es-MX" smtClean="0"/>
              <a:t>28/01/2020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36AF-5312-4EEF-92FF-CDEF81EDE11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96504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2F442-030F-459C-9563-0116AD35CEFF}" type="datetime1">
              <a:rPr lang="es-MX" smtClean="0"/>
              <a:t>28/01/2020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36AF-5312-4EEF-92FF-CDEF81EDE11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70175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311F3-FCC4-4DE7-B673-A5E2117FFF23}" type="datetime1">
              <a:rPr lang="es-MX" smtClean="0"/>
              <a:t>28/01/2020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36AF-5312-4EEF-92FF-CDEF81EDE11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64467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FDF76-F74B-498A-8DC5-EE25277D9DA4}" type="datetime1">
              <a:rPr lang="es-MX" smtClean="0"/>
              <a:t>28/01/2020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36AF-5312-4EEF-92FF-CDEF81EDE11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17143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60DA-2C31-4493-A7ED-6E75817DA356}" type="datetime1">
              <a:rPr lang="es-MX" smtClean="0"/>
              <a:t>28/01/2020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36AF-5312-4EEF-92FF-CDEF81EDE11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12754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7F4F-5B61-4FA5-A365-99ABB13024F5}" type="datetime1">
              <a:rPr lang="es-MX" smtClean="0"/>
              <a:t>28/01/2020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36AF-5312-4EEF-92FF-CDEF81EDE11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65328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C31552-5C4C-415B-872B-81200BCFD054}" type="datetime1">
              <a:rPr lang="es-MX" smtClean="0"/>
              <a:t>28/01/2020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436AF-5312-4EEF-92FF-CDEF81EDE11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1466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7872000" y="0"/>
            <a:ext cx="4320000" cy="720000"/>
          </a:xfrm>
          <a:prstGeom prst="rect">
            <a:avLst/>
          </a:prstGeom>
          <a:solidFill>
            <a:srgbClr val="042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A7FA9133-ACFE-4DD5-9EEB-90E0F3C4BA55}" type="slidenum">
              <a:rPr lang="es-MX" smtClean="0">
                <a:latin typeface="Roboto" panose="02000000000000000000" pitchFamily="2" charset="0"/>
                <a:ea typeface="Roboto" panose="02000000000000000000" pitchFamily="2" charset="0"/>
              </a:rPr>
              <a:pPr algn="r"/>
              <a:t>1</a:t>
            </a:fld>
            <a:endParaRPr lang="es-MX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0" y="6138000"/>
            <a:ext cx="4320000" cy="720000"/>
          </a:xfrm>
          <a:prstGeom prst="rect">
            <a:avLst/>
          </a:prstGeom>
          <a:solidFill>
            <a:srgbClr val="042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CuadroTexto 1"/>
          <p:cNvSpPr txBox="1"/>
          <p:nvPr/>
        </p:nvSpPr>
        <p:spPr>
          <a:xfrm>
            <a:off x="724413" y="2921168"/>
            <a:ext cx="109015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400" dirty="0">
                <a:latin typeface="Roboto" panose="02000000000000000000" pitchFamily="2" charset="0"/>
                <a:ea typeface="Roboto" panose="02000000000000000000" pitchFamily="2" charset="0"/>
              </a:rPr>
              <a:t>Introducción a Microsoft </a:t>
            </a:r>
            <a:r>
              <a:rPr lang="es-ES" sz="5400" dirty="0" err="1">
                <a:latin typeface="Roboto" panose="02000000000000000000" pitchFamily="2" charset="0"/>
                <a:ea typeface="Roboto" panose="02000000000000000000" pitchFamily="2" charset="0"/>
              </a:rPr>
              <a:t>Azure</a:t>
            </a:r>
            <a:r>
              <a:rPr lang="es-ES" sz="5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ES" sz="5400" dirty="0" err="1">
                <a:latin typeface="Roboto" panose="02000000000000000000" pitchFamily="2" charset="0"/>
                <a:ea typeface="Roboto" panose="02000000000000000000" pitchFamily="2" charset="0"/>
              </a:rPr>
              <a:t>IoT</a:t>
            </a:r>
            <a:endParaRPr lang="es-MX" sz="5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413" y="1971327"/>
            <a:ext cx="949841" cy="949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46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73465" y="212168"/>
            <a:ext cx="7598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Introducción </a:t>
            </a:r>
            <a:r>
              <a:rPr lang="es-ES" sz="3600" dirty="0">
                <a:latin typeface="Roboto" panose="02000000000000000000" pitchFamily="2" charset="0"/>
                <a:ea typeface="Roboto" panose="02000000000000000000" pitchFamily="2" charset="0"/>
              </a:rPr>
              <a:t>a Microsoft </a:t>
            </a:r>
            <a:r>
              <a:rPr lang="es-ES" sz="3600" dirty="0" err="1">
                <a:latin typeface="Roboto" panose="02000000000000000000" pitchFamily="2" charset="0"/>
                <a:ea typeface="Roboto" panose="02000000000000000000" pitchFamily="2" charset="0"/>
              </a:rPr>
              <a:t>Azure</a:t>
            </a:r>
            <a:r>
              <a:rPr lang="es-ES" sz="36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ES" sz="3600" dirty="0" err="1">
                <a:latin typeface="Roboto" panose="02000000000000000000" pitchFamily="2" charset="0"/>
                <a:ea typeface="Roboto" panose="02000000000000000000" pitchFamily="2" charset="0"/>
              </a:rPr>
              <a:t>IoT</a:t>
            </a:r>
            <a:endParaRPr lang="es-MX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273465" y="1055278"/>
            <a:ext cx="11265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 smtClean="0">
                <a:solidFill>
                  <a:srgbClr val="042252"/>
                </a:solidFill>
                <a:latin typeface="Roboto Slab" pitchFamily="2" charset="0"/>
                <a:ea typeface="Roboto Slab" pitchFamily="2" charset="0"/>
              </a:rPr>
              <a:t>Configuración de entorno de desarrollo</a:t>
            </a:r>
            <a:endParaRPr lang="es-MX" sz="2800" dirty="0">
              <a:solidFill>
                <a:srgbClr val="042252"/>
              </a:solidFill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7872000" y="0"/>
            <a:ext cx="4320000" cy="720000"/>
          </a:xfrm>
          <a:prstGeom prst="rect">
            <a:avLst/>
          </a:prstGeom>
          <a:solidFill>
            <a:srgbClr val="042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A7FA9133-ACFE-4DD5-9EEB-90E0F3C4BA55}" type="slidenum">
              <a:rPr lang="es-MX" smtClean="0">
                <a:latin typeface="Roboto" panose="02000000000000000000" pitchFamily="2" charset="0"/>
                <a:ea typeface="Roboto" panose="02000000000000000000" pitchFamily="2" charset="0"/>
              </a:rPr>
              <a:pPr algn="r"/>
              <a:t>10</a:t>
            </a:fld>
            <a:endParaRPr lang="es-MX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0" y="6138000"/>
            <a:ext cx="4320000" cy="720000"/>
          </a:xfrm>
          <a:prstGeom prst="rect">
            <a:avLst/>
          </a:prstGeom>
          <a:solidFill>
            <a:srgbClr val="042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7" name="Imagen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497" y="6230167"/>
            <a:ext cx="535665" cy="53566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6374" y="6225832"/>
            <a:ext cx="540000" cy="540000"/>
          </a:xfrm>
          <a:prstGeom prst="rect">
            <a:avLst/>
          </a:prstGeom>
        </p:spPr>
      </p:pic>
      <p:pic>
        <p:nvPicPr>
          <p:cNvPr id="1026" name="Picture 2" descr="Resultado de imagen para vs code logo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23" b="8377"/>
          <a:stretch/>
        </p:blipFill>
        <p:spPr bwMode="auto">
          <a:xfrm>
            <a:off x="146425" y="2294624"/>
            <a:ext cx="5647055" cy="230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n para arduino logo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7350" y="2294624"/>
            <a:ext cx="3396784" cy="230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2322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73465" y="212168"/>
            <a:ext cx="7598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Introducción </a:t>
            </a:r>
            <a:r>
              <a:rPr lang="es-ES" sz="3600" dirty="0">
                <a:latin typeface="Roboto" panose="02000000000000000000" pitchFamily="2" charset="0"/>
                <a:ea typeface="Roboto" panose="02000000000000000000" pitchFamily="2" charset="0"/>
              </a:rPr>
              <a:t>a Microsoft </a:t>
            </a:r>
            <a:r>
              <a:rPr lang="es-ES" sz="3600" dirty="0" err="1">
                <a:latin typeface="Roboto" panose="02000000000000000000" pitchFamily="2" charset="0"/>
                <a:ea typeface="Roboto" panose="02000000000000000000" pitchFamily="2" charset="0"/>
              </a:rPr>
              <a:t>Azure</a:t>
            </a:r>
            <a:r>
              <a:rPr lang="es-ES" sz="36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ES" sz="3600" dirty="0" err="1">
                <a:latin typeface="Roboto" panose="02000000000000000000" pitchFamily="2" charset="0"/>
                <a:ea typeface="Roboto" panose="02000000000000000000" pitchFamily="2" charset="0"/>
              </a:rPr>
              <a:t>IoT</a:t>
            </a:r>
            <a:endParaRPr lang="es-MX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273465" y="1055278"/>
            <a:ext cx="11265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 smtClean="0">
                <a:solidFill>
                  <a:srgbClr val="042252"/>
                </a:solidFill>
                <a:latin typeface="Roboto Slab" pitchFamily="2" charset="0"/>
                <a:ea typeface="Roboto Slab" pitchFamily="2" charset="0"/>
              </a:rPr>
              <a:t>Ejercicio 01</a:t>
            </a:r>
            <a:endParaRPr lang="es-MX" sz="2800" dirty="0">
              <a:solidFill>
                <a:srgbClr val="042252"/>
              </a:solidFill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7872000" y="0"/>
            <a:ext cx="4320000" cy="720000"/>
          </a:xfrm>
          <a:prstGeom prst="rect">
            <a:avLst/>
          </a:prstGeom>
          <a:solidFill>
            <a:srgbClr val="042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A7FA9133-ACFE-4DD5-9EEB-90E0F3C4BA55}" type="slidenum">
              <a:rPr lang="es-MX" smtClean="0">
                <a:latin typeface="Roboto" panose="02000000000000000000" pitchFamily="2" charset="0"/>
                <a:ea typeface="Roboto" panose="02000000000000000000" pitchFamily="2" charset="0"/>
              </a:rPr>
              <a:pPr algn="r"/>
              <a:t>11</a:t>
            </a:fld>
            <a:endParaRPr lang="es-MX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0" y="6138000"/>
            <a:ext cx="4320000" cy="720000"/>
          </a:xfrm>
          <a:prstGeom prst="rect">
            <a:avLst/>
          </a:prstGeom>
          <a:solidFill>
            <a:srgbClr val="042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7" name="Imagen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497" y="6230167"/>
            <a:ext cx="535665" cy="53566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6374" y="6225832"/>
            <a:ext cx="540000" cy="5400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4"/>
          <a:srcRect l="14694" t="10016" r="68253" b="59629"/>
          <a:stretch/>
        </p:blipFill>
        <p:spPr>
          <a:xfrm>
            <a:off x="896137" y="1620352"/>
            <a:ext cx="4470237" cy="4475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158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73465" y="212168"/>
            <a:ext cx="7598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Introducción </a:t>
            </a:r>
            <a:r>
              <a:rPr lang="es-ES" sz="3600" dirty="0">
                <a:latin typeface="Roboto" panose="02000000000000000000" pitchFamily="2" charset="0"/>
                <a:ea typeface="Roboto" panose="02000000000000000000" pitchFamily="2" charset="0"/>
              </a:rPr>
              <a:t>a Microsoft </a:t>
            </a:r>
            <a:r>
              <a:rPr lang="es-ES" sz="3600" dirty="0" err="1">
                <a:latin typeface="Roboto" panose="02000000000000000000" pitchFamily="2" charset="0"/>
                <a:ea typeface="Roboto" panose="02000000000000000000" pitchFamily="2" charset="0"/>
              </a:rPr>
              <a:t>Azure</a:t>
            </a:r>
            <a:r>
              <a:rPr lang="es-ES" sz="36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ES" sz="3600" dirty="0" err="1">
                <a:latin typeface="Roboto" panose="02000000000000000000" pitchFamily="2" charset="0"/>
                <a:ea typeface="Roboto" panose="02000000000000000000" pitchFamily="2" charset="0"/>
              </a:rPr>
              <a:t>IoT</a:t>
            </a:r>
            <a:endParaRPr lang="es-MX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346617" y="992762"/>
            <a:ext cx="11265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 smtClean="0">
                <a:solidFill>
                  <a:srgbClr val="042252"/>
                </a:solidFill>
                <a:latin typeface="Roboto Slab" pitchFamily="2" charset="0"/>
                <a:ea typeface="Roboto Slab" pitchFamily="2" charset="0"/>
              </a:rPr>
              <a:t>Ejercicio 02</a:t>
            </a:r>
            <a:endParaRPr lang="es-MX" sz="2800" dirty="0">
              <a:solidFill>
                <a:srgbClr val="042252"/>
              </a:solidFill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7872000" y="0"/>
            <a:ext cx="4320000" cy="720000"/>
          </a:xfrm>
          <a:prstGeom prst="rect">
            <a:avLst/>
          </a:prstGeom>
          <a:solidFill>
            <a:srgbClr val="042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A7FA9133-ACFE-4DD5-9EEB-90E0F3C4BA55}" type="slidenum">
              <a:rPr lang="es-MX" smtClean="0">
                <a:latin typeface="Roboto" panose="02000000000000000000" pitchFamily="2" charset="0"/>
                <a:ea typeface="Roboto" panose="02000000000000000000" pitchFamily="2" charset="0"/>
              </a:rPr>
              <a:pPr algn="r"/>
              <a:t>12</a:t>
            </a:fld>
            <a:endParaRPr lang="es-MX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0" y="6138000"/>
            <a:ext cx="4320000" cy="720000"/>
          </a:xfrm>
          <a:prstGeom prst="rect">
            <a:avLst/>
          </a:prstGeom>
          <a:solidFill>
            <a:srgbClr val="042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7" name="Imagen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497" y="6230167"/>
            <a:ext cx="535665" cy="53566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6374" y="6225832"/>
            <a:ext cx="540000" cy="54000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5663" y="1880184"/>
            <a:ext cx="5096603" cy="316945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5"/>
          <a:srcRect l="14538" t="9781" r="60934" b="27142"/>
          <a:stretch/>
        </p:blipFill>
        <p:spPr>
          <a:xfrm>
            <a:off x="959638" y="1463152"/>
            <a:ext cx="3292322" cy="4762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450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73465" y="212168"/>
            <a:ext cx="7598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Introducción </a:t>
            </a:r>
            <a:r>
              <a:rPr lang="es-ES" sz="3600" dirty="0">
                <a:latin typeface="Roboto" panose="02000000000000000000" pitchFamily="2" charset="0"/>
                <a:ea typeface="Roboto" panose="02000000000000000000" pitchFamily="2" charset="0"/>
              </a:rPr>
              <a:t>a Microsoft </a:t>
            </a:r>
            <a:r>
              <a:rPr lang="es-ES" sz="3600" dirty="0" err="1">
                <a:latin typeface="Roboto" panose="02000000000000000000" pitchFamily="2" charset="0"/>
                <a:ea typeface="Roboto" panose="02000000000000000000" pitchFamily="2" charset="0"/>
              </a:rPr>
              <a:t>Azure</a:t>
            </a:r>
            <a:r>
              <a:rPr lang="es-ES" sz="36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ES" sz="3600" dirty="0" err="1">
                <a:latin typeface="Roboto" panose="02000000000000000000" pitchFamily="2" charset="0"/>
                <a:ea typeface="Roboto" panose="02000000000000000000" pitchFamily="2" charset="0"/>
              </a:rPr>
              <a:t>IoT</a:t>
            </a:r>
            <a:endParaRPr lang="es-MX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346617" y="992762"/>
            <a:ext cx="11265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 smtClean="0">
                <a:solidFill>
                  <a:srgbClr val="042252"/>
                </a:solidFill>
                <a:latin typeface="Roboto Slab" pitchFamily="2" charset="0"/>
                <a:ea typeface="Roboto Slab" pitchFamily="2" charset="0"/>
              </a:rPr>
              <a:t>Ejercicio 03</a:t>
            </a:r>
            <a:endParaRPr lang="es-MX" sz="2800" dirty="0">
              <a:solidFill>
                <a:srgbClr val="042252"/>
              </a:solidFill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7872000" y="0"/>
            <a:ext cx="4320000" cy="720000"/>
          </a:xfrm>
          <a:prstGeom prst="rect">
            <a:avLst/>
          </a:prstGeom>
          <a:solidFill>
            <a:srgbClr val="042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A7FA9133-ACFE-4DD5-9EEB-90E0F3C4BA55}" type="slidenum">
              <a:rPr lang="es-MX" smtClean="0">
                <a:latin typeface="Roboto" panose="02000000000000000000" pitchFamily="2" charset="0"/>
                <a:ea typeface="Roboto" panose="02000000000000000000" pitchFamily="2" charset="0"/>
              </a:rPr>
              <a:pPr algn="r"/>
              <a:t>13</a:t>
            </a:fld>
            <a:endParaRPr lang="es-MX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0" y="6138000"/>
            <a:ext cx="4320000" cy="720000"/>
          </a:xfrm>
          <a:prstGeom prst="rect">
            <a:avLst/>
          </a:prstGeom>
          <a:solidFill>
            <a:srgbClr val="042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7" name="Imagen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497" y="6230167"/>
            <a:ext cx="535665" cy="53566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6374" y="6225832"/>
            <a:ext cx="540000" cy="54000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3544" y="858499"/>
            <a:ext cx="3660736" cy="5250753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5"/>
          <a:srcRect l="14749" t="9489" r="64859" b="38095"/>
          <a:stretch/>
        </p:blipFill>
        <p:spPr>
          <a:xfrm>
            <a:off x="1591056" y="1422911"/>
            <a:ext cx="3264408" cy="4719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641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73465" y="212168"/>
            <a:ext cx="7598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Introducción </a:t>
            </a:r>
            <a:r>
              <a:rPr lang="es-ES" sz="3600" dirty="0">
                <a:latin typeface="Roboto" panose="02000000000000000000" pitchFamily="2" charset="0"/>
                <a:ea typeface="Roboto" panose="02000000000000000000" pitchFamily="2" charset="0"/>
              </a:rPr>
              <a:t>a Microsoft </a:t>
            </a:r>
            <a:r>
              <a:rPr lang="es-ES" sz="3600" dirty="0" err="1">
                <a:latin typeface="Roboto" panose="02000000000000000000" pitchFamily="2" charset="0"/>
                <a:ea typeface="Roboto" panose="02000000000000000000" pitchFamily="2" charset="0"/>
              </a:rPr>
              <a:t>Azure</a:t>
            </a:r>
            <a:r>
              <a:rPr lang="es-ES" sz="36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ES" sz="3600" dirty="0" err="1">
                <a:latin typeface="Roboto" panose="02000000000000000000" pitchFamily="2" charset="0"/>
                <a:ea typeface="Roboto" panose="02000000000000000000" pitchFamily="2" charset="0"/>
              </a:rPr>
              <a:t>IoT</a:t>
            </a:r>
            <a:endParaRPr lang="es-MX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346617" y="992762"/>
            <a:ext cx="11265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 smtClean="0">
                <a:solidFill>
                  <a:srgbClr val="042252"/>
                </a:solidFill>
                <a:latin typeface="Roboto Slab" pitchFamily="2" charset="0"/>
                <a:ea typeface="Roboto Slab" pitchFamily="2" charset="0"/>
              </a:rPr>
              <a:t>Ejercicio 04</a:t>
            </a:r>
            <a:endParaRPr lang="es-MX" sz="2800" dirty="0">
              <a:solidFill>
                <a:srgbClr val="042252"/>
              </a:solidFill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7872000" y="0"/>
            <a:ext cx="4320000" cy="720000"/>
          </a:xfrm>
          <a:prstGeom prst="rect">
            <a:avLst/>
          </a:prstGeom>
          <a:solidFill>
            <a:srgbClr val="042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A7FA9133-ACFE-4DD5-9EEB-90E0F3C4BA55}" type="slidenum">
              <a:rPr lang="es-MX" smtClean="0">
                <a:latin typeface="Roboto" panose="02000000000000000000" pitchFamily="2" charset="0"/>
                <a:ea typeface="Roboto" panose="02000000000000000000" pitchFamily="2" charset="0"/>
              </a:rPr>
              <a:pPr algn="r"/>
              <a:t>14</a:t>
            </a:fld>
            <a:endParaRPr lang="es-MX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0" y="6138000"/>
            <a:ext cx="4320000" cy="720000"/>
          </a:xfrm>
          <a:prstGeom prst="rect">
            <a:avLst/>
          </a:prstGeom>
          <a:solidFill>
            <a:srgbClr val="042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7" name="Imagen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497" y="6230167"/>
            <a:ext cx="535665" cy="53566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6374" y="6225832"/>
            <a:ext cx="540000" cy="54000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2732" y="1131261"/>
            <a:ext cx="4609717" cy="4966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989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73465" y="212168"/>
            <a:ext cx="7598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Introducción </a:t>
            </a:r>
            <a:r>
              <a:rPr lang="es-ES" sz="3600" dirty="0">
                <a:latin typeface="Roboto" panose="02000000000000000000" pitchFamily="2" charset="0"/>
                <a:ea typeface="Roboto" panose="02000000000000000000" pitchFamily="2" charset="0"/>
              </a:rPr>
              <a:t>a Microsoft </a:t>
            </a:r>
            <a:r>
              <a:rPr lang="es-ES" sz="3600" dirty="0" err="1">
                <a:latin typeface="Roboto" panose="02000000000000000000" pitchFamily="2" charset="0"/>
                <a:ea typeface="Roboto" panose="02000000000000000000" pitchFamily="2" charset="0"/>
              </a:rPr>
              <a:t>Azure</a:t>
            </a:r>
            <a:r>
              <a:rPr lang="es-ES" sz="36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ES" sz="3600" dirty="0" err="1">
                <a:latin typeface="Roboto" panose="02000000000000000000" pitchFamily="2" charset="0"/>
                <a:ea typeface="Roboto" panose="02000000000000000000" pitchFamily="2" charset="0"/>
              </a:rPr>
              <a:t>IoT</a:t>
            </a:r>
            <a:endParaRPr lang="es-MX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346617" y="992762"/>
            <a:ext cx="11265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 smtClean="0">
                <a:solidFill>
                  <a:srgbClr val="042252"/>
                </a:solidFill>
                <a:latin typeface="Roboto Slab" pitchFamily="2" charset="0"/>
                <a:ea typeface="Roboto Slab" pitchFamily="2" charset="0"/>
              </a:rPr>
              <a:t>Crear Grupo de Recursos</a:t>
            </a:r>
            <a:endParaRPr lang="es-MX" sz="2800" dirty="0">
              <a:solidFill>
                <a:srgbClr val="042252"/>
              </a:solidFill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7872000" y="0"/>
            <a:ext cx="4320000" cy="720000"/>
          </a:xfrm>
          <a:prstGeom prst="rect">
            <a:avLst/>
          </a:prstGeom>
          <a:solidFill>
            <a:srgbClr val="042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A7FA9133-ACFE-4DD5-9EEB-90E0F3C4BA55}" type="slidenum">
              <a:rPr lang="es-MX" smtClean="0">
                <a:latin typeface="Roboto" panose="02000000000000000000" pitchFamily="2" charset="0"/>
                <a:ea typeface="Roboto" panose="02000000000000000000" pitchFamily="2" charset="0"/>
              </a:rPr>
              <a:pPr algn="r"/>
              <a:t>15</a:t>
            </a:fld>
            <a:endParaRPr lang="es-MX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0" y="6138000"/>
            <a:ext cx="4320000" cy="720000"/>
          </a:xfrm>
          <a:prstGeom prst="rect">
            <a:avLst/>
          </a:prstGeom>
          <a:solidFill>
            <a:srgbClr val="042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7" name="Imagen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497" y="6230167"/>
            <a:ext cx="535665" cy="53566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6374" y="6225832"/>
            <a:ext cx="540000" cy="54000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4"/>
          <a:srcRect t="24598" r="51421" b="3820"/>
          <a:stretch/>
        </p:blipFill>
        <p:spPr>
          <a:xfrm>
            <a:off x="4186564" y="1515982"/>
            <a:ext cx="5387204" cy="4258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14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73465" y="212168"/>
            <a:ext cx="7598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Introducción </a:t>
            </a:r>
            <a:r>
              <a:rPr lang="es-ES" sz="3600" dirty="0">
                <a:latin typeface="Roboto" panose="02000000000000000000" pitchFamily="2" charset="0"/>
                <a:ea typeface="Roboto" panose="02000000000000000000" pitchFamily="2" charset="0"/>
              </a:rPr>
              <a:t>a Microsoft </a:t>
            </a:r>
            <a:r>
              <a:rPr lang="es-ES" sz="3600" dirty="0" err="1">
                <a:latin typeface="Roboto" panose="02000000000000000000" pitchFamily="2" charset="0"/>
                <a:ea typeface="Roboto" panose="02000000000000000000" pitchFamily="2" charset="0"/>
              </a:rPr>
              <a:t>Azure</a:t>
            </a:r>
            <a:r>
              <a:rPr lang="es-ES" sz="36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ES" sz="3600" dirty="0" err="1">
                <a:latin typeface="Roboto" panose="02000000000000000000" pitchFamily="2" charset="0"/>
                <a:ea typeface="Roboto" panose="02000000000000000000" pitchFamily="2" charset="0"/>
              </a:rPr>
              <a:t>IoT</a:t>
            </a:r>
            <a:endParaRPr lang="es-MX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346617" y="992762"/>
            <a:ext cx="11265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rgbClr val="042252"/>
                </a:solidFill>
                <a:latin typeface="Roboto Slab" pitchFamily="2" charset="0"/>
                <a:ea typeface="Roboto Slab" pitchFamily="2" charset="0"/>
              </a:rPr>
              <a:t>Crear un centro de </a:t>
            </a:r>
            <a:r>
              <a:rPr lang="es-ES" sz="2800" dirty="0" err="1">
                <a:solidFill>
                  <a:srgbClr val="042252"/>
                </a:solidFill>
                <a:latin typeface="Roboto Slab" pitchFamily="2" charset="0"/>
                <a:ea typeface="Roboto Slab" pitchFamily="2" charset="0"/>
              </a:rPr>
              <a:t>IoT</a:t>
            </a:r>
            <a:endParaRPr lang="es-MX" sz="2800" dirty="0">
              <a:solidFill>
                <a:srgbClr val="042252"/>
              </a:solidFill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7872000" y="0"/>
            <a:ext cx="4320000" cy="720000"/>
          </a:xfrm>
          <a:prstGeom prst="rect">
            <a:avLst/>
          </a:prstGeom>
          <a:solidFill>
            <a:srgbClr val="042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A7FA9133-ACFE-4DD5-9EEB-90E0F3C4BA55}" type="slidenum">
              <a:rPr lang="es-MX" smtClean="0">
                <a:latin typeface="Roboto" panose="02000000000000000000" pitchFamily="2" charset="0"/>
                <a:ea typeface="Roboto" panose="02000000000000000000" pitchFamily="2" charset="0"/>
              </a:rPr>
              <a:pPr algn="r"/>
              <a:t>16</a:t>
            </a:fld>
            <a:endParaRPr lang="es-MX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0" y="6138000"/>
            <a:ext cx="4320000" cy="720000"/>
          </a:xfrm>
          <a:prstGeom prst="rect">
            <a:avLst/>
          </a:prstGeom>
          <a:solidFill>
            <a:srgbClr val="042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7" name="Imagen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497" y="6230167"/>
            <a:ext cx="535665" cy="53566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6374" y="6225832"/>
            <a:ext cx="540000" cy="54000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4"/>
          <a:srcRect t="24509" r="45583" b="33158"/>
          <a:stretch/>
        </p:blipFill>
        <p:spPr>
          <a:xfrm>
            <a:off x="1481124" y="1679600"/>
            <a:ext cx="9107628" cy="3800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699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73465" y="212168"/>
            <a:ext cx="7598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Introducción </a:t>
            </a:r>
            <a:r>
              <a:rPr lang="es-ES" sz="3600" dirty="0">
                <a:latin typeface="Roboto" panose="02000000000000000000" pitchFamily="2" charset="0"/>
                <a:ea typeface="Roboto" panose="02000000000000000000" pitchFamily="2" charset="0"/>
              </a:rPr>
              <a:t>a Microsoft </a:t>
            </a:r>
            <a:r>
              <a:rPr lang="es-ES" sz="3600" dirty="0" err="1">
                <a:latin typeface="Roboto" panose="02000000000000000000" pitchFamily="2" charset="0"/>
                <a:ea typeface="Roboto" panose="02000000000000000000" pitchFamily="2" charset="0"/>
              </a:rPr>
              <a:t>Azure</a:t>
            </a:r>
            <a:r>
              <a:rPr lang="es-ES" sz="36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ES" sz="3600" dirty="0" err="1">
                <a:latin typeface="Roboto" panose="02000000000000000000" pitchFamily="2" charset="0"/>
                <a:ea typeface="Roboto" panose="02000000000000000000" pitchFamily="2" charset="0"/>
              </a:rPr>
              <a:t>IoT</a:t>
            </a:r>
            <a:endParaRPr lang="es-MX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346617" y="992762"/>
            <a:ext cx="11265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rgbClr val="042252"/>
                </a:solidFill>
                <a:latin typeface="Roboto Slab" pitchFamily="2" charset="0"/>
                <a:ea typeface="Roboto Slab" pitchFamily="2" charset="0"/>
              </a:rPr>
              <a:t>Crear un centro de </a:t>
            </a:r>
            <a:r>
              <a:rPr lang="es-ES" sz="2800" dirty="0" err="1">
                <a:solidFill>
                  <a:srgbClr val="042252"/>
                </a:solidFill>
                <a:latin typeface="Roboto Slab" pitchFamily="2" charset="0"/>
                <a:ea typeface="Roboto Slab" pitchFamily="2" charset="0"/>
              </a:rPr>
              <a:t>IoT</a:t>
            </a:r>
            <a:endParaRPr lang="es-MX" sz="2800" dirty="0">
              <a:solidFill>
                <a:srgbClr val="042252"/>
              </a:solidFill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7872000" y="0"/>
            <a:ext cx="4320000" cy="720000"/>
          </a:xfrm>
          <a:prstGeom prst="rect">
            <a:avLst/>
          </a:prstGeom>
          <a:solidFill>
            <a:srgbClr val="042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A7FA9133-ACFE-4DD5-9EEB-90E0F3C4BA55}" type="slidenum">
              <a:rPr lang="es-MX" smtClean="0">
                <a:latin typeface="Roboto" panose="02000000000000000000" pitchFamily="2" charset="0"/>
                <a:ea typeface="Roboto" panose="02000000000000000000" pitchFamily="2" charset="0"/>
              </a:rPr>
              <a:pPr algn="r"/>
              <a:t>17</a:t>
            </a:fld>
            <a:endParaRPr lang="es-MX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0" y="6138000"/>
            <a:ext cx="4320000" cy="720000"/>
          </a:xfrm>
          <a:prstGeom prst="rect">
            <a:avLst/>
          </a:prstGeom>
          <a:solidFill>
            <a:srgbClr val="042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7" name="Imagen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497" y="6230167"/>
            <a:ext cx="535665" cy="53566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6374" y="6225832"/>
            <a:ext cx="540000" cy="54000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4"/>
          <a:srcRect t="24132" r="43940" b="16547"/>
          <a:stretch/>
        </p:blipFill>
        <p:spPr>
          <a:xfrm>
            <a:off x="1522972" y="1457406"/>
            <a:ext cx="8226804" cy="467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75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73465" y="212168"/>
            <a:ext cx="7598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Introducción </a:t>
            </a:r>
            <a:r>
              <a:rPr lang="es-ES" sz="3600" dirty="0">
                <a:latin typeface="Roboto" panose="02000000000000000000" pitchFamily="2" charset="0"/>
                <a:ea typeface="Roboto" panose="02000000000000000000" pitchFamily="2" charset="0"/>
              </a:rPr>
              <a:t>a Microsoft </a:t>
            </a:r>
            <a:r>
              <a:rPr lang="es-ES" sz="3600" dirty="0" err="1">
                <a:latin typeface="Roboto" panose="02000000000000000000" pitchFamily="2" charset="0"/>
                <a:ea typeface="Roboto" panose="02000000000000000000" pitchFamily="2" charset="0"/>
              </a:rPr>
              <a:t>Azure</a:t>
            </a:r>
            <a:r>
              <a:rPr lang="es-ES" sz="36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ES" sz="3600" dirty="0" err="1">
                <a:latin typeface="Roboto" panose="02000000000000000000" pitchFamily="2" charset="0"/>
                <a:ea typeface="Roboto" panose="02000000000000000000" pitchFamily="2" charset="0"/>
              </a:rPr>
              <a:t>IoT</a:t>
            </a:r>
            <a:endParaRPr lang="es-MX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346617" y="992762"/>
            <a:ext cx="11265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rgbClr val="042252"/>
                </a:solidFill>
                <a:latin typeface="Roboto Slab" pitchFamily="2" charset="0"/>
                <a:ea typeface="Roboto Slab" pitchFamily="2" charset="0"/>
              </a:rPr>
              <a:t>Crear un centro de </a:t>
            </a:r>
            <a:r>
              <a:rPr lang="es-ES" sz="2800" dirty="0" err="1">
                <a:solidFill>
                  <a:srgbClr val="042252"/>
                </a:solidFill>
                <a:latin typeface="Roboto Slab" pitchFamily="2" charset="0"/>
                <a:ea typeface="Roboto Slab" pitchFamily="2" charset="0"/>
              </a:rPr>
              <a:t>IoT</a:t>
            </a:r>
            <a:endParaRPr lang="es-MX" sz="2800" dirty="0">
              <a:solidFill>
                <a:srgbClr val="042252"/>
              </a:solidFill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7872000" y="0"/>
            <a:ext cx="4320000" cy="720000"/>
          </a:xfrm>
          <a:prstGeom prst="rect">
            <a:avLst/>
          </a:prstGeom>
          <a:solidFill>
            <a:srgbClr val="042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A7FA9133-ACFE-4DD5-9EEB-90E0F3C4BA55}" type="slidenum">
              <a:rPr lang="es-MX" smtClean="0">
                <a:latin typeface="Roboto" panose="02000000000000000000" pitchFamily="2" charset="0"/>
                <a:ea typeface="Roboto" panose="02000000000000000000" pitchFamily="2" charset="0"/>
              </a:rPr>
              <a:pPr algn="r"/>
              <a:t>18</a:t>
            </a:fld>
            <a:endParaRPr lang="es-MX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0" y="6138000"/>
            <a:ext cx="4320000" cy="720000"/>
          </a:xfrm>
          <a:prstGeom prst="rect">
            <a:avLst/>
          </a:prstGeom>
          <a:solidFill>
            <a:srgbClr val="042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7" name="Imagen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497" y="6230167"/>
            <a:ext cx="535665" cy="53566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6374" y="6225832"/>
            <a:ext cx="540000" cy="540000"/>
          </a:xfrm>
          <a:prstGeom prst="rect">
            <a:avLst/>
          </a:prstGeom>
        </p:spPr>
      </p:pic>
      <p:sp>
        <p:nvSpPr>
          <p:cNvPr id="9" name="Google Shape;106;p15"/>
          <p:cNvSpPr txBox="1"/>
          <p:nvPr/>
        </p:nvSpPr>
        <p:spPr>
          <a:xfrm>
            <a:off x="281959" y="1578498"/>
            <a:ext cx="9883200" cy="4215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s-MX" dirty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lang="es-MX" dirty="0" smtClean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z </a:t>
            </a:r>
            <a:r>
              <a:rPr lang="es-MX" dirty="0" err="1" smtClean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login</a:t>
            </a:r>
            <a:endParaRPr lang="es-MX" dirty="0" smtClean="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lvl="0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az extension add --name azure-cli-</a:t>
            </a:r>
            <a:r>
              <a:rPr lang="en-US" dirty="0" err="1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iot</a:t>
            </a:r>
            <a:r>
              <a:rPr lang="en-US" dirty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-</a:t>
            </a:r>
            <a:r>
              <a:rPr lang="en-US" dirty="0" err="1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ext</a:t>
            </a:r>
            <a:endParaRPr lang="es-MX" dirty="0" smtClean="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lvl="0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s-MX" dirty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az </a:t>
            </a:r>
            <a:r>
              <a:rPr lang="es-MX" dirty="0" err="1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iot</a:t>
            </a:r>
            <a:r>
              <a:rPr lang="es-MX" dirty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MX" dirty="0" err="1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hub</a:t>
            </a:r>
            <a:r>
              <a:rPr lang="es-MX" dirty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MX" dirty="0" err="1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delete</a:t>
            </a:r>
            <a:r>
              <a:rPr lang="es-MX" dirty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 --</a:t>
            </a:r>
            <a:r>
              <a:rPr lang="es-MX" dirty="0" err="1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r>
              <a:rPr lang="es-MX" dirty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 {</a:t>
            </a:r>
            <a:r>
              <a:rPr lang="es-MX" dirty="0" err="1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r>
              <a:rPr lang="es-MX" dirty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} --</a:t>
            </a:r>
            <a:r>
              <a:rPr lang="es-MX" dirty="0" err="1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resource-group</a:t>
            </a:r>
            <a:r>
              <a:rPr lang="es-MX" dirty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 {</a:t>
            </a:r>
            <a:r>
              <a:rPr lang="es-MX" dirty="0" err="1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resource-group</a:t>
            </a:r>
            <a:r>
              <a:rPr lang="es-MX" dirty="0" smtClean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</a:p>
          <a:p>
            <a:pPr marL="285750" lvl="0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s-MX" dirty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az </a:t>
            </a:r>
            <a:r>
              <a:rPr lang="es-MX" dirty="0" err="1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iot</a:t>
            </a:r>
            <a:r>
              <a:rPr lang="es-MX" dirty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MX" dirty="0" err="1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hub</a:t>
            </a:r>
            <a:r>
              <a:rPr lang="es-MX" dirty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MX" dirty="0" err="1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create</a:t>
            </a:r>
            <a:r>
              <a:rPr lang="es-MX" dirty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 --</a:t>
            </a:r>
            <a:r>
              <a:rPr lang="es-MX" dirty="0" err="1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resource-group</a:t>
            </a:r>
            <a:r>
              <a:rPr lang="es-MX" dirty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 {</a:t>
            </a:r>
            <a:r>
              <a:rPr lang="es-MX" dirty="0" err="1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resourceGroup</a:t>
            </a:r>
            <a:r>
              <a:rPr lang="es-MX" dirty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} --</a:t>
            </a:r>
            <a:r>
              <a:rPr lang="es-MX" dirty="0" err="1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r>
              <a:rPr lang="es-MX" dirty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 {</a:t>
            </a:r>
            <a:r>
              <a:rPr lang="es-MX" dirty="0" err="1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r>
              <a:rPr lang="es-MX" dirty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} --</a:t>
            </a:r>
            <a:r>
              <a:rPr lang="es-MX" dirty="0" err="1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location</a:t>
            </a:r>
            <a:r>
              <a:rPr lang="es-MX" dirty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 {</a:t>
            </a:r>
            <a:r>
              <a:rPr lang="es-MX" dirty="0" err="1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location</a:t>
            </a:r>
            <a:r>
              <a:rPr lang="es-MX" dirty="0" smtClean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} –</a:t>
            </a:r>
            <a:r>
              <a:rPr lang="es-MX" dirty="0" err="1" smtClean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partition-count</a:t>
            </a:r>
            <a:r>
              <a:rPr lang="es-MX" dirty="0" smtClean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 {</a:t>
            </a:r>
            <a:r>
              <a:rPr lang="es-MX" dirty="0" err="1" smtClean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Partitition</a:t>
            </a:r>
            <a:r>
              <a:rPr lang="es-MX" dirty="0" smtClean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MX" dirty="0" err="1" smtClean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Count</a:t>
            </a:r>
            <a:r>
              <a:rPr lang="es-MX" dirty="0" smtClean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</a:p>
          <a:p>
            <a:pPr marL="285750" lvl="0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endParaRPr sz="1800" dirty="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349463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73465" y="212168"/>
            <a:ext cx="7598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Introducción </a:t>
            </a:r>
            <a:r>
              <a:rPr lang="es-ES" sz="3600" dirty="0">
                <a:latin typeface="Roboto" panose="02000000000000000000" pitchFamily="2" charset="0"/>
                <a:ea typeface="Roboto" panose="02000000000000000000" pitchFamily="2" charset="0"/>
              </a:rPr>
              <a:t>a Microsoft </a:t>
            </a:r>
            <a:r>
              <a:rPr lang="es-ES" sz="3600" dirty="0" err="1">
                <a:latin typeface="Roboto" panose="02000000000000000000" pitchFamily="2" charset="0"/>
                <a:ea typeface="Roboto" panose="02000000000000000000" pitchFamily="2" charset="0"/>
              </a:rPr>
              <a:t>Azure</a:t>
            </a:r>
            <a:r>
              <a:rPr lang="es-ES" sz="36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ES" sz="3600" dirty="0" err="1">
                <a:latin typeface="Roboto" panose="02000000000000000000" pitchFamily="2" charset="0"/>
                <a:ea typeface="Roboto" panose="02000000000000000000" pitchFamily="2" charset="0"/>
              </a:rPr>
              <a:t>IoT</a:t>
            </a:r>
            <a:endParaRPr lang="es-MX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346617" y="992762"/>
            <a:ext cx="11265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solidFill>
                  <a:srgbClr val="042252"/>
                </a:solidFill>
                <a:latin typeface="Roboto Slab" pitchFamily="2" charset="0"/>
                <a:ea typeface="Roboto Slab" pitchFamily="2" charset="0"/>
              </a:rPr>
              <a:t>Registrar un dispositivo</a:t>
            </a:r>
            <a:endParaRPr lang="es-MX" sz="2800" dirty="0">
              <a:solidFill>
                <a:srgbClr val="042252"/>
              </a:solidFill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7872000" y="0"/>
            <a:ext cx="4320000" cy="720000"/>
          </a:xfrm>
          <a:prstGeom prst="rect">
            <a:avLst/>
          </a:prstGeom>
          <a:solidFill>
            <a:srgbClr val="042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A7FA9133-ACFE-4DD5-9EEB-90E0F3C4BA55}" type="slidenum">
              <a:rPr lang="es-MX" smtClean="0">
                <a:latin typeface="Roboto" panose="02000000000000000000" pitchFamily="2" charset="0"/>
                <a:ea typeface="Roboto" panose="02000000000000000000" pitchFamily="2" charset="0"/>
              </a:rPr>
              <a:pPr algn="r"/>
              <a:t>19</a:t>
            </a:fld>
            <a:endParaRPr lang="es-MX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0" y="6138000"/>
            <a:ext cx="4320000" cy="720000"/>
          </a:xfrm>
          <a:prstGeom prst="rect">
            <a:avLst/>
          </a:prstGeom>
          <a:solidFill>
            <a:srgbClr val="042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7" name="Imagen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497" y="6230167"/>
            <a:ext cx="535665" cy="53566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6374" y="6225832"/>
            <a:ext cx="540000" cy="54000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4"/>
          <a:srcRect t="17625" r="63530" b="3959"/>
          <a:stretch/>
        </p:blipFill>
        <p:spPr>
          <a:xfrm>
            <a:off x="4508275" y="1254372"/>
            <a:ext cx="4131222" cy="4765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65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73465" y="212168"/>
            <a:ext cx="75985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s-ES" sz="3200" dirty="0" smtClean="0">
                <a:latin typeface="Roboto" panose="02000000000000000000" pitchFamily="2" charset="0"/>
                <a:ea typeface="Roboto" panose="02000000000000000000" pitchFamily="2" charset="0"/>
              </a:rPr>
              <a:t>Introducción </a:t>
            </a:r>
            <a:r>
              <a:rPr lang="es-ES" sz="3200" dirty="0">
                <a:latin typeface="Roboto" panose="02000000000000000000" pitchFamily="2" charset="0"/>
                <a:ea typeface="Roboto" panose="02000000000000000000" pitchFamily="2" charset="0"/>
              </a:rPr>
              <a:t>a Microsoft </a:t>
            </a:r>
            <a:r>
              <a:rPr lang="es-ES" sz="3200" dirty="0" err="1">
                <a:latin typeface="Roboto" panose="02000000000000000000" pitchFamily="2" charset="0"/>
                <a:ea typeface="Roboto" panose="02000000000000000000" pitchFamily="2" charset="0"/>
              </a:rPr>
              <a:t>Azure</a:t>
            </a:r>
            <a:r>
              <a:rPr lang="es-ES" sz="32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ES" sz="3200" dirty="0" err="1">
                <a:latin typeface="Roboto" panose="02000000000000000000" pitchFamily="2" charset="0"/>
                <a:ea typeface="Roboto" panose="02000000000000000000" pitchFamily="2" charset="0"/>
              </a:rPr>
              <a:t>IoT</a:t>
            </a:r>
            <a:endParaRPr lang="es-MX" sz="32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273465" y="1055278"/>
            <a:ext cx="11265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solidFill>
                  <a:srgbClr val="042252"/>
                </a:solidFill>
                <a:latin typeface="Roboto Slab" pitchFamily="2" charset="0"/>
                <a:ea typeface="Roboto Slab" pitchFamily="2" charset="0"/>
              </a:rPr>
              <a:t>Internet </a:t>
            </a:r>
            <a:r>
              <a:rPr lang="pt-BR" sz="2800" dirty="0" err="1" smtClean="0">
                <a:solidFill>
                  <a:srgbClr val="042252"/>
                </a:solidFill>
                <a:latin typeface="Roboto Slab" pitchFamily="2" charset="0"/>
                <a:ea typeface="Roboto Slab" pitchFamily="2" charset="0"/>
              </a:rPr>
              <a:t>of</a:t>
            </a:r>
            <a:r>
              <a:rPr lang="pt-BR" sz="2800" dirty="0" smtClean="0">
                <a:solidFill>
                  <a:srgbClr val="042252"/>
                </a:solidFill>
                <a:latin typeface="Roboto Slab" pitchFamily="2" charset="0"/>
                <a:ea typeface="Roboto Slab" pitchFamily="2" charset="0"/>
              </a:rPr>
              <a:t> </a:t>
            </a:r>
            <a:r>
              <a:rPr lang="pt-BR" sz="2800" dirty="0" err="1" smtClean="0">
                <a:solidFill>
                  <a:srgbClr val="042252"/>
                </a:solidFill>
                <a:latin typeface="Roboto Slab" pitchFamily="2" charset="0"/>
                <a:ea typeface="Roboto Slab" pitchFamily="2" charset="0"/>
              </a:rPr>
              <a:t>Things</a:t>
            </a:r>
            <a:r>
              <a:rPr lang="pt-BR" sz="2800" dirty="0" smtClean="0">
                <a:solidFill>
                  <a:srgbClr val="042252"/>
                </a:solidFill>
                <a:latin typeface="Roboto Slab" pitchFamily="2" charset="0"/>
                <a:ea typeface="Roboto Slab" pitchFamily="2" charset="0"/>
              </a:rPr>
              <a:t> (</a:t>
            </a:r>
            <a:r>
              <a:rPr lang="pt-BR" sz="2800" dirty="0" err="1" smtClean="0">
                <a:solidFill>
                  <a:srgbClr val="042252"/>
                </a:solidFill>
                <a:latin typeface="Roboto Slab" pitchFamily="2" charset="0"/>
                <a:ea typeface="Roboto Slab" pitchFamily="2" charset="0"/>
              </a:rPr>
              <a:t>IoT</a:t>
            </a:r>
            <a:r>
              <a:rPr lang="pt-BR" sz="2800" dirty="0" smtClean="0">
                <a:solidFill>
                  <a:srgbClr val="042252"/>
                </a:solidFill>
                <a:latin typeface="Roboto Slab" pitchFamily="2" charset="0"/>
                <a:ea typeface="Roboto Slab" pitchFamily="2" charset="0"/>
              </a:rPr>
              <a:t>)</a:t>
            </a:r>
            <a:r>
              <a:rPr lang="es-MX" sz="2800" dirty="0" smtClean="0">
                <a:solidFill>
                  <a:srgbClr val="042252"/>
                </a:solidFill>
                <a:latin typeface="Roboto Slab" pitchFamily="2" charset="0"/>
                <a:ea typeface="Roboto Slab" pitchFamily="2" charset="0"/>
              </a:rPr>
              <a:t>.</a:t>
            </a:r>
            <a:endParaRPr lang="es-MX" sz="2800" dirty="0">
              <a:solidFill>
                <a:srgbClr val="042252"/>
              </a:solidFill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7872000" y="0"/>
            <a:ext cx="4320000" cy="720000"/>
          </a:xfrm>
          <a:prstGeom prst="rect">
            <a:avLst/>
          </a:prstGeom>
          <a:solidFill>
            <a:srgbClr val="042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A7FA9133-ACFE-4DD5-9EEB-90E0F3C4BA55}" type="slidenum">
              <a:rPr lang="es-MX" smtClean="0">
                <a:latin typeface="Roboto" panose="02000000000000000000" pitchFamily="2" charset="0"/>
                <a:ea typeface="Roboto" panose="02000000000000000000" pitchFamily="2" charset="0"/>
              </a:rPr>
              <a:pPr algn="r"/>
              <a:t>2</a:t>
            </a:fld>
            <a:endParaRPr lang="es-MX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0" y="6138000"/>
            <a:ext cx="4320000" cy="720000"/>
          </a:xfrm>
          <a:prstGeom prst="rect">
            <a:avLst/>
          </a:prstGeom>
          <a:solidFill>
            <a:srgbClr val="042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497" y="6230167"/>
            <a:ext cx="535665" cy="535665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6374" y="6225832"/>
            <a:ext cx="540000" cy="54000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7874" y="1232535"/>
            <a:ext cx="6477000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886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73465" y="212168"/>
            <a:ext cx="7598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Introducción </a:t>
            </a:r>
            <a:r>
              <a:rPr lang="es-ES" sz="3600" dirty="0">
                <a:latin typeface="Roboto" panose="02000000000000000000" pitchFamily="2" charset="0"/>
                <a:ea typeface="Roboto" panose="02000000000000000000" pitchFamily="2" charset="0"/>
              </a:rPr>
              <a:t>a Microsoft </a:t>
            </a:r>
            <a:r>
              <a:rPr lang="es-ES" sz="3600" dirty="0" err="1">
                <a:latin typeface="Roboto" panose="02000000000000000000" pitchFamily="2" charset="0"/>
                <a:ea typeface="Roboto" panose="02000000000000000000" pitchFamily="2" charset="0"/>
              </a:rPr>
              <a:t>Azure</a:t>
            </a:r>
            <a:r>
              <a:rPr lang="es-ES" sz="36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ES" sz="3600" dirty="0" err="1">
                <a:latin typeface="Roboto" panose="02000000000000000000" pitchFamily="2" charset="0"/>
                <a:ea typeface="Roboto" panose="02000000000000000000" pitchFamily="2" charset="0"/>
              </a:rPr>
              <a:t>IoT</a:t>
            </a:r>
            <a:endParaRPr lang="es-MX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346617" y="992762"/>
            <a:ext cx="11265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solidFill>
                  <a:srgbClr val="042252"/>
                </a:solidFill>
                <a:latin typeface="Roboto Slab" pitchFamily="2" charset="0"/>
                <a:ea typeface="Roboto Slab" pitchFamily="2" charset="0"/>
              </a:rPr>
              <a:t>Registrar un dispositivo</a:t>
            </a:r>
            <a:endParaRPr lang="es-MX" sz="2800" dirty="0">
              <a:solidFill>
                <a:srgbClr val="042252"/>
              </a:solidFill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7872000" y="0"/>
            <a:ext cx="4320000" cy="720000"/>
          </a:xfrm>
          <a:prstGeom prst="rect">
            <a:avLst/>
          </a:prstGeom>
          <a:solidFill>
            <a:srgbClr val="042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A7FA9133-ACFE-4DD5-9EEB-90E0F3C4BA55}" type="slidenum">
              <a:rPr lang="es-MX" smtClean="0">
                <a:latin typeface="Roboto" panose="02000000000000000000" pitchFamily="2" charset="0"/>
                <a:ea typeface="Roboto" panose="02000000000000000000" pitchFamily="2" charset="0"/>
              </a:rPr>
              <a:pPr algn="r"/>
              <a:t>20</a:t>
            </a:fld>
            <a:endParaRPr lang="es-MX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0" y="6138000"/>
            <a:ext cx="4320000" cy="720000"/>
          </a:xfrm>
          <a:prstGeom prst="rect">
            <a:avLst/>
          </a:prstGeom>
          <a:solidFill>
            <a:srgbClr val="042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7" name="Imagen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497" y="6230167"/>
            <a:ext cx="535665" cy="53566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6374" y="6225832"/>
            <a:ext cx="540000" cy="540000"/>
          </a:xfrm>
          <a:prstGeom prst="rect">
            <a:avLst/>
          </a:prstGeom>
        </p:spPr>
      </p:pic>
      <p:sp>
        <p:nvSpPr>
          <p:cNvPr id="9" name="Google Shape;106;p15"/>
          <p:cNvSpPr txBox="1"/>
          <p:nvPr/>
        </p:nvSpPr>
        <p:spPr>
          <a:xfrm>
            <a:off x="281959" y="1578498"/>
            <a:ext cx="9883200" cy="4215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s-MX" dirty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az </a:t>
            </a:r>
            <a:r>
              <a:rPr lang="es-MX" dirty="0" err="1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iot</a:t>
            </a:r>
            <a:r>
              <a:rPr lang="es-MX" dirty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MX" dirty="0" err="1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hub</a:t>
            </a:r>
            <a:r>
              <a:rPr lang="es-MX" dirty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MX" dirty="0" err="1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device-identity</a:t>
            </a:r>
            <a:r>
              <a:rPr lang="es-MX" dirty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MX" dirty="0" err="1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create</a:t>
            </a:r>
            <a:r>
              <a:rPr lang="es-MX" dirty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 -n </a:t>
            </a:r>
            <a:r>
              <a:rPr lang="es-MX" dirty="0" smtClean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{</a:t>
            </a:r>
            <a:r>
              <a:rPr lang="es-MX" dirty="0" err="1" smtClean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IoT</a:t>
            </a:r>
            <a:r>
              <a:rPr lang="es-MX" dirty="0" smtClean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MX" dirty="0" err="1" smtClean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Hub</a:t>
            </a:r>
            <a:r>
              <a:rPr lang="es-MX" dirty="0" smtClean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MX" dirty="0" err="1" smtClean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r>
              <a:rPr lang="es-MX" dirty="0" smtClean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} </a:t>
            </a:r>
            <a:r>
              <a:rPr lang="es-MX" dirty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-d </a:t>
            </a:r>
            <a:r>
              <a:rPr lang="es-MX" dirty="0" smtClean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{</a:t>
            </a:r>
            <a:r>
              <a:rPr lang="es-MX" dirty="0" err="1" smtClean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Device</a:t>
            </a:r>
            <a:r>
              <a:rPr lang="es-MX" dirty="0" smtClean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MX" dirty="0" err="1" smtClean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r>
              <a:rPr lang="es-MX" dirty="0" smtClean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endParaRPr sz="1800" dirty="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4"/>
          <a:srcRect t="38804" b="9373"/>
          <a:stretch/>
        </p:blipFill>
        <p:spPr>
          <a:xfrm>
            <a:off x="366929" y="2441448"/>
            <a:ext cx="11380313" cy="3163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094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73465" y="212168"/>
            <a:ext cx="7598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Introducción </a:t>
            </a:r>
            <a:r>
              <a:rPr lang="es-ES" sz="3600" dirty="0">
                <a:latin typeface="Roboto" panose="02000000000000000000" pitchFamily="2" charset="0"/>
                <a:ea typeface="Roboto" panose="02000000000000000000" pitchFamily="2" charset="0"/>
              </a:rPr>
              <a:t>a Microsoft </a:t>
            </a:r>
            <a:r>
              <a:rPr lang="es-ES" sz="3600" dirty="0" err="1">
                <a:latin typeface="Roboto" panose="02000000000000000000" pitchFamily="2" charset="0"/>
                <a:ea typeface="Roboto" panose="02000000000000000000" pitchFamily="2" charset="0"/>
              </a:rPr>
              <a:t>Azure</a:t>
            </a:r>
            <a:r>
              <a:rPr lang="es-ES" sz="36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ES" sz="3600" dirty="0" err="1">
                <a:latin typeface="Roboto" panose="02000000000000000000" pitchFamily="2" charset="0"/>
                <a:ea typeface="Roboto" panose="02000000000000000000" pitchFamily="2" charset="0"/>
              </a:rPr>
              <a:t>IoT</a:t>
            </a:r>
            <a:endParaRPr lang="es-MX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346617" y="992762"/>
            <a:ext cx="11265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 smtClean="0">
                <a:solidFill>
                  <a:srgbClr val="042252"/>
                </a:solidFill>
                <a:latin typeface="Roboto Slab" pitchFamily="2" charset="0"/>
                <a:ea typeface="Roboto Slab" pitchFamily="2" charset="0"/>
              </a:rPr>
              <a:t>Conectando Dispositivo con </a:t>
            </a:r>
            <a:r>
              <a:rPr lang="es-MX" sz="2800" dirty="0" err="1" smtClean="0">
                <a:solidFill>
                  <a:srgbClr val="042252"/>
                </a:solidFill>
                <a:latin typeface="Roboto Slab" pitchFamily="2" charset="0"/>
                <a:ea typeface="Roboto Slab" pitchFamily="2" charset="0"/>
              </a:rPr>
              <a:t>IoT</a:t>
            </a:r>
            <a:r>
              <a:rPr lang="es-MX" sz="2800" dirty="0" smtClean="0">
                <a:solidFill>
                  <a:srgbClr val="042252"/>
                </a:solidFill>
                <a:latin typeface="Roboto Slab" pitchFamily="2" charset="0"/>
                <a:ea typeface="Roboto Slab" pitchFamily="2" charset="0"/>
              </a:rPr>
              <a:t> HUB</a:t>
            </a:r>
            <a:endParaRPr lang="es-MX" sz="2800" dirty="0">
              <a:solidFill>
                <a:srgbClr val="042252"/>
              </a:solidFill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7872000" y="0"/>
            <a:ext cx="4320000" cy="720000"/>
          </a:xfrm>
          <a:prstGeom prst="rect">
            <a:avLst/>
          </a:prstGeom>
          <a:solidFill>
            <a:srgbClr val="042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A7FA9133-ACFE-4DD5-9EEB-90E0F3C4BA55}" type="slidenum">
              <a:rPr lang="es-MX" smtClean="0">
                <a:latin typeface="Roboto" panose="02000000000000000000" pitchFamily="2" charset="0"/>
                <a:ea typeface="Roboto" panose="02000000000000000000" pitchFamily="2" charset="0"/>
              </a:rPr>
              <a:pPr algn="r"/>
              <a:t>21</a:t>
            </a:fld>
            <a:endParaRPr lang="es-MX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0" y="6138000"/>
            <a:ext cx="4320000" cy="720000"/>
          </a:xfrm>
          <a:prstGeom prst="rect">
            <a:avLst/>
          </a:prstGeom>
          <a:solidFill>
            <a:srgbClr val="042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7" name="Imagen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497" y="6230167"/>
            <a:ext cx="535665" cy="53566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6374" y="6225832"/>
            <a:ext cx="540000" cy="54000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5033" y="1515982"/>
            <a:ext cx="5002681" cy="4319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077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73465" y="212168"/>
            <a:ext cx="7598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Introducción </a:t>
            </a:r>
            <a:r>
              <a:rPr lang="es-ES" sz="3600" dirty="0">
                <a:latin typeface="Roboto" panose="02000000000000000000" pitchFamily="2" charset="0"/>
                <a:ea typeface="Roboto" panose="02000000000000000000" pitchFamily="2" charset="0"/>
              </a:rPr>
              <a:t>a Microsoft </a:t>
            </a:r>
            <a:r>
              <a:rPr lang="es-ES" sz="3600" dirty="0" err="1">
                <a:latin typeface="Roboto" panose="02000000000000000000" pitchFamily="2" charset="0"/>
                <a:ea typeface="Roboto" panose="02000000000000000000" pitchFamily="2" charset="0"/>
              </a:rPr>
              <a:t>Azure</a:t>
            </a:r>
            <a:r>
              <a:rPr lang="es-ES" sz="36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ES" sz="3600" dirty="0" err="1">
                <a:latin typeface="Roboto" panose="02000000000000000000" pitchFamily="2" charset="0"/>
                <a:ea typeface="Roboto" panose="02000000000000000000" pitchFamily="2" charset="0"/>
              </a:rPr>
              <a:t>IoT</a:t>
            </a:r>
            <a:endParaRPr lang="es-MX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346617" y="992762"/>
            <a:ext cx="11265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 smtClean="0">
                <a:solidFill>
                  <a:srgbClr val="042252"/>
                </a:solidFill>
                <a:latin typeface="Roboto Slab" pitchFamily="2" charset="0"/>
                <a:ea typeface="Roboto Slab" pitchFamily="2" charset="0"/>
              </a:rPr>
              <a:t>Generando </a:t>
            </a:r>
            <a:r>
              <a:rPr lang="es-MX" sz="2800" dirty="0" err="1" smtClean="0">
                <a:solidFill>
                  <a:srgbClr val="042252"/>
                </a:solidFill>
                <a:latin typeface="Roboto Slab" pitchFamily="2" charset="0"/>
                <a:ea typeface="Roboto Slab" pitchFamily="2" charset="0"/>
              </a:rPr>
              <a:t>Tokens</a:t>
            </a:r>
            <a:endParaRPr lang="es-MX" sz="2800" dirty="0">
              <a:solidFill>
                <a:srgbClr val="042252"/>
              </a:solidFill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7872000" y="0"/>
            <a:ext cx="4320000" cy="720000"/>
          </a:xfrm>
          <a:prstGeom prst="rect">
            <a:avLst/>
          </a:prstGeom>
          <a:solidFill>
            <a:srgbClr val="042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A7FA9133-ACFE-4DD5-9EEB-90E0F3C4BA55}" type="slidenum">
              <a:rPr lang="es-MX" smtClean="0">
                <a:latin typeface="Roboto" panose="02000000000000000000" pitchFamily="2" charset="0"/>
                <a:ea typeface="Roboto" panose="02000000000000000000" pitchFamily="2" charset="0"/>
              </a:rPr>
              <a:pPr algn="r"/>
              <a:t>22</a:t>
            </a:fld>
            <a:endParaRPr lang="es-MX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0" y="6138000"/>
            <a:ext cx="4320000" cy="720000"/>
          </a:xfrm>
          <a:prstGeom prst="rect">
            <a:avLst/>
          </a:prstGeom>
          <a:solidFill>
            <a:srgbClr val="042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7" name="Imagen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497" y="6230167"/>
            <a:ext cx="535665" cy="53566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6374" y="6225832"/>
            <a:ext cx="540000" cy="54000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4"/>
          <a:srcRect l="27619" t="13151" r="20644" b="7809"/>
          <a:stretch/>
        </p:blipFill>
        <p:spPr>
          <a:xfrm>
            <a:off x="3240897" y="1418357"/>
            <a:ext cx="5330953" cy="4581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10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73465" y="212168"/>
            <a:ext cx="7598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Introducción </a:t>
            </a:r>
            <a:r>
              <a:rPr lang="es-ES" sz="3600" dirty="0">
                <a:latin typeface="Roboto" panose="02000000000000000000" pitchFamily="2" charset="0"/>
                <a:ea typeface="Roboto" panose="02000000000000000000" pitchFamily="2" charset="0"/>
              </a:rPr>
              <a:t>a Microsoft </a:t>
            </a:r>
            <a:r>
              <a:rPr lang="es-ES" sz="3600" dirty="0" err="1">
                <a:latin typeface="Roboto" panose="02000000000000000000" pitchFamily="2" charset="0"/>
                <a:ea typeface="Roboto" panose="02000000000000000000" pitchFamily="2" charset="0"/>
              </a:rPr>
              <a:t>Azure</a:t>
            </a:r>
            <a:r>
              <a:rPr lang="es-ES" sz="36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ES" sz="3600" dirty="0" err="1">
                <a:latin typeface="Roboto" panose="02000000000000000000" pitchFamily="2" charset="0"/>
                <a:ea typeface="Roboto" panose="02000000000000000000" pitchFamily="2" charset="0"/>
              </a:rPr>
              <a:t>IoT</a:t>
            </a:r>
            <a:endParaRPr lang="es-MX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346617" y="992762"/>
            <a:ext cx="11265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rgbClr val="042252"/>
                </a:solidFill>
                <a:latin typeface="Roboto Slab" pitchFamily="2" charset="0"/>
                <a:ea typeface="Roboto Slab" pitchFamily="2" charset="0"/>
              </a:rPr>
              <a:t>Envío de datos de telemetría</a:t>
            </a:r>
            <a:endParaRPr lang="es-MX" sz="2800" dirty="0">
              <a:solidFill>
                <a:srgbClr val="042252"/>
              </a:solidFill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7872000" y="0"/>
            <a:ext cx="4320000" cy="720000"/>
          </a:xfrm>
          <a:prstGeom prst="rect">
            <a:avLst/>
          </a:prstGeom>
          <a:solidFill>
            <a:srgbClr val="042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A7FA9133-ACFE-4DD5-9EEB-90E0F3C4BA55}" type="slidenum">
              <a:rPr lang="es-MX" smtClean="0">
                <a:latin typeface="Roboto" panose="02000000000000000000" pitchFamily="2" charset="0"/>
                <a:ea typeface="Roboto" panose="02000000000000000000" pitchFamily="2" charset="0"/>
              </a:rPr>
              <a:pPr algn="r"/>
              <a:t>23</a:t>
            </a:fld>
            <a:endParaRPr lang="es-MX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0" y="6138000"/>
            <a:ext cx="4320000" cy="720000"/>
          </a:xfrm>
          <a:prstGeom prst="rect">
            <a:avLst/>
          </a:prstGeom>
          <a:solidFill>
            <a:srgbClr val="042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7" name="Imagen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497" y="6230167"/>
            <a:ext cx="535665" cy="53566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6374" y="6225832"/>
            <a:ext cx="540000" cy="540000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269098" y="1788744"/>
            <a:ext cx="112745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 err="1">
                <a:solidFill>
                  <a:srgbClr val="042252"/>
                </a:solidFill>
                <a:latin typeface="Consolas" panose="020B0609020204030204" pitchFamily="49" charset="0"/>
              </a:rPr>
              <a:t>iotHubClientHandle</a:t>
            </a:r>
            <a:r>
              <a:rPr lang="es-MX" dirty="0">
                <a:solidFill>
                  <a:srgbClr val="042252"/>
                </a:solidFill>
                <a:latin typeface="Consolas" panose="020B0609020204030204" pitchFamily="49" charset="0"/>
              </a:rPr>
              <a:t> = </a:t>
            </a:r>
            <a:r>
              <a:rPr lang="es-MX" dirty="0" err="1">
                <a:solidFill>
                  <a:srgbClr val="042252"/>
                </a:solidFill>
                <a:latin typeface="Consolas" panose="020B0609020204030204" pitchFamily="49" charset="0"/>
              </a:rPr>
              <a:t>IoTHubClient_LL_CreateFromConnectionString</a:t>
            </a:r>
            <a:r>
              <a:rPr lang="es-MX" dirty="0">
                <a:solidFill>
                  <a:srgbClr val="042252"/>
                </a:solidFill>
                <a:latin typeface="Consolas" panose="020B0609020204030204" pitchFamily="49" charset="0"/>
              </a:rPr>
              <a:t>(</a:t>
            </a:r>
            <a:r>
              <a:rPr lang="es-MX" dirty="0" err="1">
                <a:solidFill>
                  <a:srgbClr val="042252"/>
                </a:solidFill>
                <a:latin typeface="Consolas" panose="020B0609020204030204" pitchFamily="49" charset="0"/>
              </a:rPr>
              <a:t>conStr</a:t>
            </a:r>
            <a:r>
              <a:rPr lang="es-MX" dirty="0">
                <a:solidFill>
                  <a:srgbClr val="042252"/>
                </a:solidFill>
                <a:latin typeface="Consolas" panose="020B0609020204030204" pitchFamily="49" charset="0"/>
              </a:rPr>
              <a:t>, </a:t>
            </a:r>
            <a:r>
              <a:rPr lang="es-MX" dirty="0" err="1">
                <a:solidFill>
                  <a:srgbClr val="042252"/>
                </a:solidFill>
                <a:latin typeface="Consolas" panose="020B0609020204030204" pitchFamily="49" charset="0"/>
              </a:rPr>
              <a:t>MQTT_Protocol</a:t>
            </a:r>
            <a:r>
              <a:rPr lang="es-MX" dirty="0">
                <a:solidFill>
                  <a:srgbClr val="042252"/>
                </a:solidFill>
                <a:latin typeface="Consolas" panose="020B0609020204030204" pitchFamily="49" charset="0"/>
              </a:rPr>
              <a:t>);</a:t>
            </a:r>
            <a:endParaRPr lang="es-MX" b="0" dirty="0">
              <a:solidFill>
                <a:srgbClr val="04225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269098" y="3027570"/>
            <a:ext cx="119229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 err="1">
                <a:solidFill>
                  <a:srgbClr val="042252"/>
                </a:solidFill>
                <a:latin typeface="Consolas" panose="020B0609020204030204" pitchFamily="49" charset="0"/>
              </a:rPr>
              <a:t>static</a:t>
            </a:r>
            <a:r>
              <a:rPr lang="es-MX" dirty="0">
                <a:solidFill>
                  <a:srgbClr val="042252"/>
                </a:solidFill>
                <a:latin typeface="Consolas" panose="020B0609020204030204" pitchFamily="49" charset="0"/>
              </a:rPr>
              <a:t> </a:t>
            </a:r>
            <a:r>
              <a:rPr lang="es-MX" dirty="0" err="1">
                <a:solidFill>
                  <a:srgbClr val="042252"/>
                </a:solidFill>
                <a:latin typeface="Consolas" panose="020B0609020204030204" pitchFamily="49" charset="0"/>
              </a:rPr>
              <a:t>void</a:t>
            </a:r>
            <a:r>
              <a:rPr lang="es-MX" dirty="0">
                <a:solidFill>
                  <a:srgbClr val="042252"/>
                </a:solidFill>
                <a:latin typeface="Consolas" panose="020B0609020204030204" pitchFamily="49" charset="0"/>
              </a:rPr>
              <a:t> </a:t>
            </a:r>
            <a:r>
              <a:rPr lang="es-MX" dirty="0" err="1">
                <a:solidFill>
                  <a:srgbClr val="042252"/>
                </a:solidFill>
                <a:latin typeface="Consolas" panose="020B0609020204030204" pitchFamily="49" charset="0"/>
              </a:rPr>
              <a:t>sendMessage</a:t>
            </a:r>
            <a:r>
              <a:rPr lang="es-MX" dirty="0">
                <a:solidFill>
                  <a:srgbClr val="042252"/>
                </a:solidFill>
                <a:latin typeface="Consolas" panose="020B0609020204030204" pitchFamily="49" charset="0"/>
              </a:rPr>
              <a:t>(IOTHUB_CLIENT_LL_HANDLE </a:t>
            </a:r>
            <a:r>
              <a:rPr lang="es-MX" dirty="0" err="1">
                <a:solidFill>
                  <a:srgbClr val="042252"/>
                </a:solidFill>
                <a:latin typeface="Consolas" panose="020B0609020204030204" pitchFamily="49" charset="0"/>
              </a:rPr>
              <a:t>iotHubClientHandle</a:t>
            </a:r>
            <a:r>
              <a:rPr lang="es-MX" dirty="0">
                <a:solidFill>
                  <a:srgbClr val="042252"/>
                </a:solidFill>
                <a:latin typeface="Consolas" panose="020B0609020204030204" pitchFamily="49" charset="0"/>
              </a:rPr>
              <a:t>, </a:t>
            </a:r>
            <a:r>
              <a:rPr lang="es-MX" dirty="0" err="1">
                <a:solidFill>
                  <a:srgbClr val="042252"/>
                </a:solidFill>
                <a:latin typeface="Consolas" panose="020B0609020204030204" pitchFamily="49" charset="0"/>
              </a:rPr>
              <a:t>char</a:t>
            </a:r>
            <a:r>
              <a:rPr lang="es-MX" dirty="0">
                <a:solidFill>
                  <a:srgbClr val="042252"/>
                </a:solidFill>
                <a:latin typeface="Consolas" panose="020B0609020204030204" pitchFamily="49" charset="0"/>
              </a:rPr>
              <a:t> *buffer)</a:t>
            </a:r>
            <a:endParaRPr lang="es-MX" b="0" dirty="0">
              <a:solidFill>
                <a:srgbClr val="04225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229474" y="4582785"/>
            <a:ext cx="120021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 err="1">
                <a:solidFill>
                  <a:srgbClr val="042252"/>
                </a:solidFill>
                <a:latin typeface="Consolas" panose="020B0609020204030204" pitchFamily="49" charset="0"/>
              </a:rPr>
              <a:t>static</a:t>
            </a:r>
            <a:r>
              <a:rPr lang="es-MX" dirty="0">
                <a:solidFill>
                  <a:srgbClr val="042252"/>
                </a:solidFill>
                <a:latin typeface="Consolas" panose="020B0609020204030204" pitchFamily="49" charset="0"/>
              </a:rPr>
              <a:t> </a:t>
            </a:r>
            <a:r>
              <a:rPr lang="es-MX" dirty="0" err="1">
                <a:solidFill>
                  <a:srgbClr val="042252"/>
                </a:solidFill>
                <a:latin typeface="Consolas" panose="020B0609020204030204" pitchFamily="49" charset="0"/>
              </a:rPr>
              <a:t>void</a:t>
            </a:r>
            <a:r>
              <a:rPr lang="es-MX" dirty="0">
                <a:solidFill>
                  <a:srgbClr val="042252"/>
                </a:solidFill>
                <a:latin typeface="Consolas" panose="020B0609020204030204" pitchFamily="49" charset="0"/>
              </a:rPr>
              <a:t> </a:t>
            </a:r>
            <a:r>
              <a:rPr lang="es-MX" dirty="0" err="1">
                <a:solidFill>
                  <a:srgbClr val="042252"/>
                </a:solidFill>
                <a:latin typeface="Consolas" panose="020B0609020204030204" pitchFamily="49" charset="0"/>
              </a:rPr>
              <a:t>sendCallback</a:t>
            </a:r>
            <a:r>
              <a:rPr lang="es-MX" dirty="0">
                <a:solidFill>
                  <a:srgbClr val="042252"/>
                </a:solidFill>
                <a:latin typeface="Consolas" panose="020B0609020204030204" pitchFamily="49" charset="0"/>
              </a:rPr>
              <a:t>(IOTHUB_CLIENT_CONFIRMATION_RESULT </a:t>
            </a:r>
            <a:r>
              <a:rPr lang="es-MX" dirty="0" err="1">
                <a:solidFill>
                  <a:srgbClr val="042252"/>
                </a:solidFill>
                <a:latin typeface="Consolas" panose="020B0609020204030204" pitchFamily="49" charset="0"/>
              </a:rPr>
              <a:t>result</a:t>
            </a:r>
            <a:r>
              <a:rPr lang="es-MX" dirty="0">
                <a:solidFill>
                  <a:srgbClr val="042252"/>
                </a:solidFill>
                <a:latin typeface="Consolas" panose="020B0609020204030204" pitchFamily="49" charset="0"/>
              </a:rPr>
              <a:t>, </a:t>
            </a:r>
            <a:r>
              <a:rPr lang="es-MX" dirty="0" err="1">
                <a:solidFill>
                  <a:srgbClr val="042252"/>
                </a:solidFill>
                <a:latin typeface="Consolas" panose="020B0609020204030204" pitchFamily="49" charset="0"/>
              </a:rPr>
              <a:t>void</a:t>
            </a:r>
            <a:r>
              <a:rPr lang="es-MX" dirty="0">
                <a:solidFill>
                  <a:srgbClr val="042252"/>
                </a:solidFill>
                <a:latin typeface="Consolas" panose="020B0609020204030204" pitchFamily="49" charset="0"/>
              </a:rPr>
              <a:t> *</a:t>
            </a:r>
            <a:r>
              <a:rPr lang="es-MX" dirty="0" err="1">
                <a:solidFill>
                  <a:srgbClr val="042252"/>
                </a:solidFill>
                <a:latin typeface="Consolas" panose="020B0609020204030204" pitchFamily="49" charset="0"/>
              </a:rPr>
              <a:t>userContextCallback</a:t>
            </a:r>
            <a:r>
              <a:rPr lang="es-MX" dirty="0" smtClean="0">
                <a:solidFill>
                  <a:srgbClr val="042252"/>
                </a:solidFill>
                <a:latin typeface="Consolas" panose="020B0609020204030204" pitchFamily="49" charset="0"/>
              </a:rPr>
              <a:t>)</a:t>
            </a:r>
            <a:endParaRPr lang="es-MX" b="0" dirty="0">
              <a:solidFill>
                <a:srgbClr val="04225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3083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73465" y="212168"/>
            <a:ext cx="7598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Introducción </a:t>
            </a:r>
            <a:r>
              <a:rPr lang="es-ES" sz="3600" dirty="0">
                <a:latin typeface="Roboto" panose="02000000000000000000" pitchFamily="2" charset="0"/>
                <a:ea typeface="Roboto" panose="02000000000000000000" pitchFamily="2" charset="0"/>
              </a:rPr>
              <a:t>a Microsoft </a:t>
            </a:r>
            <a:r>
              <a:rPr lang="es-ES" sz="3600" dirty="0" err="1">
                <a:latin typeface="Roboto" panose="02000000000000000000" pitchFamily="2" charset="0"/>
                <a:ea typeface="Roboto" panose="02000000000000000000" pitchFamily="2" charset="0"/>
              </a:rPr>
              <a:t>Azure</a:t>
            </a:r>
            <a:r>
              <a:rPr lang="es-ES" sz="36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ES" sz="3600" dirty="0" err="1">
                <a:latin typeface="Roboto" panose="02000000000000000000" pitchFamily="2" charset="0"/>
                <a:ea typeface="Roboto" panose="02000000000000000000" pitchFamily="2" charset="0"/>
              </a:rPr>
              <a:t>IoT</a:t>
            </a:r>
            <a:endParaRPr lang="es-MX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346617" y="992762"/>
            <a:ext cx="11265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rgbClr val="042252"/>
                </a:solidFill>
                <a:latin typeface="Roboto Slab" pitchFamily="2" charset="0"/>
                <a:ea typeface="Roboto Slab" pitchFamily="2" charset="0"/>
              </a:rPr>
              <a:t>Lectura de los datos de telemetría</a:t>
            </a:r>
            <a:endParaRPr lang="es-MX" sz="2800" dirty="0">
              <a:solidFill>
                <a:srgbClr val="042252"/>
              </a:solidFill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7872000" y="0"/>
            <a:ext cx="4320000" cy="720000"/>
          </a:xfrm>
          <a:prstGeom prst="rect">
            <a:avLst/>
          </a:prstGeom>
          <a:solidFill>
            <a:srgbClr val="042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A7FA9133-ACFE-4DD5-9EEB-90E0F3C4BA55}" type="slidenum">
              <a:rPr lang="es-MX" smtClean="0">
                <a:latin typeface="Roboto" panose="02000000000000000000" pitchFamily="2" charset="0"/>
                <a:ea typeface="Roboto" panose="02000000000000000000" pitchFamily="2" charset="0"/>
              </a:rPr>
              <a:pPr algn="r"/>
              <a:t>24</a:t>
            </a:fld>
            <a:endParaRPr lang="es-MX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0" y="6138000"/>
            <a:ext cx="4320000" cy="720000"/>
          </a:xfrm>
          <a:prstGeom prst="rect">
            <a:avLst/>
          </a:prstGeom>
          <a:solidFill>
            <a:srgbClr val="042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7" name="Imagen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497" y="6230167"/>
            <a:ext cx="535665" cy="53566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6374" y="6225832"/>
            <a:ext cx="540000" cy="540000"/>
          </a:xfrm>
          <a:prstGeom prst="rect">
            <a:avLst/>
          </a:prstGeom>
        </p:spPr>
      </p:pic>
      <p:sp>
        <p:nvSpPr>
          <p:cNvPr id="9" name="Google Shape;106;p15"/>
          <p:cNvSpPr txBox="1"/>
          <p:nvPr/>
        </p:nvSpPr>
        <p:spPr>
          <a:xfrm>
            <a:off x="281959" y="1578498"/>
            <a:ext cx="9883200" cy="4215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s-MX" dirty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az </a:t>
            </a:r>
            <a:r>
              <a:rPr lang="es-MX" dirty="0" err="1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iot</a:t>
            </a:r>
            <a:r>
              <a:rPr lang="es-MX" dirty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MX" dirty="0" err="1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hub</a:t>
            </a:r>
            <a:r>
              <a:rPr lang="es-MX" dirty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 monitor-</a:t>
            </a:r>
            <a:r>
              <a:rPr lang="es-MX" dirty="0" err="1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events</a:t>
            </a:r>
            <a:r>
              <a:rPr lang="es-MX" dirty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 --</a:t>
            </a:r>
            <a:r>
              <a:rPr lang="es-MX" dirty="0" err="1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hub-name</a:t>
            </a:r>
            <a:r>
              <a:rPr lang="es-MX" dirty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 {</a:t>
            </a:r>
            <a:r>
              <a:rPr lang="es-MX" dirty="0" err="1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YourIoTHubName</a:t>
            </a:r>
            <a:r>
              <a:rPr lang="es-MX" dirty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} --output </a:t>
            </a:r>
            <a:r>
              <a:rPr lang="es-MX" dirty="0" err="1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table</a:t>
            </a:r>
            <a:endParaRPr sz="1800" dirty="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987548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73465" y="212168"/>
            <a:ext cx="7598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Introducción </a:t>
            </a:r>
            <a:r>
              <a:rPr lang="es-ES" sz="3600" dirty="0">
                <a:latin typeface="Roboto" panose="02000000000000000000" pitchFamily="2" charset="0"/>
                <a:ea typeface="Roboto" panose="02000000000000000000" pitchFamily="2" charset="0"/>
              </a:rPr>
              <a:t>a Microsoft </a:t>
            </a:r>
            <a:r>
              <a:rPr lang="es-ES" sz="3600" dirty="0" err="1">
                <a:latin typeface="Roboto" panose="02000000000000000000" pitchFamily="2" charset="0"/>
                <a:ea typeface="Roboto" panose="02000000000000000000" pitchFamily="2" charset="0"/>
              </a:rPr>
              <a:t>Azure</a:t>
            </a:r>
            <a:r>
              <a:rPr lang="es-ES" sz="36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ES" sz="3600" dirty="0" err="1">
                <a:latin typeface="Roboto" panose="02000000000000000000" pitchFamily="2" charset="0"/>
                <a:ea typeface="Roboto" panose="02000000000000000000" pitchFamily="2" charset="0"/>
              </a:rPr>
              <a:t>IoT</a:t>
            </a:r>
            <a:endParaRPr lang="es-MX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346617" y="992762"/>
            <a:ext cx="11265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rgbClr val="042252"/>
                </a:solidFill>
                <a:latin typeface="Roboto Slab" pitchFamily="2" charset="0"/>
                <a:ea typeface="Roboto Slab" pitchFamily="2" charset="0"/>
              </a:rPr>
              <a:t>Envío de datos de telemetría</a:t>
            </a:r>
            <a:endParaRPr lang="es-MX" sz="2800" dirty="0">
              <a:solidFill>
                <a:srgbClr val="042252"/>
              </a:solidFill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7872000" y="0"/>
            <a:ext cx="4320000" cy="720000"/>
          </a:xfrm>
          <a:prstGeom prst="rect">
            <a:avLst/>
          </a:prstGeom>
          <a:solidFill>
            <a:srgbClr val="042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A7FA9133-ACFE-4DD5-9EEB-90E0F3C4BA55}" type="slidenum">
              <a:rPr lang="es-MX" smtClean="0">
                <a:latin typeface="Roboto" panose="02000000000000000000" pitchFamily="2" charset="0"/>
                <a:ea typeface="Roboto" panose="02000000000000000000" pitchFamily="2" charset="0"/>
              </a:rPr>
              <a:pPr algn="r"/>
              <a:t>25</a:t>
            </a:fld>
            <a:endParaRPr lang="es-MX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0" y="6138000"/>
            <a:ext cx="4320000" cy="720000"/>
          </a:xfrm>
          <a:prstGeom prst="rect">
            <a:avLst/>
          </a:prstGeom>
          <a:solidFill>
            <a:srgbClr val="042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7" name="Imagen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497" y="6230167"/>
            <a:ext cx="535665" cy="53566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6374" y="6225832"/>
            <a:ext cx="540000" cy="540000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269098" y="3250469"/>
            <a:ext cx="117600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>
                <a:solidFill>
                  <a:srgbClr val="042252"/>
                </a:solidFill>
                <a:latin typeface="Consolas" panose="020B0609020204030204" pitchFamily="49" charset="0"/>
              </a:rPr>
              <a:t>IOTHUBMESSAGE_DISPOSITION_RESULT </a:t>
            </a:r>
            <a:r>
              <a:rPr lang="es-MX" dirty="0" err="1">
                <a:solidFill>
                  <a:srgbClr val="042252"/>
                </a:solidFill>
                <a:latin typeface="Consolas" panose="020B0609020204030204" pitchFamily="49" charset="0"/>
              </a:rPr>
              <a:t>receiveMessageCallback</a:t>
            </a:r>
            <a:r>
              <a:rPr lang="es-MX" dirty="0">
                <a:solidFill>
                  <a:srgbClr val="042252"/>
                </a:solidFill>
                <a:latin typeface="Consolas" panose="020B0609020204030204" pitchFamily="49" charset="0"/>
              </a:rPr>
              <a:t>(IOTHUB_MESSAGE_HANDLE </a:t>
            </a:r>
            <a:r>
              <a:rPr lang="es-MX" dirty="0" err="1">
                <a:solidFill>
                  <a:srgbClr val="042252"/>
                </a:solidFill>
                <a:latin typeface="Consolas" panose="020B0609020204030204" pitchFamily="49" charset="0"/>
              </a:rPr>
              <a:t>message</a:t>
            </a:r>
            <a:r>
              <a:rPr lang="es-MX" dirty="0">
                <a:solidFill>
                  <a:srgbClr val="042252"/>
                </a:solidFill>
                <a:latin typeface="Consolas" panose="020B0609020204030204" pitchFamily="49" charset="0"/>
              </a:rPr>
              <a:t>, </a:t>
            </a:r>
            <a:r>
              <a:rPr lang="es-MX" dirty="0" err="1">
                <a:solidFill>
                  <a:srgbClr val="042252"/>
                </a:solidFill>
                <a:latin typeface="Consolas" panose="020B0609020204030204" pitchFamily="49" charset="0"/>
              </a:rPr>
              <a:t>void</a:t>
            </a:r>
            <a:r>
              <a:rPr lang="es-MX" dirty="0">
                <a:solidFill>
                  <a:srgbClr val="042252"/>
                </a:solidFill>
                <a:latin typeface="Consolas" panose="020B0609020204030204" pitchFamily="49" charset="0"/>
              </a:rPr>
              <a:t> *</a:t>
            </a:r>
            <a:r>
              <a:rPr lang="es-MX" dirty="0" err="1">
                <a:solidFill>
                  <a:srgbClr val="042252"/>
                </a:solidFill>
                <a:latin typeface="Consolas" panose="020B0609020204030204" pitchFamily="49" charset="0"/>
              </a:rPr>
              <a:t>userContextCallback</a:t>
            </a:r>
            <a:r>
              <a:rPr lang="es-MX" dirty="0">
                <a:solidFill>
                  <a:srgbClr val="042252"/>
                </a:solidFill>
                <a:latin typeface="Consolas" panose="020B0609020204030204" pitchFamily="49" charset="0"/>
              </a:rPr>
              <a:t>)</a:t>
            </a:r>
            <a:endParaRPr lang="es-MX" b="0" dirty="0">
              <a:solidFill>
                <a:srgbClr val="04225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269098" y="3996048"/>
            <a:ext cx="119229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s-MX" dirty="0" err="1">
                <a:solidFill>
                  <a:srgbClr val="DCDCAA"/>
                </a:solidFill>
                <a:latin typeface="Consolas" panose="020B0609020204030204" pitchFamily="49" charset="0"/>
              </a:rPr>
              <a:t>deviceMethodCallback</a:t>
            </a:r>
            <a:r>
              <a:rPr lang="es-MX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s-MX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s-MX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s-MX" dirty="0" err="1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s-MX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s-MX" dirty="0">
                <a:solidFill>
                  <a:srgbClr val="569CD6"/>
                </a:solidFill>
                <a:latin typeface="Consolas" panose="020B0609020204030204" pitchFamily="49" charset="0"/>
              </a:rPr>
              <a:t>*</a:t>
            </a:r>
            <a:r>
              <a:rPr lang="es-MX" dirty="0" err="1">
                <a:solidFill>
                  <a:srgbClr val="9CDCFE"/>
                </a:solidFill>
                <a:latin typeface="Consolas" panose="020B0609020204030204" pitchFamily="49" charset="0"/>
              </a:rPr>
              <a:t>methodName</a:t>
            </a:r>
            <a:r>
              <a:rPr lang="es-MX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s-MX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s-MX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s-MX" dirty="0" err="1">
                <a:solidFill>
                  <a:srgbClr val="569CD6"/>
                </a:solidFill>
                <a:latin typeface="Consolas" panose="020B0609020204030204" pitchFamily="49" charset="0"/>
              </a:rPr>
              <a:t>unsigned</a:t>
            </a:r>
            <a:r>
              <a:rPr lang="es-MX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s-MX" dirty="0" err="1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s-MX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s-MX" dirty="0">
                <a:solidFill>
                  <a:srgbClr val="569CD6"/>
                </a:solidFill>
                <a:latin typeface="Consolas" panose="020B0609020204030204" pitchFamily="49" charset="0"/>
              </a:rPr>
              <a:t>*</a:t>
            </a:r>
            <a:r>
              <a:rPr lang="es-MX" dirty="0" err="1">
                <a:solidFill>
                  <a:srgbClr val="9CDCFE"/>
                </a:solidFill>
                <a:latin typeface="Consolas" panose="020B0609020204030204" pitchFamily="49" charset="0"/>
              </a:rPr>
              <a:t>payload</a:t>
            </a:r>
            <a:r>
              <a:rPr lang="es-MX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s-MX" dirty="0" err="1">
                <a:solidFill>
                  <a:srgbClr val="569CD6"/>
                </a:solidFill>
                <a:latin typeface="Consolas" panose="020B0609020204030204" pitchFamily="49" charset="0"/>
              </a:rPr>
              <a:t>size_t</a:t>
            </a:r>
            <a:r>
              <a:rPr lang="es-MX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s-MX" dirty="0" err="1">
                <a:solidFill>
                  <a:srgbClr val="9CDCFE"/>
                </a:solidFill>
                <a:latin typeface="Consolas" panose="020B0609020204030204" pitchFamily="49" charset="0"/>
              </a:rPr>
              <a:t>size</a:t>
            </a:r>
            <a:r>
              <a:rPr lang="es-MX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s-MX" dirty="0" err="1">
                <a:solidFill>
                  <a:srgbClr val="569CD6"/>
                </a:solidFill>
                <a:latin typeface="Consolas" panose="020B0609020204030204" pitchFamily="49" charset="0"/>
              </a:rPr>
              <a:t>unsigned</a:t>
            </a:r>
            <a:r>
              <a:rPr lang="es-MX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s-MX" dirty="0" err="1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s-MX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s-MX" dirty="0">
                <a:solidFill>
                  <a:srgbClr val="569CD6"/>
                </a:solidFill>
                <a:latin typeface="Consolas" panose="020B0609020204030204" pitchFamily="49" charset="0"/>
              </a:rPr>
              <a:t>**</a:t>
            </a:r>
            <a:r>
              <a:rPr lang="es-MX" dirty="0" err="1">
                <a:solidFill>
                  <a:srgbClr val="9CDCFE"/>
                </a:solidFill>
                <a:latin typeface="Consolas" panose="020B0609020204030204" pitchFamily="49" charset="0"/>
              </a:rPr>
              <a:t>response</a:t>
            </a:r>
            <a:r>
              <a:rPr lang="es-MX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s-MX" dirty="0" err="1">
                <a:solidFill>
                  <a:srgbClr val="569CD6"/>
                </a:solidFill>
                <a:latin typeface="Consolas" panose="020B0609020204030204" pitchFamily="49" charset="0"/>
              </a:rPr>
              <a:t>size_t</a:t>
            </a:r>
            <a:r>
              <a:rPr lang="es-MX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s-MX" dirty="0">
                <a:solidFill>
                  <a:srgbClr val="569CD6"/>
                </a:solidFill>
                <a:latin typeface="Consolas" panose="020B0609020204030204" pitchFamily="49" charset="0"/>
              </a:rPr>
              <a:t>*</a:t>
            </a:r>
            <a:r>
              <a:rPr lang="es-MX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response_size</a:t>
            </a:r>
            <a:r>
              <a:rPr lang="es-MX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s-MX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s-MX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s-MX" dirty="0">
                <a:solidFill>
                  <a:srgbClr val="569CD6"/>
                </a:solidFill>
                <a:latin typeface="Consolas" panose="020B0609020204030204" pitchFamily="49" charset="0"/>
              </a:rPr>
              <a:t>*</a:t>
            </a:r>
            <a:r>
              <a:rPr lang="es-MX" dirty="0" err="1">
                <a:solidFill>
                  <a:srgbClr val="9CDCFE"/>
                </a:solidFill>
                <a:latin typeface="Consolas" panose="020B0609020204030204" pitchFamily="49" charset="0"/>
              </a:rPr>
              <a:t>userContextCallback</a:t>
            </a:r>
            <a:r>
              <a:rPr lang="es-MX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s-MX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174173" y="4741627"/>
            <a:ext cx="118549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 err="1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s-MX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s-MX" dirty="0" err="1">
                <a:solidFill>
                  <a:srgbClr val="DCDCAA"/>
                </a:solidFill>
                <a:latin typeface="Consolas" panose="020B0609020204030204" pitchFamily="49" charset="0"/>
              </a:rPr>
              <a:t>twinCallback</a:t>
            </a:r>
            <a:r>
              <a:rPr lang="es-MX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s-MX" dirty="0">
                <a:solidFill>
                  <a:srgbClr val="4EC9B0"/>
                </a:solidFill>
                <a:latin typeface="Consolas" panose="020B0609020204030204" pitchFamily="49" charset="0"/>
              </a:rPr>
              <a:t>DEVICE_TWIN_UPDATE_STATE</a:t>
            </a:r>
            <a:r>
              <a:rPr lang="es-MX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s-MX" dirty="0" err="1">
                <a:solidFill>
                  <a:srgbClr val="9CDCFE"/>
                </a:solidFill>
                <a:latin typeface="Consolas" panose="020B0609020204030204" pitchFamily="49" charset="0"/>
              </a:rPr>
              <a:t>updateState</a:t>
            </a:r>
            <a:r>
              <a:rPr lang="es-MX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s-MX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s-MX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s-MX" dirty="0" err="1">
                <a:solidFill>
                  <a:srgbClr val="569CD6"/>
                </a:solidFill>
                <a:latin typeface="Consolas" panose="020B0609020204030204" pitchFamily="49" charset="0"/>
              </a:rPr>
              <a:t>unsigned</a:t>
            </a:r>
            <a:r>
              <a:rPr lang="es-MX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s-MX" dirty="0" err="1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s-MX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s-MX" dirty="0">
                <a:solidFill>
                  <a:srgbClr val="569CD6"/>
                </a:solidFill>
                <a:latin typeface="Consolas" panose="020B0609020204030204" pitchFamily="49" charset="0"/>
              </a:rPr>
              <a:t>*</a:t>
            </a:r>
            <a:r>
              <a:rPr lang="es-MX" dirty="0" err="1">
                <a:solidFill>
                  <a:srgbClr val="9CDCFE"/>
                </a:solidFill>
                <a:latin typeface="Consolas" panose="020B0609020204030204" pitchFamily="49" charset="0"/>
              </a:rPr>
              <a:t>payLoad</a:t>
            </a:r>
            <a:r>
              <a:rPr lang="es-MX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s-MX" dirty="0" err="1">
                <a:solidFill>
                  <a:srgbClr val="569CD6"/>
                </a:solidFill>
                <a:latin typeface="Consolas" panose="020B0609020204030204" pitchFamily="49" charset="0"/>
              </a:rPr>
              <a:t>size_t</a:t>
            </a:r>
            <a:r>
              <a:rPr lang="es-MX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s-MX" dirty="0" err="1">
                <a:solidFill>
                  <a:srgbClr val="9CDCFE"/>
                </a:solidFill>
                <a:latin typeface="Consolas" panose="020B0609020204030204" pitchFamily="49" charset="0"/>
              </a:rPr>
              <a:t>size</a:t>
            </a:r>
            <a:r>
              <a:rPr lang="es-MX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s-MX" dirty="0" err="1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s-MX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s-MX" dirty="0">
                <a:solidFill>
                  <a:srgbClr val="569CD6"/>
                </a:solidFill>
                <a:latin typeface="Consolas" panose="020B0609020204030204" pitchFamily="49" charset="0"/>
              </a:rPr>
              <a:t>*</a:t>
            </a:r>
            <a:r>
              <a:rPr lang="es-MX" dirty="0" err="1">
                <a:solidFill>
                  <a:srgbClr val="9CDCFE"/>
                </a:solidFill>
                <a:latin typeface="Consolas" panose="020B0609020204030204" pitchFamily="49" charset="0"/>
              </a:rPr>
              <a:t>userContextCallback</a:t>
            </a:r>
            <a:r>
              <a:rPr lang="es-MX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s-MX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5702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73465" y="212168"/>
            <a:ext cx="75985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>
                <a:latin typeface="Roboto" panose="02000000000000000000" pitchFamily="2" charset="0"/>
                <a:ea typeface="Roboto" panose="02000000000000000000" pitchFamily="2" charset="0"/>
              </a:rPr>
              <a:t>Introducción </a:t>
            </a:r>
            <a:r>
              <a:rPr lang="es-ES" sz="3200" dirty="0">
                <a:latin typeface="Roboto" panose="02000000000000000000" pitchFamily="2" charset="0"/>
                <a:ea typeface="Roboto" panose="02000000000000000000" pitchFamily="2" charset="0"/>
              </a:rPr>
              <a:t>a Microsoft </a:t>
            </a:r>
            <a:r>
              <a:rPr lang="es-ES" sz="3200" dirty="0" err="1">
                <a:latin typeface="Roboto" panose="02000000000000000000" pitchFamily="2" charset="0"/>
                <a:ea typeface="Roboto" panose="02000000000000000000" pitchFamily="2" charset="0"/>
              </a:rPr>
              <a:t>Azure</a:t>
            </a:r>
            <a:r>
              <a:rPr lang="es-ES" sz="32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ES" sz="3200" dirty="0" err="1">
                <a:latin typeface="Roboto" panose="02000000000000000000" pitchFamily="2" charset="0"/>
                <a:ea typeface="Roboto" panose="02000000000000000000" pitchFamily="2" charset="0"/>
              </a:rPr>
              <a:t>IoT</a:t>
            </a:r>
            <a:endParaRPr lang="es-MX" sz="32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273465" y="1055278"/>
            <a:ext cx="11265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solidFill>
                  <a:srgbClr val="042252"/>
                </a:solidFill>
                <a:latin typeface="Roboto Slab" pitchFamily="2" charset="0"/>
                <a:ea typeface="Roboto Slab" pitchFamily="2" charset="0"/>
              </a:rPr>
              <a:t>Arquitetura </a:t>
            </a:r>
            <a:r>
              <a:rPr lang="pt-BR" sz="2800" dirty="0" err="1" smtClean="0">
                <a:solidFill>
                  <a:srgbClr val="042252"/>
                </a:solidFill>
                <a:latin typeface="Roboto Slab" pitchFamily="2" charset="0"/>
                <a:ea typeface="Roboto Slab" pitchFamily="2" charset="0"/>
              </a:rPr>
              <a:t>Azure</a:t>
            </a:r>
            <a:r>
              <a:rPr lang="pt-BR" sz="2800" dirty="0" smtClean="0">
                <a:solidFill>
                  <a:srgbClr val="042252"/>
                </a:solidFill>
                <a:latin typeface="Roboto Slab" pitchFamily="2" charset="0"/>
                <a:ea typeface="Roboto Slab" pitchFamily="2" charset="0"/>
              </a:rPr>
              <a:t> </a:t>
            </a:r>
            <a:r>
              <a:rPr lang="pt-BR" sz="2800" dirty="0" err="1" smtClean="0">
                <a:solidFill>
                  <a:srgbClr val="042252"/>
                </a:solidFill>
                <a:latin typeface="Roboto Slab" pitchFamily="2" charset="0"/>
                <a:ea typeface="Roboto Slab" pitchFamily="2" charset="0"/>
              </a:rPr>
              <a:t>IoT</a:t>
            </a:r>
            <a:r>
              <a:rPr lang="es-MX" sz="2800" dirty="0" smtClean="0">
                <a:solidFill>
                  <a:srgbClr val="042252"/>
                </a:solidFill>
                <a:latin typeface="Roboto Slab" pitchFamily="2" charset="0"/>
                <a:ea typeface="Roboto Slab" pitchFamily="2" charset="0"/>
              </a:rPr>
              <a:t>.</a:t>
            </a:r>
            <a:endParaRPr lang="es-MX" sz="2800" dirty="0">
              <a:solidFill>
                <a:srgbClr val="042252"/>
              </a:solidFill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7872000" y="0"/>
            <a:ext cx="4320000" cy="720000"/>
          </a:xfrm>
          <a:prstGeom prst="rect">
            <a:avLst/>
          </a:prstGeom>
          <a:solidFill>
            <a:srgbClr val="042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A7FA9133-ACFE-4DD5-9EEB-90E0F3C4BA55}" type="slidenum">
              <a:rPr lang="es-MX" smtClean="0">
                <a:latin typeface="Roboto" panose="02000000000000000000" pitchFamily="2" charset="0"/>
                <a:ea typeface="Roboto" panose="02000000000000000000" pitchFamily="2" charset="0"/>
              </a:rPr>
              <a:pPr algn="r"/>
              <a:t>3</a:t>
            </a:fld>
            <a:endParaRPr lang="es-MX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0" y="6138000"/>
            <a:ext cx="4320000" cy="720000"/>
          </a:xfrm>
          <a:prstGeom prst="rect">
            <a:avLst/>
          </a:prstGeom>
          <a:solidFill>
            <a:srgbClr val="042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9" name="Imagen 8" descr="Recorte de pantalla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39" r="10508"/>
          <a:stretch/>
        </p:blipFill>
        <p:spPr>
          <a:xfrm>
            <a:off x="1012769" y="2451835"/>
            <a:ext cx="9787210" cy="209283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497" y="6230167"/>
            <a:ext cx="535665" cy="53566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6374" y="6225832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957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73465" y="212168"/>
            <a:ext cx="75985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>
                <a:latin typeface="Roboto" panose="02000000000000000000" pitchFamily="2" charset="0"/>
                <a:ea typeface="Roboto" panose="02000000000000000000" pitchFamily="2" charset="0"/>
              </a:rPr>
              <a:t>Introducción </a:t>
            </a:r>
            <a:r>
              <a:rPr lang="es-ES" sz="3200" dirty="0">
                <a:latin typeface="Roboto" panose="02000000000000000000" pitchFamily="2" charset="0"/>
                <a:ea typeface="Roboto" panose="02000000000000000000" pitchFamily="2" charset="0"/>
              </a:rPr>
              <a:t>a Microsoft </a:t>
            </a:r>
            <a:r>
              <a:rPr lang="es-ES" sz="3200" dirty="0" err="1">
                <a:latin typeface="Roboto" panose="02000000000000000000" pitchFamily="2" charset="0"/>
                <a:ea typeface="Roboto" panose="02000000000000000000" pitchFamily="2" charset="0"/>
              </a:rPr>
              <a:t>Azure</a:t>
            </a:r>
            <a:r>
              <a:rPr lang="es-ES" sz="32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ES" sz="3200" dirty="0" err="1">
                <a:latin typeface="Roboto" panose="02000000000000000000" pitchFamily="2" charset="0"/>
                <a:ea typeface="Roboto" panose="02000000000000000000" pitchFamily="2" charset="0"/>
              </a:rPr>
              <a:t>IoT</a:t>
            </a:r>
            <a:endParaRPr lang="es-MX" sz="32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273465" y="1055278"/>
            <a:ext cx="11265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solidFill>
                  <a:srgbClr val="042252"/>
                </a:solidFill>
                <a:latin typeface="Roboto Slab" pitchFamily="2" charset="0"/>
                <a:ea typeface="Roboto Slab" pitchFamily="2" charset="0"/>
              </a:rPr>
              <a:t>Core </a:t>
            </a:r>
            <a:r>
              <a:rPr lang="pt-BR" sz="2800" dirty="0">
                <a:solidFill>
                  <a:srgbClr val="042252"/>
                </a:solidFill>
                <a:latin typeface="Roboto Slab" pitchFamily="2" charset="0"/>
                <a:ea typeface="Roboto Slab" pitchFamily="2" charset="0"/>
              </a:rPr>
              <a:t>Subsystems</a:t>
            </a:r>
            <a:r>
              <a:rPr lang="es-MX" sz="2800" dirty="0" smtClean="0">
                <a:solidFill>
                  <a:srgbClr val="042252"/>
                </a:solidFill>
                <a:latin typeface="Roboto Slab" pitchFamily="2" charset="0"/>
                <a:ea typeface="Roboto Slab" pitchFamily="2" charset="0"/>
              </a:rPr>
              <a:t>.</a:t>
            </a:r>
            <a:endParaRPr lang="es-MX" sz="2800" dirty="0">
              <a:solidFill>
                <a:srgbClr val="042252"/>
              </a:solidFill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7872000" y="0"/>
            <a:ext cx="4320000" cy="720000"/>
          </a:xfrm>
          <a:prstGeom prst="rect">
            <a:avLst/>
          </a:prstGeom>
          <a:solidFill>
            <a:srgbClr val="042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A7FA9133-ACFE-4DD5-9EEB-90E0F3C4BA55}" type="slidenum">
              <a:rPr lang="es-MX" smtClean="0">
                <a:latin typeface="Roboto" panose="02000000000000000000" pitchFamily="2" charset="0"/>
                <a:ea typeface="Roboto" panose="02000000000000000000" pitchFamily="2" charset="0"/>
              </a:rPr>
              <a:pPr algn="r"/>
              <a:t>4</a:t>
            </a:fld>
            <a:endParaRPr lang="es-MX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0" y="6138000"/>
            <a:ext cx="4320000" cy="720000"/>
          </a:xfrm>
          <a:prstGeom prst="rect">
            <a:avLst/>
          </a:prstGeom>
          <a:solidFill>
            <a:srgbClr val="042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5" name="Imagen 14" descr="Recorte de pantal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4892" y="1836832"/>
            <a:ext cx="7622963" cy="3937481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497" y="6230167"/>
            <a:ext cx="535665" cy="53566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6374" y="6225832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932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73465" y="212168"/>
            <a:ext cx="75985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>
                <a:latin typeface="Roboto" panose="02000000000000000000" pitchFamily="2" charset="0"/>
                <a:ea typeface="Roboto" panose="02000000000000000000" pitchFamily="2" charset="0"/>
              </a:rPr>
              <a:t>Introducción </a:t>
            </a:r>
            <a:r>
              <a:rPr lang="es-ES" sz="3200" dirty="0">
                <a:latin typeface="Roboto" panose="02000000000000000000" pitchFamily="2" charset="0"/>
                <a:ea typeface="Roboto" panose="02000000000000000000" pitchFamily="2" charset="0"/>
              </a:rPr>
              <a:t>a Microsoft </a:t>
            </a:r>
            <a:r>
              <a:rPr lang="es-ES" sz="3200" dirty="0" err="1">
                <a:latin typeface="Roboto" panose="02000000000000000000" pitchFamily="2" charset="0"/>
                <a:ea typeface="Roboto" panose="02000000000000000000" pitchFamily="2" charset="0"/>
              </a:rPr>
              <a:t>Azure</a:t>
            </a:r>
            <a:r>
              <a:rPr lang="es-ES" sz="32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ES" sz="3200" dirty="0" err="1">
                <a:latin typeface="Roboto" panose="02000000000000000000" pitchFamily="2" charset="0"/>
                <a:ea typeface="Roboto" panose="02000000000000000000" pitchFamily="2" charset="0"/>
              </a:rPr>
              <a:t>IoT</a:t>
            </a:r>
            <a:endParaRPr lang="es-MX" sz="32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273465" y="1055278"/>
            <a:ext cx="11265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solidFill>
                  <a:srgbClr val="042252"/>
                </a:solidFill>
                <a:latin typeface="Roboto Slab" pitchFamily="2" charset="0"/>
                <a:ea typeface="Roboto Slab" pitchFamily="2" charset="0"/>
              </a:rPr>
              <a:t>Servicios de </a:t>
            </a:r>
            <a:r>
              <a:rPr lang="es-MX" sz="2800" dirty="0" err="1">
                <a:solidFill>
                  <a:srgbClr val="042252"/>
                </a:solidFill>
                <a:latin typeface="Roboto Slab" pitchFamily="2" charset="0"/>
                <a:ea typeface="Roboto Slab" pitchFamily="2" charset="0"/>
              </a:rPr>
              <a:t>IoT</a:t>
            </a:r>
            <a:endParaRPr lang="es-MX" sz="2800" dirty="0">
              <a:solidFill>
                <a:srgbClr val="042252"/>
              </a:solidFill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7872000" y="0"/>
            <a:ext cx="4320000" cy="720000"/>
          </a:xfrm>
          <a:prstGeom prst="rect">
            <a:avLst/>
          </a:prstGeom>
          <a:solidFill>
            <a:srgbClr val="042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A7FA9133-ACFE-4DD5-9EEB-90E0F3C4BA55}" type="slidenum">
              <a:rPr lang="es-MX" smtClean="0">
                <a:latin typeface="Roboto" panose="02000000000000000000" pitchFamily="2" charset="0"/>
                <a:ea typeface="Roboto" panose="02000000000000000000" pitchFamily="2" charset="0"/>
              </a:rPr>
              <a:pPr algn="r"/>
              <a:t>5</a:t>
            </a:fld>
            <a:endParaRPr lang="es-MX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0" y="6138000"/>
            <a:ext cx="4320000" cy="720000"/>
          </a:xfrm>
          <a:prstGeom prst="rect">
            <a:avLst/>
          </a:prstGeom>
          <a:solidFill>
            <a:srgbClr val="042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7" name="Imagen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497" y="6230167"/>
            <a:ext cx="535665" cy="53566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6374" y="6225832"/>
            <a:ext cx="540000" cy="540000"/>
          </a:xfrm>
          <a:prstGeom prst="rect">
            <a:avLst/>
          </a:prstGeom>
        </p:spPr>
      </p:pic>
      <p:sp>
        <p:nvSpPr>
          <p:cNvPr id="9" name="Google Shape;106;p15"/>
          <p:cNvSpPr txBox="1"/>
          <p:nvPr/>
        </p:nvSpPr>
        <p:spPr>
          <a:xfrm>
            <a:off x="424774" y="1549955"/>
            <a:ext cx="9883200" cy="4255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20700" lvl="0" indent="-457200">
              <a:lnSpc>
                <a:spcPct val="115000"/>
              </a:lnSpc>
              <a:spcBef>
                <a:spcPts val="1600"/>
              </a:spcBef>
              <a:buClr>
                <a:srgbClr val="737373"/>
              </a:buClr>
              <a:buSzPts val="2600"/>
              <a:buFont typeface="Arial" panose="020B0604020202020204" pitchFamily="34" charset="0"/>
              <a:buChar char="•"/>
            </a:pPr>
            <a:r>
              <a:rPr lang="es-MX" dirty="0" err="1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IoT</a:t>
            </a:r>
            <a:r>
              <a:rPr lang="es-MX" dirty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MX" dirty="0" smtClean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Central</a:t>
            </a:r>
          </a:p>
          <a:p>
            <a:pPr marL="520700" lvl="0" indent="-457200">
              <a:lnSpc>
                <a:spcPct val="115000"/>
              </a:lnSpc>
              <a:spcBef>
                <a:spcPts val="1600"/>
              </a:spcBef>
              <a:buClr>
                <a:srgbClr val="737373"/>
              </a:buClr>
              <a:buSzPts val="2600"/>
              <a:buFont typeface="Arial" panose="020B0604020202020204" pitchFamily="34" charset="0"/>
              <a:buChar char="•"/>
            </a:pPr>
            <a:r>
              <a:rPr lang="es-MX" dirty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Aceleradores de soluciones </a:t>
            </a:r>
            <a:r>
              <a:rPr lang="es-MX" dirty="0" err="1" smtClean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IoT</a:t>
            </a:r>
            <a:endParaRPr lang="es-MX" dirty="0" smtClean="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520700" lvl="0" indent="-457200">
              <a:lnSpc>
                <a:spcPct val="115000"/>
              </a:lnSpc>
              <a:spcBef>
                <a:spcPts val="1600"/>
              </a:spcBef>
              <a:buClr>
                <a:srgbClr val="737373"/>
              </a:buClr>
              <a:buSzPts val="2600"/>
              <a:buFont typeface="Arial" panose="020B0604020202020204" pitchFamily="34" charset="0"/>
              <a:buChar char="•"/>
            </a:pPr>
            <a:r>
              <a:rPr lang="es-MX" dirty="0" err="1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IoT</a:t>
            </a:r>
            <a:r>
              <a:rPr lang="es-MX" dirty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MX" dirty="0" err="1" smtClean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Hub</a:t>
            </a:r>
            <a:endParaRPr lang="es-MX" dirty="0" smtClean="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520700" lvl="0" indent="-457200">
              <a:lnSpc>
                <a:spcPct val="115000"/>
              </a:lnSpc>
              <a:spcBef>
                <a:spcPts val="1600"/>
              </a:spcBef>
              <a:buClr>
                <a:srgbClr val="737373"/>
              </a:buClr>
              <a:buSzPts val="2600"/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IoT</a:t>
            </a:r>
            <a:r>
              <a:rPr lang="en-US" dirty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 Hub Device Provisioning </a:t>
            </a:r>
            <a:r>
              <a:rPr lang="en-US" dirty="0" smtClean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Service</a:t>
            </a:r>
          </a:p>
          <a:p>
            <a:pPr marL="520700" lvl="0" indent="-457200">
              <a:lnSpc>
                <a:spcPct val="115000"/>
              </a:lnSpc>
              <a:spcBef>
                <a:spcPts val="1600"/>
              </a:spcBef>
              <a:buClr>
                <a:srgbClr val="737373"/>
              </a:buClr>
              <a:buSzPts val="2600"/>
              <a:buFont typeface="Arial" panose="020B0604020202020204" pitchFamily="34" charset="0"/>
              <a:buChar char="•"/>
            </a:pPr>
            <a:r>
              <a:rPr lang="es-MX" dirty="0" err="1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IoT</a:t>
            </a:r>
            <a:r>
              <a:rPr lang="es-MX" dirty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MX" dirty="0" err="1" smtClean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Edge</a:t>
            </a:r>
            <a:endParaRPr lang="es-MX" dirty="0" smtClean="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520700" lvl="0" indent="-457200">
              <a:lnSpc>
                <a:spcPct val="115000"/>
              </a:lnSpc>
              <a:spcBef>
                <a:spcPts val="1600"/>
              </a:spcBef>
              <a:buClr>
                <a:srgbClr val="737373"/>
              </a:buClr>
              <a:buSzPts val="2600"/>
              <a:buFont typeface="Arial" panose="020B0604020202020204" pitchFamily="34" charset="0"/>
              <a:buChar char="•"/>
            </a:pPr>
            <a:r>
              <a:rPr lang="es-MX" dirty="0" err="1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Azure</a:t>
            </a:r>
            <a:r>
              <a:rPr lang="es-MX" dirty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 Digital </a:t>
            </a:r>
            <a:r>
              <a:rPr lang="es-MX" dirty="0" err="1" smtClean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Twins</a:t>
            </a:r>
            <a:endParaRPr lang="es-MX" dirty="0" smtClean="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520700" lvl="0" indent="-457200">
              <a:lnSpc>
                <a:spcPct val="115000"/>
              </a:lnSpc>
              <a:spcBef>
                <a:spcPts val="1600"/>
              </a:spcBef>
              <a:buClr>
                <a:srgbClr val="737373"/>
              </a:buClr>
              <a:buSzPts val="2600"/>
              <a:buFont typeface="Arial" panose="020B0604020202020204" pitchFamily="34" charset="0"/>
              <a:buChar char="•"/>
            </a:pPr>
            <a:r>
              <a:rPr lang="es-MX" dirty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Time Series </a:t>
            </a:r>
            <a:r>
              <a:rPr lang="es-MX" dirty="0" err="1" smtClean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Insights</a:t>
            </a:r>
            <a:endParaRPr lang="es-MX" dirty="0" smtClean="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520700" lvl="0" indent="-457200">
              <a:lnSpc>
                <a:spcPct val="115000"/>
              </a:lnSpc>
              <a:spcBef>
                <a:spcPts val="1600"/>
              </a:spcBef>
              <a:buClr>
                <a:srgbClr val="737373"/>
              </a:buClr>
              <a:buSzPts val="2600"/>
              <a:buFont typeface="Arial" panose="020B0604020202020204" pitchFamily="34" charset="0"/>
              <a:buChar char="•"/>
            </a:pPr>
            <a:r>
              <a:rPr lang="es-MX" dirty="0" err="1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Azure</a:t>
            </a:r>
            <a:r>
              <a:rPr lang="es-MX" dirty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MX" dirty="0" err="1" smtClean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Maps</a:t>
            </a:r>
            <a:endParaRPr sz="1800" dirty="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030816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73465" y="212168"/>
            <a:ext cx="75985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>
                <a:latin typeface="Roboto" panose="02000000000000000000" pitchFamily="2" charset="0"/>
                <a:ea typeface="Roboto" panose="02000000000000000000" pitchFamily="2" charset="0"/>
              </a:rPr>
              <a:t>Introducción </a:t>
            </a:r>
            <a:r>
              <a:rPr lang="es-ES" sz="3200" dirty="0">
                <a:latin typeface="Roboto" panose="02000000000000000000" pitchFamily="2" charset="0"/>
                <a:ea typeface="Roboto" panose="02000000000000000000" pitchFamily="2" charset="0"/>
              </a:rPr>
              <a:t>a Microsoft </a:t>
            </a:r>
            <a:r>
              <a:rPr lang="es-ES" sz="3200" dirty="0" err="1">
                <a:latin typeface="Roboto" panose="02000000000000000000" pitchFamily="2" charset="0"/>
                <a:ea typeface="Roboto" panose="02000000000000000000" pitchFamily="2" charset="0"/>
              </a:rPr>
              <a:t>Azure</a:t>
            </a:r>
            <a:r>
              <a:rPr lang="es-ES" sz="32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ES" sz="3200" dirty="0" err="1">
                <a:latin typeface="Roboto" panose="02000000000000000000" pitchFamily="2" charset="0"/>
                <a:ea typeface="Roboto" panose="02000000000000000000" pitchFamily="2" charset="0"/>
              </a:rPr>
              <a:t>IoT</a:t>
            </a:r>
            <a:endParaRPr lang="es-MX" sz="32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273465" y="1055278"/>
            <a:ext cx="11265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 smtClean="0">
                <a:solidFill>
                  <a:srgbClr val="042252"/>
                </a:solidFill>
                <a:latin typeface="Roboto Slab" pitchFamily="2" charset="0"/>
                <a:ea typeface="Roboto Slab" pitchFamily="2" charset="0"/>
              </a:rPr>
              <a:t>Crear</a:t>
            </a:r>
            <a:r>
              <a:rPr lang="pt-BR" sz="2800" dirty="0" smtClean="0">
                <a:solidFill>
                  <a:srgbClr val="042252"/>
                </a:solidFill>
                <a:latin typeface="Roboto Slab" pitchFamily="2" charset="0"/>
                <a:ea typeface="Roboto Slab" pitchFamily="2" charset="0"/>
              </a:rPr>
              <a:t> </a:t>
            </a:r>
            <a:r>
              <a:rPr lang="pt-BR" sz="2800" dirty="0">
                <a:solidFill>
                  <a:srgbClr val="042252"/>
                </a:solidFill>
                <a:latin typeface="Roboto Slab" pitchFamily="2" charset="0"/>
                <a:ea typeface="Roboto Slab" pitchFamily="2" charset="0"/>
              </a:rPr>
              <a:t>una </a:t>
            </a:r>
            <a:r>
              <a:rPr lang="es-MX" sz="2800" dirty="0" smtClean="0">
                <a:solidFill>
                  <a:srgbClr val="042252"/>
                </a:solidFill>
                <a:latin typeface="Roboto Slab" pitchFamily="2" charset="0"/>
                <a:ea typeface="Roboto Slab" pitchFamily="2" charset="0"/>
              </a:rPr>
              <a:t>cuenta</a:t>
            </a:r>
            <a:endParaRPr lang="es-MX" sz="2800" dirty="0">
              <a:solidFill>
                <a:srgbClr val="042252"/>
              </a:solidFill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7872000" y="0"/>
            <a:ext cx="4320000" cy="720000"/>
          </a:xfrm>
          <a:prstGeom prst="rect">
            <a:avLst/>
          </a:prstGeom>
          <a:solidFill>
            <a:srgbClr val="042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A7FA9133-ACFE-4DD5-9EEB-90E0F3C4BA55}" type="slidenum">
              <a:rPr lang="es-MX" smtClean="0">
                <a:latin typeface="Roboto" panose="02000000000000000000" pitchFamily="2" charset="0"/>
                <a:ea typeface="Roboto" panose="02000000000000000000" pitchFamily="2" charset="0"/>
              </a:rPr>
              <a:pPr algn="r"/>
              <a:t>6</a:t>
            </a:fld>
            <a:endParaRPr lang="es-MX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0" y="6138000"/>
            <a:ext cx="4320000" cy="720000"/>
          </a:xfrm>
          <a:prstGeom prst="rect">
            <a:avLst/>
          </a:prstGeom>
          <a:solidFill>
            <a:srgbClr val="042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7" name="Imagen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497" y="6230167"/>
            <a:ext cx="535665" cy="53566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6374" y="6225832"/>
            <a:ext cx="540000" cy="540000"/>
          </a:xfrm>
          <a:prstGeom prst="rect">
            <a:avLst/>
          </a:prstGeom>
        </p:spPr>
      </p:pic>
      <p:sp>
        <p:nvSpPr>
          <p:cNvPr id="9" name="Google Shape;106;p15"/>
          <p:cNvSpPr txBox="1"/>
          <p:nvPr/>
        </p:nvSpPr>
        <p:spPr>
          <a:xfrm>
            <a:off x="281959" y="1578498"/>
            <a:ext cx="98832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 smtClean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Necesitamos lo siguiente:</a:t>
            </a:r>
            <a:endParaRPr dirty="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520700" lvl="0" indent="-457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737373"/>
              </a:buClr>
              <a:buSzPts val="2600"/>
              <a:buFont typeface="Arial" panose="020B0604020202020204" pitchFamily="34" charset="0"/>
              <a:buChar char="•"/>
            </a:pPr>
            <a:r>
              <a:rPr lang="es-MX" dirty="0" smtClean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Cuenta</a:t>
            </a:r>
            <a:r>
              <a:rPr lang="en-US" dirty="0" smtClean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 de </a:t>
            </a:r>
            <a:r>
              <a:rPr lang="es-MX" dirty="0" smtClean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correo</a:t>
            </a:r>
            <a:r>
              <a:rPr lang="en-US" dirty="0" smtClean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MX" dirty="0" smtClean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electrónico</a:t>
            </a:r>
          </a:p>
          <a:p>
            <a:pPr marL="520700" lvl="0" indent="-457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737373"/>
              </a:buClr>
              <a:buSzPts val="2600"/>
              <a:buFont typeface="Arial" panose="020B0604020202020204" pitchFamily="34" charset="0"/>
              <a:buChar char="•"/>
            </a:pPr>
            <a:r>
              <a:rPr lang="es-MX" dirty="0" smtClean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Número de Teléfono Celular</a:t>
            </a:r>
          </a:p>
          <a:p>
            <a:pPr marL="520700" lvl="0" indent="-457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737373"/>
              </a:buClr>
              <a:buSzPts val="2600"/>
              <a:buFont typeface="Arial" panose="020B0604020202020204" pitchFamily="34" charset="0"/>
              <a:buChar char="•"/>
            </a:pPr>
            <a:r>
              <a:rPr lang="es-MX" dirty="0" smtClean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Tarjeta</a:t>
            </a:r>
            <a:r>
              <a:rPr lang="en-US" dirty="0" smtClean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 de </a:t>
            </a:r>
            <a:r>
              <a:rPr lang="es-MX" dirty="0" smtClean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Crédito</a:t>
            </a:r>
            <a:r>
              <a:rPr lang="en-US" dirty="0" smtClean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 o </a:t>
            </a:r>
            <a:r>
              <a:rPr lang="es-MX" dirty="0" smtClean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Debito</a:t>
            </a:r>
          </a:p>
          <a:p>
            <a:pPr marL="520700" lvl="0" indent="-457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737373"/>
              </a:buClr>
              <a:buSzPts val="2600"/>
              <a:buFont typeface="Arial" panose="020B0604020202020204" pitchFamily="34" charset="0"/>
              <a:buChar char="•"/>
            </a:pPr>
            <a:r>
              <a:rPr lang="es-MX" dirty="0" smtClean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1 Dólar disponible </a:t>
            </a:r>
            <a:endParaRPr dirty="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800" dirty="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82840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73465" y="212168"/>
            <a:ext cx="7598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err="1">
                <a:latin typeface="Roboto" panose="02000000000000000000" pitchFamily="2" charset="0"/>
                <a:ea typeface="Roboto" panose="02000000000000000000" pitchFamily="2" charset="0"/>
              </a:rPr>
              <a:t>NodeMCU</a:t>
            </a:r>
            <a:r>
              <a:rPr lang="es-ES" sz="3600" dirty="0">
                <a:latin typeface="Roboto" panose="02000000000000000000" pitchFamily="2" charset="0"/>
                <a:ea typeface="Roboto" panose="02000000000000000000" pitchFamily="2" charset="0"/>
              </a:rPr>
              <a:t> (ESP8266)</a:t>
            </a:r>
            <a:endParaRPr lang="es-MX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273465" y="1055278"/>
            <a:ext cx="11265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 smtClean="0">
                <a:solidFill>
                  <a:srgbClr val="042252"/>
                </a:solidFill>
                <a:latin typeface="Roboto Slab" pitchFamily="2" charset="0"/>
                <a:ea typeface="Roboto Slab" pitchFamily="2" charset="0"/>
              </a:rPr>
              <a:t>Características.</a:t>
            </a:r>
            <a:endParaRPr lang="es-MX" sz="2800" dirty="0">
              <a:solidFill>
                <a:srgbClr val="042252"/>
              </a:solidFill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7872000" y="0"/>
            <a:ext cx="4320000" cy="720000"/>
          </a:xfrm>
          <a:prstGeom prst="rect">
            <a:avLst/>
          </a:prstGeom>
          <a:solidFill>
            <a:srgbClr val="042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A7FA9133-ACFE-4DD5-9EEB-90E0F3C4BA55}" type="slidenum">
              <a:rPr lang="es-MX" smtClean="0">
                <a:latin typeface="Roboto" panose="02000000000000000000" pitchFamily="2" charset="0"/>
                <a:ea typeface="Roboto" panose="02000000000000000000" pitchFamily="2" charset="0"/>
              </a:rPr>
              <a:pPr algn="r"/>
              <a:t>7</a:t>
            </a:fld>
            <a:endParaRPr lang="es-MX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0" y="6138000"/>
            <a:ext cx="4320000" cy="720000"/>
          </a:xfrm>
          <a:prstGeom prst="rect">
            <a:avLst/>
          </a:prstGeom>
          <a:solidFill>
            <a:srgbClr val="042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7" name="Imagen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497" y="6230167"/>
            <a:ext cx="535665" cy="53566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6374" y="6225832"/>
            <a:ext cx="540000" cy="540000"/>
          </a:xfrm>
          <a:prstGeom prst="rect">
            <a:avLst/>
          </a:prstGeom>
        </p:spPr>
      </p:pic>
      <p:sp>
        <p:nvSpPr>
          <p:cNvPr id="9" name="Google Shape;106;p15"/>
          <p:cNvSpPr txBox="1"/>
          <p:nvPr/>
        </p:nvSpPr>
        <p:spPr>
          <a:xfrm>
            <a:off x="281959" y="1578498"/>
            <a:ext cx="9883200" cy="4215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s-MX" dirty="0" err="1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Microcontroller</a:t>
            </a:r>
            <a:r>
              <a:rPr lang="es-MX" dirty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es-MX" dirty="0" err="1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Tensilica</a:t>
            </a:r>
            <a:r>
              <a:rPr lang="es-MX" dirty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 32-bit RISC CPU </a:t>
            </a:r>
            <a:r>
              <a:rPr lang="es-MX" dirty="0" err="1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Xtensa</a:t>
            </a:r>
            <a:r>
              <a:rPr lang="es-MX" dirty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 LX106</a:t>
            </a:r>
          </a:p>
          <a:p>
            <a:pPr marL="285750" lvl="0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s-MX" dirty="0" err="1" smtClean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Operating</a:t>
            </a:r>
            <a:r>
              <a:rPr lang="es-MX" dirty="0" smtClean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MX" dirty="0" err="1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Voltage</a:t>
            </a:r>
            <a:r>
              <a:rPr lang="es-MX" dirty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: 3.3V</a:t>
            </a:r>
          </a:p>
          <a:p>
            <a:pPr marL="285750" lvl="0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s-MX" dirty="0" smtClean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Input </a:t>
            </a:r>
            <a:r>
              <a:rPr lang="es-MX" dirty="0" err="1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Voltage</a:t>
            </a:r>
            <a:r>
              <a:rPr lang="es-MX" dirty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: 7-12V</a:t>
            </a:r>
          </a:p>
          <a:p>
            <a:pPr marL="285750" lvl="0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s-MX" dirty="0" smtClean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Digital </a:t>
            </a:r>
            <a:r>
              <a:rPr lang="es-MX" dirty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I/O </a:t>
            </a:r>
            <a:r>
              <a:rPr lang="es-MX" dirty="0" err="1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Pins</a:t>
            </a:r>
            <a:r>
              <a:rPr lang="es-MX" dirty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 (DIO): 16</a:t>
            </a:r>
          </a:p>
          <a:p>
            <a:pPr marL="285750" lvl="0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s-MX" dirty="0" err="1" smtClean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Analog</a:t>
            </a:r>
            <a:r>
              <a:rPr lang="es-MX" dirty="0" smtClean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MX" dirty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Input </a:t>
            </a:r>
            <a:r>
              <a:rPr lang="es-MX" dirty="0" err="1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Pins</a:t>
            </a:r>
            <a:r>
              <a:rPr lang="es-MX" dirty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 (ADC): 1</a:t>
            </a:r>
          </a:p>
          <a:p>
            <a:pPr marL="285750" lvl="0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s-MX" dirty="0" err="1" smtClean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UARTs</a:t>
            </a:r>
            <a:r>
              <a:rPr lang="es-MX" dirty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: 1</a:t>
            </a:r>
          </a:p>
          <a:p>
            <a:pPr marL="285750" lvl="0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s-MX" dirty="0" err="1" smtClean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SPIs</a:t>
            </a:r>
            <a:r>
              <a:rPr lang="es-MX" dirty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: 1</a:t>
            </a:r>
          </a:p>
          <a:p>
            <a:pPr marL="285750" lvl="0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s-MX" dirty="0" smtClean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I2Cs</a:t>
            </a:r>
            <a:r>
              <a:rPr lang="es-MX" dirty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: 1</a:t>
            </a:r>
          </a:p>
          <a:p>
            <a:pPr marL="285750" lvl="0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s-MX" dirty="0" smtClean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Flash </a:t>
            </a:r>
            <a:r>
              <a:rPr lang="es-MX" dirty="0" err="1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Memory</a:t>
            </a:r>
            <a:r>
              <a:rPr lang="es-MX" dirty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: 4 MB</a:t>
            </a:r>
          </a:p>
          <a:p>
            <a:pPr marL="285750" lvl="0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s-MX" dirty="0" smtClean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SRAM</a:t>
            </a:r>
            <a:r>
              <a:rPr lang="es-MX" dirty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: 64 KB</a:t>
            </a:r>
          </a:p>
          <a:p>
            <a:pPr marL="285750" lvl="0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s-MX" dirty="0" err="1" smtClean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Clock</a:t>
            </a:r>
            <a:r>
              <a:rPr lang="es-MX" dirty="0" smtClean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MX" dirty="0" err="1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Speed</a:t>
            </a:r>
            <a:r>
              <a:rPr lang="es-MX" dirty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: 80 </a:t>
            </a:r>
            <a:r>
              <a:rPr lang="es-MX" dirty="0" err="1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Mhz</a:t>
            </a:r>
            <a:endParaRPr lang="es-MX" dirty="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lvl="0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s-MX" dirty="0" err="1" smtClean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Wi</a:t>
            </a:r>
            <a:r>
              <a:rPr lang="es-MX" dirty="0" smtClean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-Fi</a:t>
            </a:r>
            <a:r>
              <a:rPr lang="es-MX" dirty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: IEEE 802.11 b/g/n:</a:t>
            </a:r>
            <a:endParaRPr sz="1800" dirty="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18583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73465" y="212168"/>
            <a:ext cx="7598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err="1">
                <a:latin typeface="Roboto" panose="02000000000000000000" pitchFamily="2" charset="0"/>
                <a:ea typeface="Roboto" panose="02000000000000000000" pitchFamily="2" charset="0"/>
              </a:rPr>
              <a:t>NodeMCU</a:t>
            </a:r>
            <a:r>
              <a:rPr lang="es-ES" sz="3600" dirty="0">
                <a:latin typeface="Roboto" panose="02000000000000000000" pitchFamily="2" charset="0"/>
                <a:ea typeface="Roboto" panose="02000000000000000000" pitchFamily="2" charset="0"/>
              </a:rPr>
              <a:t> (ESP8266).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273465" y="1055278"/>
            <a:ext cx="11265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 err="1" smtClean="0">
                <a:solidFill>
                  <a:srgbClr val="042252"/>
                </a:solidFill>
                <a:latin typeface="Roboto Slab" pitchFamily="2" charset="0"/>
                <a:ea typeface="Roboto Slab" pitchFamily="2" charset="0"/>
              </a:rPr>
              <a:t>Pinout</a:t>
            </a:r>
            <a:endParaRPr lang="es-MX" sz="2800" dirty="0">
              <a:solidFill>
                <a:srgbClr val="042252"/>
              </a:solidFill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7872000" y="0"/>
            <a:ext cx="4320000" cy="720000"/>
          </a:xfrm>
          <a:prstGeom prst="rect">
            <a:avLst/>
          </a:prstGeom>
          <a:solidFill>
            <a:srgbClr val="042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A7FA9133-ACFE-4DD5-9EEB-90E0F3C4BA55}" type="slidenum">
              <a:rPr lang="es-MX" smtClean="0">
                <a:latin typeface="Roboto" panose="02000000000000000000" pitchFamily="2" charset="0"/>
                <a:ea typeface="Roboto" panose="02000000000000000000" pitchFamily="2" charset="0"/>
              </a:rPr>
              <a:pPr algn="r"/>
              <a:t>8</a:t>
            </a:fld>
            <a:endParaRPr lang="es-MX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0" y="6138000"/>
            <a:ext cx="4320000" cy="720000"/>
          </a:xfrm>
          <a:prstGeom prst="rect">
            <a:avLst/>
          </a:prstGeom>
          <a:solidFill>
            <a:srgbClr val="042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7" name="Imagen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497" y="6230167"/>
            <a:ext cx="535665" cy="53566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6374" y="6225832"/>
            <a:ext cx="540000" cy="54000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4"/>
          <a:srcRect l="2215" t="3044" r="1693" b="16609"/>
          <a:stretch/>
        </p:blipFill>
        <p:spPr>
          <a:xfrm>
            <a:off x="2043187" y="1526166"/>
            <a:ext cx="7726373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017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docs.zerynth.com/latest/_images/nodemcu3_comm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81" t="32408" r="33111" b="26843"/>
          <a:stretch/>
        </p:blipFill>
        <p:spPr bwMode="auto">
          <a:xfrm>
            <a:off x="2682647" y="1171458"/>
            <a:ext cx="6447453" cy="5054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/>
          <p:cNvSpPr txBox="1"/>
          <p:nvPr/>
        </p:nvSpPr>
        <p:spPr>
          <a:xfrm>
            <a:off x="273465" y="212168"/>
            <a:ext cx="7598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err="1">
                <a:latin typeface="Roboto" panose="02000000000000000000" pitchFamily="2" charset="0"/>
                <a:ea typeface="Roboto" panose="02000000000000000000" pitchFamily="2" charset="0"/>
              </a:rPr>
              <a:t>NodeMCU</a:t>
            </a:r>
            <a:r>
              <a:rPr lang="es-ES" sz="3600" dirty="0">
                <a:latin typeface="Roboto" panose="02000000000000000000" pitchFamily="2" charset="0"/>
                <a:ea typeface="Roboto" panose="02000000000000000000" pitchFamily="2" charset="0"/>
              </a:rPr>
              <a:t> (ESP8266).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273465" y="1055278"/>
            <a:ext cx="11265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 smtClean="0">
                <a:solidFill>
                  <a:srgbClr val="042252"/>
                </a:solidFill>
                <a:latin typeface="Roboto Slab" pitchFamily="2" charset="0"/>
                <a:ea typeface="Roboto Slab" pitchFamily="2" charset="0"/>
              </a:rPr>
              <a:t>Puertos de Comunicación</a:t>
            </a:r>
            <a:endParaRPr lang="es-MX" sz="2800" dirty="0">
              <a:solidFill>
                <a:srgbClr val="042252"/>
              </a:solidFill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7872000" y="0"/>
            <a:ext cx="4320000" cy="720000"/>
          </a:xfrm>
          <a:prstGeom prst="rect">
            <a:avLst/>
          </a:prstGeom>
          <a:solidFill>
            <a:srgbClr val="042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A7FA9133-ACFE-4DD5-9EEB-90E0F3C4BA55}" type="slidenum">
              <a:rPr lang="es-MX" smtClean="0">
                <a:latin typeface="Roboto" panose="02000000000000000000" pitchFamily="2" charset="0"/>
                <a:ea typeface="Roboto" panose="02000000000000000000" pitchFamily="2" charset="0"/>
              </a:rPr>
              <a:pPr algn="r"/>
              <a:t>9</a:t>
            </a:fld>
            <a:endParaRPr lang="es-MX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0" y="6138000"/>
            <a:ext cx="4320000" cy="720000"/>
          </a:xfrm>
          <a:prstGeom prst="rect">
            <a:avLst/>
          </a:prstGeom>
          <a:solidFill>
            <a:srgbClr val="042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7" name="Imagen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497" y="6230167"/>
            <a:ext cx="535665" cy="53566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6374" y="6225832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988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11738</TotalTime>
  <Words>420</Words>
  <Application>Microsoft Office PowerPoint</Application>
  <PresentationFormat>Panorámica</PresentationFormat>
  <Paragraphs>112</Paragraphs>
  <Slides>25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32" baseType="lpstr">
      <vt:lpstr>Arial</vt:lpstr>
      <vt:lpstr>Calibri</vt:lpstr>
      <vt:lpstr>Calibri Light</vt:lpstr>
      <vt:lpstr>Consolas</vt:lpstr>
      <vt:lpstr>Roboto</vt:lpstr>
      <vt:lpstr>Roboto Slab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Eder Carmona Armijo</dc:creator>
  <cp:lastModifiedBy>Eder</cp:lastModifiedBy>
  <cp:revision>245</cp:revision>
  <dcterms:created xsi:type="dcterms:W3CDTF">2017-09-11T16:28:37Z</dcterms:created>
  <dcterms:modified xsi:type="dcterms:W3CDTF">2020-01-28T18:30:27Z</dcterms:modified>
</cp:coreProperties>
</file>