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77" r:id="rId3"/>
    <p:sldId id="278" r:id="rId4"/>
    <p:sldId id="280" r:id="rId5"/>
    <p:sldId id="279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90" r:id="rId15"/>
    <p:sldId id="295" r:id="rId16"/>
    <p:sldId id="291" r:id="rId17"/>
    <p:sldId id="292" r:id="rId18"/>
    <p:sldId id="293" r:id="rId19"/>
    <p:sldId id="296" r:id="rId20"/>
    <p:sldId id="294" r:id="rId21"/>
    <p:sldId id="297" r:id="rId22"/>
    <p:sldId id="298" r:id="rId23"/>
    <p:sldId id="299" r:id="rId24"/>
    <p:sldId id="300" r:id="rId25"/>
    <p:sldId id="301" r:id="rId26"/>
    <p:sldId id="302" r:id="rId27"/>
    <p:sldId id="304" r:id="rId28"/>
    <p:sldId id="303" r:id="rId29"/>
    <p:sldId id="305" r:id="rId3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73B"/>
    <a:srgbClr val="C51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94" y="6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D595D-6ADA-47EC-8AFF-E42DEE086B53}" type="datetimeFigureOut">
              <a:rPr lang="es-MX" smtClean="0"/>
              <a:t>05/08/2019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BB111-9DC4-4281-85E0-A3EAC63B8C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786046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6A91E-C94D-49A9-9B2B-E0C2416869C8}" type="datetimeFigureOut">
              <a:rPr lang="es-MX" smtClean="0"/>
              <a:t>05/08/2019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57BBA-5D9E-49F1-9D08-ED51D95EEB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554694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057BBA-5D9E-49F1-9D08-ED51D95EEB31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1819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E36A-411C-47D8-ACCE-3C164CD9D6AA}" type="datetime1">
              <a:rPr lang="es-MX" smtClean="0"/>
              <a:t>05/08/2019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424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864D-821F-42FA-835B-45DC17C68805}" type="datetime1">
              <a:rPr lang="es-MX" smtClean="0"/>
              <a:t>05/08/2019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261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A792-0025-4CF2-8934-47BE6364F86A}" type="datetime1">
              <a:rPr lang="es-MX" smtClean="0"/>
              <a:t>05/08/2019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079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0AD3-9CA8-416C-A5B1-ED9046883CFE}" type="datetime1">
              <a:rPr lang="es-MX" smtClean="0"/>
              <a:t>05/08/2019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156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6DF2-A570-4A38-BB2D-BC3C65B33F9B}" type="datetime1">
              <a:rPr lang="es-MX" smtClean="0"/>
              <a:t>05/08/2019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628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5884-5635-4B1E-A887-34B4E794DA22}" type="datetime1">
              <a:rPr lang="es-MX" smtClean="0"/>
              <a:t>05/08/2019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650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442-030F-459C-9563-0116AD35CEFF}" type="datetime1">
              <a:rPr lang="es-MX" smtClean="0"/>
              <a:t>05/08/2019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017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11F3-FCC4-4DE7-B673-A5E2117FFF23}" type="datetime1">
              <a:rPr lang="es-MX" smtClean="0"/>
              <a:t>05/08/2019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446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DF76-F74B-498A-8DC5-EE25277D9DA4}" type="datetime1">
              <a:rPr lang="es-MX" smtClean="0"/>
              <a:t>05/08/2019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714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60DA-2C31-4493-A7ED-6E75817DA356}" type="datetime1">
              <a:rPr lang="es-MX" smtClean="0"/>
              <a:t>05/08/2019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275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7F4F-5B61-4FA5-A365-99ABB13024F5}" type="datetime1">
              <a:rPr lang="es-MX" smtClean="0"/>
              <a:t>05/08/2019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532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31552-5C4C-415B-872B-81200BCFD054}" type="datetime1">
              <a:rPr lang="es-MX" smtClean="0"/>
              <a:t>05/08/2019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6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6.png"/><Relationship Id="rId7" Type="http://schemas.openxmlformats.org/officeDocument/2006/relationships/image" Target="../media/image2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13" y="1265168"/>
            <a:ext cx="1436458" cy="165600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724413" y="2921168"/>
            <a:ext cx="10901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al Procesamiento </a:t>
            </a:r>
            <a:r>
              <a:rPr lang="es-ES" sz="4000" b="1" dirty="0">
                <a:latin typeface="Roboto" panose="02000000000000000000" pitchFamily="2" charset="0"/>
                <a:ea typeface="Roboto" panose="02000000000000000000" pitchFamily="2" charset="0"/>
              </a:rPr>
              <a:t>de Imágenes </a:t>
            </a:r>
            <a:r>
              <a:rPr lang="es-ES" sz="4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con </a:t>
            </a:r>
            <a:r>
              <a:rPr lang="es-ES" sz="4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Raspberry</a:t>
            </a:r>
            <a:r>
              <a:rPr lang="es-ES" sz="4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PI, </a:t>
            </a:r>
            <a:r>
              <a:rPr lang="es-ES" sz="40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OpenCV</a:t>
            </a:r>
            <a:r>
              <a:rPr lang="es-ES" sz="4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4 y </a:t>
            </a:r>
            <a:r>
              <a:rPr lang="es-ES" sz="4000" b="1" dirty="0">
                <a:latin typeface="Roboto" panose="02000000000000000000" pitchFamily="2" charset="0"/>
                <a:ea typeface="Roboto" panose="02000000000000000000" pitchFamily="2" charset="0"/>
              </a:rPr>
              <a:t>Python</a:t>
            </a:r>
            <a:endParaRPr lang="es-MX"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24413" y="4221937"/>
            <a:ext cx="1126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Eder Carmona Armijo</a:t>
            </a:r>
            <a:endParaRPr lang="es-MX" sz="3200" dirty="0">
              <a:solidFill>
                <a:srgbClr val="C51A40"/>
              </a:solidFill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0" y="6336000"/>
            <a:ext cx="399389" cy="3240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606835" y="6290668"/>
            <a:ext cx="145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edercarmona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7" t="13305" r="12285" b="13551"/>
          <a:stretch/>
        </p:blipFill>
        <p:spPr>
          <a:xfrm>
            <a:off x="6061166" y="6336000"/>
            <a:ext cx="336299" cy="32400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6357322" y="6313334"/>
            <a:ext cx="145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edercarmona</a:t>
            </a:r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488" y="6336000"/>
            <a:ext cx="324000" cy="32400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8098488" y="6290668"/>
            <a:ext cx="321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</a:t>
            </a:r>
            <a:r>
              <a:rPr lang="es-MX" dirty="0" smtClean="0"/>
              <a:t>dercarmona_22@Hotmail.com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lang="es-ES" sz="3600" b="1" dirty="0">
                <a:latin typeface="Roboto" panose="02000000000000000000" pitchFamily="2" charset="0"/>
                <a:ea typeface="Roboto" panose="02000000000000000000" pitchFamily="2" charset="0"/>
              </a:rPr>
              <a:t>.	Configuraciones Previas</a:t>
            </a:r>
            <a:endParaRPr lang="es-MX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990E14E-10C1-4AA8-B2C7-C55C8C3B1C4A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t>10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7" t="28319" r="29543" b="34408"/>
          <a:stretch/>
        </p:blipFill>
        <p:spPr>
          <a:xfrm>
            <a:off x="4352786" y="6228000"/>
            <a:ext cx="1553588" cy="5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381" y="6228000"/>
            <a:ext cx="1931108" cy="540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6" t="10711" r="6159" b="16884"/>
          <a:stretch/>
        </p:blipFill>
        <p:spPr>
          <a:xfrm>
            <a:off x="10245497" y="6228000"/>
            <a:ext cx="1809128" cy="540000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273465" y="1055278"/>
            <a:ext cx="1126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3.1</a:t>
            </a:r>
            <a:r>
              <a:rPr lang="es-ES" sz="3200" dirty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.	Conexión de La cámara.</a:t>
            </a:r>
            <a:endParaRPr lang="es-MX" sz="3200" dirty="0">
              <a:solidFill>
                <a:srgbClr val="C51A40"/>
              </a:solidFill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9218" name="Picture 2" descr="Resultado de imagen para camara raspberry p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82" y="1836832"/>
            <a:ext cx="4346756" cy="363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350" y="1918174"/>
            <a:ext cx="2956278" cy="394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0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lang="es-ES" sz="3600" b="1" dirty="0">
                <a:latin typeface="Roboto" panose="02000000000000000000" pitchFamily="2" charset="0"/>
                <a:ea typeface="Roboto" panose="02000000000000000000" pitchFamily="2" charset="0"/>
              </a:rPr>
              <a:t>.	Configuraciones Previas</a:t>
            </a:r>
            <a:endParaRPr lang="es-MX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990E14E-10C1-4AA8-B2C7-C55C8C3B1C4A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t>11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7" t="28319" r="29543" b="34408"/>
          <a:stretch/>
        </p:blipFill>
        <p:spPr>
          <a:xfrm>
            <a:off x="4352786" y="6228000"/>
            <a:ext cx="1553588" cy="5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381" y="6228000"/>
            <a:ext cx="1931108" cy="540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6" t="10711" r="6159" b="16884"/>
          <a:stretch/>
        </p:blipFill>
        <p:spPr>
          <a:xfrm>
            <a:off x="10245497" y="6228000"/>
            <a:ext cx="1809128" cy="540000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273465" y="1055278"/>
            <a:ext cx="1126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3.2</a:t>
            </a:r>
            <a:r>
              <a:rPr lang="es-ES" sz="3200" dirty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.	Habilitar la cámara</a:t>
            </a:r>
            <a:endParaRPr lang="es-MX" sz="3200" dirty="0">
              <a:solidFill>
                <a:srgbClr val="C51A4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738648"/>
            <a:ext cx="11781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Para habilitar el Uso de </a:t>
            </a:r>
            <a:r>
              <a:rPr lang="es-MX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de</a:t>
            </a: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 la </a:t>
            </a:r>
            <a:r>
              <a:rPr lang="es-MX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camara</a:t>
            </a: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 en nuestra </a:t>
            </a:r>
            <a:r>
              <a:rPr lang="es-MX" dirty="0" err="1" smtClean="0">
                <a:latin typeface="Roboto" panose="02000000000000000000" pitchFamily="2" charset="0"/>
                <a:ea typeface="Roboto" panose="02000000000000000000" pitchFamily="2" charset="0"/>
              </a:rPr>
              <a:t>Raspebrry</a:t>
            </a: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 es necesario realizar los siguientes pasos:</a:t>
            </a:r>
          </a:p>
          <a:p>
            <a:pPr algn="just"/>
            <a:endParaRPr lang="es-MX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Ingresar a </a:t>
            </a:r>
            <a:r>
              <a:rPr lang="es-MX" dirty="0" err="1" smtClean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raspi-config</a:t>
            </a:r>
            <a:r>
              <a:rPr lang="es-MX" dirty="0" smtClean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desde la consola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Seleccionamos la opción “5 </a:t>
            </a:r>
            <a:r>
              <a:rPr lang="es-MX" dirty="0" err="1" smtClean="0">
                <a:latin typeface="Roboto" panose="02000000000000000000" pitchFamily="2" charset="0"/>
                <a:ea typeface="Roboto" panose="02000000000000000000" pitchFamily="2" charset="0"/>
              </a:rPr>
              <a:t>Interfacing</a:t>
            </a: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err="1" smtClean="0">
                <a:latin typeface="Roboto" panose="02000000000000000000" pitchFamily="2" charset="0"/>
                <a:ea typeface="Roboto" panose="02000000000000000000" pitchFamily="2" charset="0"/>
              </a:rPr>
              <a:t>options</a:t>
            </a: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Seleccionamos la opción “P1 Camera”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Nos preguntara si queremos habilitar la </a:t>
            </a:r>
            <a:r>
              <a:rPr lang="es-MX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camara</a:t>
            </a: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 y responderemos que si.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Nos confirma que ha sido habilitado  el uso de la </a:t>
            </a:r>
            <a:r>
              <a:rPr lang="es-MX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camara</a:t>
            </a: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 y salimos de </a:t>
            </a:r>
            <a:r>
              <a:rPr lang="es-MX" dirty="0" err="1" smtClean="0">
                <a:latin typeface="Roboto" panose="02000000000000000000" pitchFamily="2" charset="0"/>
                <a:ea typeface="Roboto" panose="02000000000000000000" pitchFamily="2" charset="0"/>
              </a:rPr>
              <a:t>raspi-config</a:t>
            </a: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Reiniciamos nuestra </a:t>
            </a:r>
            <a:r>
              <a:rPr lang="es-MX" dirty="0" err="1" smtClean="0">
                <a:latin typeface="Roboto" panose="02000000000000000000" pitchFamily="2" charset="0"/>
                <a:ea typeface="Roboto" panose="02000000000000000000" pitchFamily="2" charset="0"/>
              </a:rPr>
              <a:t>Raspberry</a:t>
            </a: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 Pi.</a:t>
            </a:r>
          </a:p>
        </p:txBody>
      </p:sp>
    </p:spTree>
    <p:extLst>
      <p:ext uri="{BB962C8B-B14F-4D97-AF65-F5344CB8AC3E}">
        <p14:creationId xmlns:p14="http://schemas.microsoft.com/office/powerpoint/2010/main" val="159507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lang="es-ES" sz="3600" b="1" dirty="0">
                <a:latin typeface="Roboto" panose="02000000000000000000" pitchFamily="2" charset="0"/>
                <a:ea typeface="Roboto" panose="02000000000000000000" pitchFamily="2" charset="0"/>
              </a:rPr>
              <a:t>.	Configuraciones Previas</a:t>
            </a:r>
            <a:endParaRPr lang="es-MX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990E14E-10C1-4AA8-B2C7-C55C8C3B1C4A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t>12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7" t="28319" r="29543" b="34408"/>
          <a:stretch/>
        </p:blipFill>
        <p:spPr>
          <a:xfrm>
            <a:off x="4352786" y="6228000"/>
            <a:ext cx="1553588" cy="5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381" y="6228000"/>
            <a:ext cx="1931108" cy="540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6" t="10711" r="6159" b="16884"/>
          <a:stretch/>
        </p:blipFill>
        <p:spPr>
          <a:xfrm>
            <a:off x="10245497" y="6228000"/>
            <a:ext cx="1809128" cy="540000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273465" y="1055278"/>
            <a:ext cx="1126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3.3</a:t>
            </a:r>
            <a:r>
              <a:rPr lang="es-ES" sz="3200" dirty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.	Probando el uso de la cámara</a:t>
            </a:r>
            <a:endParaRPr lang="es-MX" sz="3200" dirty="0">
              <a:solidFill>
                <a:srgbClr val="C51A4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738648"/>
            <a:ext cx="117811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Para hacer uso de la cámara desde la línea de comando contamos con 3  utileras que son las siguientes: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dirty="0">
                <a:latin typeface="Courier New" pitchFamily="49" charset="0"/>
                <a:ea typeface="Roboto" panose="02000000000000000000" pitchFamily="2" charset="0"/>
                <a:cs typeface="Courier New" pitchFamily="49" charset="0"/>
              </a:rPr>
              <a:t>raspistill</a:t>
            </a: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, para  tomar </a:t>
            </a:r>
            <a:r>
              <a:rPr lang="es-MX" dirty="0" err="1">
                <a:latin typeface="Roboto" panose="02000000000000000000" pitchFamily="2" charset="0"/>
                <a:ea typeface="Roboto" panose="02000000000000000000" pitchFamily="2" charset="0"/>
              </a:rPr>
              <a:t>fotografias</a:t>
            </a: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dirty="0" err="1">
                <a:latin typeface="Courier New" pitchFamily="49" charset="0"/>
                <a:ea typeface="Roboto" panose="02000000000000000000" pitchFamily="2" charset="0"/>
                <a:cs typeface="Courier New" pitchFamily="49" charset="0"/>
              </a:rPr>
              <a:t>raspivid</a:t>
            </a:r>
            <a:r>
              <a:rPr lang="es-MX" dirty="0">
                <a:latin typeface="Courier New" pitchFamily="49" charset="0"/>
                <a:ea typeface="Roboto" panose="02000000000000000000" pitchFamily="2" charset="0"/>
                <a:cs typeface="Courier New" pitchFamily="49" charset="0"/>
              </a:rPr>
              <a:t>,</a:t>
            </a: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 para la captura de video.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dirty="0" err="1">
                <a:latin typeface="Courier New" pitchFamily="49" charset="0"/>
                <a:ea typeface="Roboto" panose="02000000000000000000" pitchFamily="2" charset="0"/>
                <a:cs typeface="Courier New" pitchFamily="49" charset="0"/>
              </a:rPr>
              <a:t>raspiyuv</a:t>
            </a: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, que es similar a </a:t>
            </a:r>
            <a:r>
              <a:rPr lang="es-MX" dirty="0">
                <a:latin typeface="Courier New" pitchFamily="49" charset="0"/>
                <a:ea typeface="Roboto" panose="02000000000000000000" pitchFamily="2" charset="0"/>
                <a:cs typeface="Courier New" pitchFamily="49" charset="0"/>
              </a:rPr>
              <a:t>raspistill</a:t>
            </a: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just"/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Vemos como tomar una foto desde la </a:t>
            </a:r>
            <a:r>
              <a:rPr lang="es-MX" dirty="0" err="1">
                <a:latin typeface="Roboto" panose="02000000000000000000" pitchFamily="2" charset="0"/>
                <a:ea typeface="Roboto" panose="02000000000000000000" pitchFamily="2" charset="0"/>
              </a:rPr>
              <a:t>linea</a:t>
            </a: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 de comandos:</a:t>
            </a:r>
          </a:p>
          <a:p>
            <a:pPr marL="342900" indent="-342900" algn="just"/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just"/>
            <a:r>
              <a:rPr lang="es-MX" dirty="0">
                <a:latin typeface="Courier New" pitchFamily="49" charset="0"/>
                <a:ea typeface="Roboto" panose="02000000000000000000" pitchFamily="2" charset="0"/>
                <a:cs typeface="Courier New" pitchFamily="49" charset="0"/>
              </a:rPr>
              <a:t>raspistill -o foto.jpg</a:t>
            </a:r>
          </a:p>
          <a:p>
            <a:pPr marL="342900" indent="-342900" algn="just"/>
            <a:endParaRPr lang="es-MX" dirty="0">
              <a:latin typeface="Courier New" pitchFamily="49" charset="0"/>
              <a:ea typeface="Roboto" panose="02000000000000000000" pitchFamily="2" charset="0"/>
              <a:cs typeface="Courier New" pitchFamily="49" charset="0"/>
            </a:endParaRPr>
          </a:p>
          <a:p>
            <a:pPr indent="-342900" algn="just"/>
            <a:r>
              <a:rPr lang="es-MX" dirty="0">
                <a:latin typeface="Roboto" pitchFamily="2" charset="0"/>
                <a:ea typeface="Roboto" pitchFamily="2" charset="0"/>
                <a:cs typeface="Courier New" pitchFamily="49" charset="0"/>
              </a:rPr>
              <a:t>Con esta instrucción, hacemos tomamos una foto se guardara como foto.jpg, en el directorio /home/pi, por default la foto se toma después de 5 segundos.</a:t>
            </a:r>
          </a:p>
        </p:txBody>
      </p:sp>
    </p:spTree>
    <p:extLst>
      <p:ext uri="{BB962C8B-B14F-4D97-AF65-F5344CB8AC3E}">
        <p14:creationId xmlns:p14="http://schemas.microsoft.com/office/powerpoint/2010/main" val="54309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lang="es-ES" sz="3600" b="1" dirty="0">
                <a:latin typeface="Roboto" panose="02000000000000000000" pitchFamily="2" charset="0"/>
                <a:ea typeface="Roboto" panose="02000000000000000000" pitchFamily="2" charset="0"/>
              </a:rPr>
              <a:t>.	Configuraciones Previas</a:t>
            </a:r>
            <a:endParaRPr lang="es-MX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990E14E-10C1-4AA8-B2C7-C55C8C3B1C4A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t>13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7" t="28319" r="29543" b="34408"/>
          <a:stretch/>
        </p:blipFill>
        <p:spPr>
          <a:xfrm>
            <a:off x="4352786" y="6228000"/>
            <a:ext cx="1553588" cy="5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381" y="6228000"/>
            <a:ext cx="1931108" cy="540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6" t="10711" r="6159" b="16884"/>
          <a:stretch/>
        </p:blipFill>
        <p:spPr>
          <a:xfrm>
            <a:off x="10245497" y="6228000"/>
            <a:ext cx="1809128" cy="540000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273465" y="1055278"/>
            <a:ext cx="1126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3.3</a:t>
            </a:r>
            <a:r>
              <a:rPr lang="es-ES" sz="3200" dirty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.	Probando el uso de la cámara</a:t>
            </a:r>
            <a:endParaRPr lang="es-MX" sz="3200" dirty="0">
              <a:solidFill>
                <a:srgbClr val="C51A4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738648"/>
            <a:ext cx="117811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Roboto" pitchFamily="2" charset="0"/>
                <a:ea typeface="Roboto" pitchFamily="2" charset="0"/>
                <a:cs typeface="Courier New" pitchFamily="49" charset="0"/>
              </a:rPr>
              <a:t>Ahora veremos otro ejemplo donde cambiaremos el tiempo de retraso, </a:t>
            </a:r>
            <a:r>
              <a:rPr lang="es-MX" dirty="0" err="1">
                <a:latin typeface="Roboto" pitchFamily="2" charset="0"/>
                <a:ea typeface="Roboto" pitchFamily="2" charset="0"/>
                <a:cs typeface="Courier New" pitchFamily="49" charset="0"/>
              </a:rPr>
              <a:t>asi</a:t>
            </a:r>
            <a:r>
              <a:rPr lang="es-MX" dirty="0">
                <a:latin typeface="Roboto" pitchFamily="2" charset="0"/>
                <a:ea typeface="Roboto" pitchFamily="2" charset="0"/>
                <a:cs typeface="Courier New" pitchFamily="49" charset="0"/>
              </a:rPr>
              <a:t> como la ruta donde se colocara la foto </a:t>
            </a:r>
          </a:p>
          <a:p>
            <a:pPr algn="just"/>
            <a:endParaRPr lang="es-MX" dirty="0">
              <a:latin typeface="Roboto" pitchFamily="2" charset="0"/>
              <a:ea typeface="Roboto" pitchFamily="2" charset="0"/>
              <a:cs typeface="Courier New" pitchFamily="49" charset="0"/>
            </a:endParaRPr>
          </a:p>
          <a:p>
            <a:pPr algn="just"/>
            <a:r>
              <a:rPr lang="en-US" dirty="0">
                <a:latin typeface="Courier New" pitchFamily="49" charset="0"/>
                <a:ea typeface="Roboto" pitchFamily="2" charset="0"/>
                <a:cs typeface="Courier New" pitchFamily="49" charset="0"/>
              </a:rPr>
              <a:t>raspistill -o /home/pi/Pictures/foto.jpg  -t  1000</a:t>
            </a:r>
          </a:p>
          <a:p>
            <a:pPr algn="just"/>
            <a:endParaRPr lang="en-US" dirty="0">
              <a:latin typeface="Courier New" pitchFamily="49" charset="0"/>
              <a:ea typeface="Roboto" pitchFamily="2" charset="0"/>
              <a:cs typeface="Courier New" pitchFamily="49" charset="0"/>
            </a:endParaRPr>
          </a:p>
          <a:p>
            <a:pPr algn="just"/>
            <a:r>
              <a:rPr lang="es-MX" dirty="0">
                <a:latin typeface="Roboto" pitchFamily="2" charset="0"/>
                <a:ea typeface="Roboto" pitchFamily="2" charset="0"/>
                <a:cs typeface="Courier New" pitchFamily="49" charset="0"/>
              </a:rPr>
              <a:t>Podemos hacer que los nombres de las fotos contengan una secuencia numérica agregando el modificador %d.</a:t>
            </a:r>
          </a:p>
          <a:p>
            <a:pPr algn="just"/>
            <a:endParaRPr lang="es-MX" dirty="0">
              <a:latin typeface="Roboto" pitchFamily="2" charset="0"/>
              <a:ea typeface="Roboto" pitchFamily="2" charset="0"/>
              <a:cs typeface="Courier New" pitchFamily="49" charset="0"/>
            </a:endParaRPr>
          </a:p>
          <a:p>
            <a:pPr algn="just"/>
            <a:r>
              <a:rPr lang="es-MX" dirty="0">
                <a:latin typeface="Courier New" pitchFamily="49" charset="0"/>
                <a:ea typeface="Roboto" pitchFamily="2" charset="0"/>
                <a:cs typeface="Courier New" pitchFamily="49" charset="0"/>
              </a:rPr>
              <a:t>raspistill  -o foto%d.jpg  -t  1000</a:t>
            </a:r>
          </a:p>
          <a:p>
            <a:pPr algn="just"/>
            <a:endParaRPr lang="es-MX" dirty="0">
              <a:latin typeface="Courier New" pitchFamily="49" charset="0"/>
              <a:ea typeface="Roboto" pitchFamily="2" charset="0"/>
              <a:cs typeface="Courier New" pitchFamily="49" charset="0"/>
            </a:endParaRPr>
          </a:p>
          <a:p>
            <a:pPr algn="just"/>
            <a:r>
              <a:rPr lang="es-MX" dirty="0">
                <a:latin typeface="Roboto" pitchFamily="2" charset="0"/>
                <a:ea typeface="Roboto" pitchFamily="2" charset="0"/>
                <a:cs typeface="Courier New" pitchFamily="49" charset="0"/>
              </a:rPr>
              <a:t>Si cambiamos %d por %04d la secuencia numérica tendrá 4 dígitos:</a:t>
            </a:r>
          </a:p>
          <a:p>
            <a:pPr algn="just"/>
            <a:endParaRPr lang="es-MX" dirty="0">
              <a:latin typeface="Roboto" pitchFamily="2" charset="0"/>
              <a:ea typeface="Roboto" pitchFamily="2" charset="0"/>
              <a:cs typeface="Courier New" pitchFamily="49" charset="0"/>
            </a:endParaRPr>
          </a:p>
          <a:p>
            <a:pPr algn="just"/>
            <a:r>
              <a:rPr lang="es-MX" dirty="0">
                <a:latin typeface="Courier New" pitchFamily="49" charset="0"/>
                <a:ea typeface="Roboto" pitchFamily="2" charset="0"/>
                <a:cs typeface="Courier New" pitchFamily="49" charset="0"/>
              </a:rPr>
              <a:t>raspistill  -o foto%04d.jpg  -t  500</a:t>
            </a:r>
          </a:p>
          <a:p>
            <a:pPr algn="just"/>
            <a:endParaRPr lang="es-MX" dirty="0">
              <a:latin typeface="Courier New" pitchFamily="49" charset="0"/>
              <a:ea typeface="Roboto" pitchFamily="2" charset="0"/>
              <a:cs typeface="Courier New" pitchFamily="49" charset="0"/>
            </a:endParaRPr>
          </a:p>
          <a:p>
            <a:pPr algn="just"/>
            <a:r>
              <a:rPr lang="es-MX" dirty="0">
                <a:latin typeface="Roboto" pitchFamily="2" charset="0"/>
                <a:ea typeface="Roboto" pitchFamily="2" charset="0"/>
                <a:cs typeface="Courier New" pitchFamily="49" charset="0"/>
              </a:rPr>
              <a:t>Captura una serie de imágenes en un período de tiempo especificado.</a:t>
            </a:r>
          </a:p>
          <a:p>
            <a:pPr algn="just"/>
            <a:endParaRPr lang="es-MX" dirty="0">
              <a:latin typeface="Roboto" pitchFamily="2" charset="0"/>
              <a:ea typeface="Roboto" pitchFamily="2" charset="0"/>
              <a:cs typeface="Courier New" pitchFamily="49" charset="0"/>
            </a:endParaRPr>
          </a:p>
          <a:p>
            <a:pPr algn="just"/>
            <a:r>
              <a:rPr lang="es-MX" dirty="0">
                <a:latin typeface="Roboto" pitchFamily="2" charset="0"/>
                <a:ea typeface="Roboto" pitchFamily="2" charset="0"/>
                <a:cs typeface="Courier New" pitchFamily="49" charset="0"/>
              </a:rPr>
              <a:t> </a:t>
            </a:r>
            <a:r>
              <a:rPr lang="es-MX" dirty="0">
                <a:latin typeface="Courier New" pitchFamily="49" charset="0"/>
                <a:ea typeface="Roboto" pitchFamily="2" charset="0"/>
                <a:cs typeface="Courier New" pitchFamily="49" charset="0"/>
              </a:rPr>
              <a:t>raspistill  -o foto%04d.jpg  -</a:t>
            </a:r>
            <a:r>
              <a:rPr lang="es-MX" dirty="0" err="1">
                <a:latin typeface="Courier New" pitchFamily="49" charset="0"/>
                <a:ea typeface="Roboto" pitchFamily="2" charset="0"/>
                <a:cs typeface="Courier New" pitchFamily="49" charset="0"/>
              </a:rPr>
              <a:t>tl</a:t>
            </a:r>
            <a:r>
              <a:rPr lang="es-MX" dirty="0">
                <a:latin typeface="Courier New" pitchFamily="49" charset="0"/>
                <a:ea typeface="Roboto" pitchFamily="2" charset="0"/>
                <a:cs typeface="Courier New" pitchFamily="49" charset="0"/>
              </a:rPr>
              <a:t> 800 -t 4200</a:t>
            </a:r>
          </a:p>
          <a:p>
            <a:pPr indent="-342900" algn="just"/>
            <a:endParaRPr lang="es-MX" dirty="0">
              <a:latin typeface="Roboto" pitchFamily="2" charset="0"/>
              <a:ea typeface="Roboto" pitchFamily="2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57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lang="es-ES" sz="3600" b="1" dirty="0">
                <a:latin typeface="Roboto" panose="02000000000000000000" pitchFamily="2" charset="0"/>
                <a:ea typeface="Roboto" panose="02000000000000000000" pitchFamily="2" charset="0"/>
              </a:rPr>
              <a:t>.	Configuraciones Previas</a:t>
            </a:r>
            <a:endParaRPr lang="es-MX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990E14E-10C1-4AA8-B2C7-C55C8C3B1C4A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t>14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7" t="28319" r="29543" b="34408"/>
          <a:stretch/>
        </p:blipFill>
        <p:spPr>
          <a:xfrm>
            <a:off x="4352786" y="6228000"/>
            <a:ext cx="1553588" cy="5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381" y="6228000"/>
            <a:ext cx="1931108" cy="540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6" t="10711" r="6159" b="16884"/>
          <a:stretch/>
        </p:blipFill>
        <p:spPr>
          <a:xfrm>
            <a:off x="10245497" y="6228000"/>
            <a:ext cx="1809128" cy="540000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273465" y="1055278"/>
            <a:ext cx="1126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3.3</a:t>
            </a:r>
            <a:r>
              <a:rPr lang="es-ES" sz="3200" dirty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.	Probando el uso de la cámara</a:t>
            </a:r>
            <a:endParaRPr lang="es-MX" sz="3200" dirty="0">
              <a:solidFill>
                <a:srgbClr val="C51A4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738648"/>
            <a:ext cx="117811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Roboto" pitchFamily="2" charset="0"/>
                <a:ea typeface="Roboto" pitchFamily="2" charset="0"/>
                <a:cs typeface="Courier New" pitchFamily="49" charset="0"/>
              </a:rPr>
              <a:t>Ahora veremos como grabar video con </a:t>
            </a:r>
            <a:r>
              <a:rPr lang="es-MX" dirty="0" err="1">
                <a:latin typeface="Courier New" pitchFamily="49" charset="0"/>
                <a:ea typeface="Roboto" pitchFamily="2" charset="0"/>
                <a:cs typeface="Courier New" pitchFamily="49" charset="0"/>
              </a:rPr>
              <a:t>raspivid</a:t>
            </a:r>
            <a:r>
              <a:rPr lang="es-MX" dirty="0">
                <a:latin typeface="Roboto" pitchFamily="2" charset="0"/>
                <a:ea typeface="Roboto" pitchFamily="2" charset="0"/>
                <a:cs typeface="Courier New" pitchFamily="49" charset="0"/>
              </a:rPr>
              <a:t>. Por default </a:t>
            </a:r>
            <a:r>
              <a:rPr lang="es-MX" dirty="0" err="1">
                <a:latin typeface="Courier New" pitchFamily="49" charset="0"/>
                <a:ea typeface="Roboto" pitchFamily="2" charset="0"/>
                <a:cs typeface="Courier New" pitchFamily="49" charset="0"/>
              </a:rPr>
              <a:t>raspivid</a:t>
            </a:r>
            <a:r>
              <a:rPr lang="es-MX" dirty="0">
                <a:latin typeface="Roboto" pitchFamily="2" charset="0"/>
                <a:ea typeface="Roboto" pitchFamily="2" charset="0"/>
                <a:cs typeface="Courier New" pitchFamily="49" charset="0"/>
              </a:rPr>
              <a:t>, graba video por 5 segundos.</a:t>
            </a:r>
          </a:p>
          <a:p>
            <a:pPr algn="just"/>
            <a:endParaRPr lang="es-MX" dirty="0">
              <a:latin typeface="Roboto" pitchFamily="2" charset="0"/>
              <a:ea typeface="Roboto" pitchFamily="2" charset="0"/>
              <a:cs typeface="Courier New" pitchFamily="49" charset="0"/>
            </a:endParaRPr>
          </a:p>
          <a:p>
            <a:pPr algn="just"/>
            <a:r>
              <a:rPr lang="es-MX" dirty="0" err="1">
                <a:latin typeface="Courier New" pitchFamily="49" charset="0"/>
                <a:ea typeface="Roboto" pitchFamily="2" charset="0"/>
                <a:cs typeface="Courier New" pitchFamily="49" charset="0"/>
              </a:rPr>
              <a:t>raspivid</a:t>
            </a:r>
            <a:r>
              <a:rPr lang="es-MX" dirty="0">
                <a:latin typeface="Courier New" pitchFamily="49" charset="0"/>
                <a:ea typeface="Roboto" pitchFamily="2" charset="0"/>
                <a:cs typeface="Courier New" pitchFamily="49" charset="0"/>
              </a:rPr>
              <a:t> -o video.h264</a:t>
            </a:r>
          </a:p>
          <a:p>
            <a:pPr algn="just"/>
            <a:endParaRPr lang="es-MX" dirty="0">
              <a:latin typeface="Courier New" pitchFamily="49" charset="0"/>
              <a:ea typeface="Roboto" pitchFamily="2" charset="0"/>
              <a:cs typeface="Courier New" pitchFamily="49" charset="0"/>
            </a:endParaRPr>
          </a:p>
          <a:p>
            <a:pPr algn="just"/>
            <a:r>
              <a:rPr lang="es-MX" dirty="0">
                <a:latin typeface="Roboto" pitchFamily="2" charset="0"/>
                <a:ea typeface="Roboto" pitchFamily="2" charset="0"/>
                <a:cs typeface="Courier New" pitchFamily="49" charset="0"/>
              </a:rPr>
              <a:t>Si queremos establecer la </a:t>
            </a:r>
            <a:r>
              <a:rPr lang="es-MX" dirty="0" err="1">
                <a:latin typeface="Roboto" pitchFamily="2" charset="0"/>
                <a:ea typeface="Roboto" pitchFamily="2" charset="0"/>
                <a:cs typeface="Courier New" pitchFamily="49" charset="0"/>
              </a:rPr>
              <a:t>duracion</a:t>
            </a:r>
            <a:r>
              <a:rPr lang="es-MX" dirty="0">
                <a:latin typeface="Roboto" pitchFamily="2" charset="0"/>
                <a:ea typeface="Roboto" pitchFamily="2" charset="0"/>
                <a:cs typeface="Courier New" pitchFamily="49" charset="0"/>
              </a:rPr>
              <a:t> del video lo hacemos con el modificador –t</a:t>
            </a:r>
            <a:r>
              <a:rPr lang="es-MX" dirty="0">
                <a:latin typeface="Courier New" pitchFamily="49" charset="0"/>
                <a:ea typeface="Roboto" pitchFamily="2" charset="0"/>
                <a:cs typeface="Courier New" pitchFamily="49" charset="0"/>
              </a:rPr>
              <a:t>.</a:t>
            </a:r>
          </a:p>
          <a:p>
            <a:pPr algn="just"/>
            <a:endParaRPr lang="es-MX" dirty="0">
              <a:latin typeface="Courier New" pitchFamily="49" charset="0"/>
              <a:ea typeface="Roboto" pitchFamily="2" charset="0"/>
              <a:cs typeface="Courier New" pitchFamily="49" charset="0"/>
            </a:endParaRPr>
          </a:p>
          <a:p>
            <a:pPr algn="just"/>
            <a:r>
              <a:rPr lang="pt-BR" dirty="0" err="1">
                <a:latin typeface="Courier New" pitchFamily="49" charset="0"/>
                <a:ea typeface="Roboto" pitchFamily="2" charset="0"/>
                <a:cs typeface="Courier New" pitchFamily="49" charset="0"/>
              </a:rPr>
              <a:t>raspivid</a:t>
            </a:r>
            <a:r>
              <a:rPr lang="pt-BR" dirty="0">
                <a:latin typeface="Courier New" pitchFamily="49" charset="0"/>
                <a:ea typeface="Roboto" pitchFamily="2" charset="0"/>
                <a:cs typeface="Courier New" pitchFamily="49" charset="0"/>
              </a:rPr>
              <a:t> -o video.h264 -t 10000</a:t>
            </a:r>
          </a:p>
          <a:p>
            <a:pPr algn="just"/>
            <a:endParaRPr lang="pt-BR" dirty="0">
              <a:latin typeface="Courier New" pitchFamily="49" charset="0"/>
              <a:ea typeface="Roboto" pitchFamily="2" charset="0"/>
              <a:cs typeface="Courier New" pitchFamily="49" charset="0"/>
            </a:endParaRPr>
          </a:p>
          <a:p>
            <a:pPr algn="just"/>
            <a:r>
              <a:rPr lang="es-MX" dirty="0">
                <a:latin typeface="Roboto" pitchFamily="2" charset="0"/>
                <a:ea typeface="Roboto" pitchFamily="2" charset="0"/>
                <a:cs typeface="Courier New" pitchFamily="49" charset="0"/>
              </a:rPr>
              <a:t>Vamos a grabar un video con las siguientes </a:t>
            </a:r>
            <a:r>
              <a:rPr lang="es-MX" dirty="0" err="1">
                <a:latin typeface="Roboto" pitchFamily="2" charset="0"/>
                <a:ea typeface="Roboto" pitchFamily="2" charset="0"/>
                <a:cs typeface="Courier New" pitchFamily="49" charset="0"/>
              </a:rPr>
              <a:t>caracteristicas</a:t>
            </a:r>
            <a:r>
              <a:rPr lang="es-MX" dirty="0">
                <a:latin typeface="Roboto" pitchFamily="2" charset="0"/>
                <a:ea typeface="Roboto" pitchFamily="2" charset="0"/>
                <a:cs typeface="Courier New" pitchFamily="49" charset="0"/>
              </a:rPr>
              <a:t>, que dure 30 segundos, 640X480, 150kb/s, 25 cuadros por segundo.</a:t>
            </a:r>
          </a:p>
          <a:p>
            <a:pPr algn="just"/>
            <a:endParaRPr lang="es-MX" dirty="0">
              <a:latin typeface="Roboto" pitchFamily="2" charset="0"/>
              <a:ea typeface="Roboto" pitchFamily="2" charset="0"/>
              <a:cs typeface="Courier New" pitchFamily="49" charset="0"/>
            </a:endParaRPr>
          </a:p>
          <a:p>
            <a:pPr algn="just"/>
            <a:r>
              <a:rPr lang="pt-BR" dirty="0" err="1">
                <a:latin typeface="Courier New" pitchFamily="49" charset="0"/>
                <a:ea typeface="Roboto" pitchFamily="2" charset="0"/>
                <a:cs typeface="Courier New" pitchFamily="49" charset="0"/>
              </a:rPr>
              <a:t>raspivid</a:t>
            </a:r>
            <a:r>
              <a:rPr lang="pt-BR" dirty="0">
                <a:latin typeface="Courier New" pitchFamily="49" charset="0"/>
                <a:ea typeface="Roboto" pitchFamily="2" charset="0"/>
                <a:cs typeface="Courier New" pitchFamily="49" charset="0"/>
              </a:rPr>
              <a:t> -t 30000 -w 640 -h 480 -</a:t>
            </a:r>
            <a:r>
              <a:rPr lang="pt-BR" dirty="0" err="1">
                <a:latin typeface="Courier New" pitchFamily="49" charset="0"/>
                <a:ea typeface="Roboto" pitchFamily="2" charset="0"/>
                <a:cs typeface="Courier New" pitchFamily="49" charset="0"/>
              </a:rPr>
              <a:t>fps</a:t>
            </a:r>
            <a:r>
              <a:rPr lang="pt-BR" dirty="0">
                <a:latin typeface="Courier New" pitchFamily="49" charset="0"/>
                <a:ea typeface="Roboto" pitchFamily="2" charset="0"/>
                <a:cs typeface="Courier New" pitchFamily="49" charset="0"/>
              </a:rPr>
              <a:t> 25 -b 150000 -o video.h264</a:t>
            </a:r>
          </a:p>
          <a:p>
            <a:pPr algn="just"/>
            <a:endParaRPr lang="pt-BR" dirty="0">
              <a:latin typeface="Roboto" pitchFamily="2" charset="0"/>
              <a:ea typeface="Roboto" pitchFamily="2" charset="0"/>
              <a:cs typeface="Courier New" pitchFamily="49" charset="0"/>
            </a:endParaRPr>
          </a:p>
          <a:p>
            <a:pPr algn="just"/>
            <a:r>
              <a:rPr lang="pt-BR" dirty="0">
                <a:latin typeface="Roboto" pitchFamily="2" charset="0"/>
                <a:ea typeface="Roboto" pitchFamily="2" charset="0"/>
                <a:cs typeface="Courier New" pitchFamily="49" charset="0"/>
              </a:rPr>
              <a:t>Y </a:t>
            </a:r>
            <a:r>
              <a:rPr lang="pt-BR" dirty="0" err="1">
                <a:latin typeface="Roboto" pitchFamily="2" charset="0"/>
                <a:ea typeface="Roboto" pitchFamily="2" charset="0"/>
                <a:cs typeface="Courier New" pitchFamily="49" charset="0"/>
              </a:rPr>
              <a:t>lo</a:t>
            </a:r>
            <a:r>
              <a:rPr lang="pt-BR" dirty="0">
                <a:latin typeface="Roboto" pitchFamily="2" charset="0"/>
                <a:ea typeface="Roboto" pitchFamily="2" charset="0"/>
                <a:cs typeface="Courier New" pitchFamily="49" charset="0"/>
              </a:rPr>
              <a:t> </a:t>
            </a:r>
            <a:r>
              <a:rPr lang="pt-BR" dirty="0" err="1">
                <a:latin typeface="Roboto" pitchFamily="2" charset="0"/>
                <a:ea typeface="Roboto" pitchFamily="2" charset="0"/>
                <a:cs typeface="Courier New" pitchFamily="49" charset="0"/>
              </a:rPr>
              <a:t>convertimos</a:t>
            </a:r>
            <a:r>
              <a:rPr lang="pt-BR" dirty="0">
                <a:latin typeface="Roboto" pitchFamily="2" charset="0"/>
                <a:ea typeface="Roboto" pitchFamily="2" charset="0"/>
                <a:cs typeface="Courier New" pitchFamily="49" charset="0"/>
              </a:rPr>
              <a:t> a mp4 de </a:t>
            </a:r>
            <a:r>
              <a:rPr lang="pt-BR" dirty="0" err="1">
                <a:latin typeface="Roboto" pitchFamily="2" charset="0"/>
                <a:ea typeface="Roboto" pitchFamily="2" charset="0"/>
                <a:cs typeface="Courier New" pitchFamily="49" charset="0"/>
              </a:rPr>
              <a:t>la</a:t>
            </a:r>
            <a:r>
              <a:rPr lang="pt-BR" dirty="0">
                <a:latin typeface="Roboto" pitchFamily="2" charset="0"/>
                <a:ea typeface="Roboto" pitchFamily="2" charset="0"/>
                <a:cs typeface="Courier New" pitchFamily="49" charset="0"/>
              </a:rPr>
              <a:t> </a:t>
            </a:r>
            <a:r>
              <a:rPr lang="pt-BR" dirty="0" err="1">
                <a:latin typeface="Roboto" pitchFamily="2" charset="0"/>
                <a:ea typeface="Roboto" pitchFamily="2" charset="0"/>
                <a:cs typeface="Courier New" pitchFamily="49" charset="0"/>
              </a:rPr>
              <a:t>seguiente</a:t>
            </a:r>
            <a:r>
              <a:rPr lang="pt-BR" dirty="0">
                <a:latin typeface="Roboto" pitchFamily="2" charset="0"/>
                <a:ea typeface="Roboto" pitchFamily="2" charset="0"/>
                <a:cs typeface="Courier New" pitchFamily="49" charset="0"/>
              </a:rPr>
              <a:t> </a:t>
            </a:r>
            <a:r>
              <a:rPr lang="pt-BR" dirty="0" err="1">
                <a:latin typeface="Roboto" pitchFamily="2" charset="0"/>
                <a:ea typeface="Roboto" pitchFamily="2" charset="0"/>
                <a:cs typeface="Courier New" pitchFamily="49" charset="0"/>
              </a:rPr>
              <a:t>manera</a:t>
            </a:r>
            <a:r>
              <a:rPr lang="pt-BR" dirty="0">
                <a:latin typeface="Roboto" pitchFamily="2" charset="0"/>
                <a:ea typeface="Roboto" pitchFamily="2" charset="0"/>
                <a:cs typeface="Courier New" pitchFamily="49" charset="0"/>
              </a:rPr>
              <a:t>.</a:t>
            </a:r>
          </a:p>
          <a:p>
            <a:pPr algn="just"/>
            <a:endParaRPr lang="pt-BR" dirty="0">
              <a:latin typeface="Roboto" pitchFamily="2" charset="0"/>
              <a:ea typeface="Roboto" pitchFamily="2" charset="0"/>
              <a:cs typeface="Courier New" pitchFamily="49" charset="0"/>
            </a:endParaRPr>
          </a:p>
          <a:p>
            <a:pPr algn="just"/>
            <a:r>
              <a:rPr lang="pt-BR" dirty="0">
                <a:latin typeface="Courier New" pitchFamily="49" charset="0"/>
                <a:ea typeface="Roboto" pitchFamily="2" charset="0"/>
                <a:cs typeface="Courier New" pitchFamily="49" charset="0"/>
              </a:rPr>
              <a:t>MP4Box -</a:t>
            </a:r>
            <a:r>
              <a:rPr lang="pt-BR" dirty="0" err="1">
                <a:latin typeface="Courier New" pitchFamily="49" charset="0"/>
                <a:ea typeface="Roboto" pitchFamily="2" charset="0"/>
                <a:cs typeface="Courier New" pitchFamily="49" charset="0"/>
              </a:rPr>
              <a:t>add</a:t>
            </a:r>
            <a:r>
              <a:rPr lang="pt-BR" dirty="0">
                <a:latin typeface="Courier New" pitchFamily="49" charset="0"/>
                <a:ea typeface="Roboto" pitchFamily="2" charset="0"/>
                <a:cs typeface="Courier New" pitchFamily="49" charset="0"/>
              </a:rPr>
              <a:t> video.h264 video.mp4</a:t>
            </a:r>
          </a:p>
          <a:p>
            <a:pPr indent="-342900" algn="just"/>
            <a:endParaRPr lang="es-MX" dirty="0">
              <a:latin typeface="Roboto" pitchFamily="2" charset="0"/>
              <a:ea typeface="Roboto" pitchFamily="2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73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lang="es-ES" sz="3600" b="1" dirty="0">
                <a:latin typeface="Roboto" panose="02000000000000000000" pitchFamily="2" charset="0"/>
                <a:ea typeface="Roboto" panose="02000000000000000000" pitchFamily="2" charset="0"/>
              </a:rPr>
              <a:t>.	Librería </a:t>
            </a:r>
            <a:r>
              <a:rPr lang="es-ES" sz="3600" b="1" dirty="0" err="1">
                <a:latin typeface="Roboto" panose="02000000000000000000" pitchFamily="2" charset="0"/>
                <a:ea typeface="Roboto" panose="02000000000000000000" pitchFamily="2" charset="0"/>
              </a:rPr>
              <a:t>picamera</a:t>
            </a:r>
            <a:endParaRPr lang="es-MX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990E14E-10C1-4AA8-B2C7-C55C8C3B1C4A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t>15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7" t="28319" r="29543" b="34408"/>
          <a:stretch/>
        </p:blipFill>
        <p:spPr>
          <a:xfrm>
            <a:off x="4352786" y="6228000"/>
            <a:ext cx="1553588" cy="5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381" y="6228000"/>
            <a:ext cx="1931108" cy="540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6" t="10711" r="6159" b="16884"/>
          <a:stretch/>
        </p:blipFill>
        <p:spPr>
          <a:xfrm>
            <a:off x="10245497" y="6228000"/>
            <a:ext cx="1809128" cy="540000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273465" y="1055278"/>
            <a:ext cx="1126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4.1</a:t>
            </a:r>
            <a:r>
              <a:rPr lang="es-ES" sz="3200" dirty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.	Captura de Fotos</a:t>
            </a:r>
            <a:endParaRPr lang="es-MX" sz="3200" dirty="0">
              <a:solidFill>
                <a:srgbClr val="C51A4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738648"/>
            <a:ext cx="117811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Roboto" pitchFamily="2" charset="0"/>
                <a:ea typeface="Roboto" pitchFamily="2" charset="0"/>
                <a:cs typeface="Courier New" pitchFamily="49" charset="0"/>
              </a:rPr>
              <a:t>Clonaremos el siguiente repositorio, donde vienen ejemplos de código y scripts  de instalación de </a:t>
            </a:r>
            <a:r>
              <a:rPr lang="es-MX" dirty="0" err="1" smtClean="0">
                <a:latin typeface="Roboto" pitchFamily="2" charset="0"/>
                <a:ea typeface="Roboto" pitchFamily="2" charset="0"/>
                <a:cs typeface="Courier New" pitchFamily="49" charset="0"/>
              </a:rPr>
              <a:t>OpenCV</a:t>
            </a:r>
            <a:r>
              <a:rPr lang="es-MX" dirty="0" smtClean="0">
                <a:latin typeface="Roboto" pitchFamily="2" charset="0"/>
                <a:ea typeface="Roboto" pitchFamily="2" charset="0"/>
                <a:cs typeface="Courier New" pitchFamily="49" charset="0"/>
              </a:rPr>
              <a:t> 4.</a:t>
            </a:r>
          </a:p>
          <a:p>
            <a:pPr algn="just"/>
            <a:endParaRPr lang="es-MX" dirty="0">
              <a:latin typeface="Roboto" pitchFamily="2" charset="0"/>
              <a:ea typeface="Roboto" pitchFamily="2" charset="0"/>
              <a:cs typeface="Courier New" pitchFamily="49" charset="0"/>
            </a:endParaRPr>
          </a:p>
          <a:p>
            <a:pPr algn="just"/>
            <a:r>
              <a:rPr lang="es-ES" sz="16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git</a:t>
            </a:r>
            <a:r>
              <a:rPr lang="es-ES" sz="16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 clone https://github.com/edercarmona/ProcesamientoImagenesenRaspberry-.git </a:t>
            </a:r>
            <a:r>
              <a:rPr lang="es-ES" sz="1600" dirty="0" smtClean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Procesamiento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6705" y="2706193"/>
            <a:ext cx="3154680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9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lang="es-ES" sz="3600" b="1" dirty="0">
                <a:latin typeface="Roboto" panose="02000000000000000000" pitchFamily="2" charset="0"/>
                <a:ea typeface="Roboto" panose="02000000000000000000" pitchFamily="2" charset="0"/>
              </a:rPr>
              <a:t>.	Librería </a:t>
            </a:r>
            <a:r>
              <a:rPr lang="es-ES" sz="3600" b="1" dirty="0" err="1">
                <a:latin typeface="Roboto" panose="02000000000000000000" pitchFamily="2" charset="0"/>
                <a:ea typeface="Roboto" panose="02000000000000000000" pitchFamily="2" charset="0"/>
              </a:rPr>
              <a:t>picamera</a:t>
            </a:r>
            <a:endParaRPr lang="es-MX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990E14E-10C1-4AA8-B2C7-C55C8C3B1C4A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t>16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7" t="28319" r="29543" b="34408"/>
          <a:stretch/>
        </p:blipFill>
        <p:spPr>
          <a:xfrm>
            <a:off x="4352786" y="6228000"/>
            <a:ext cx="1553588" cy="5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381" y="6228000"/>
            <a:ext cx="1931108" cy="540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6" t="10711" r="6159" b="16884"/>
          <a:stretch/>
        </p:blipFill>
        <p:spPr>
          <a:xfrm>
            <a:off x="10245497" y="6228000"/>
            <a:ext cx="1809128" cy="540000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273465" y="1055278"/>
            <a:ext cx="1126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4.1</a:t>
            </a:r>
            <a:r>
              <a:rPr lang="es-ES" sz="3200" dirty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.	Captura de Fotos</a:t>
            </a:r>
            <a:endParaRPr lang="es-MX" sz="3200" dirty="0">
              <a:solidFill>
                <a:srgbClr val="C51A4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738648"/>
            <a:ext cx="117811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Roboto" pitchFamily="2" charset="0"/>
                <a:ea typeface="Roboto" pitchFamily="2" charset="0"/>
                <a:cs typeface="Courier New" pitchFamily="49" charset="0"/>
              </a:rPr>
              <a:t>Veremos un ejemplo del uso básico de la cámara en la Raspberry Pi desde Python.</a:t>
            </a:r>
          </a:p>
          <a:p>
            <a:pPr algn="just"/>
            <a:endParaRPr lang="es-MX" dirty="0">
              <a:latin typeface="Roboto" pitchFamily="2" charset="0"/>
              <a:ea typeface="Roboto" pitchFamily="2" charset="0"/>
              <a:cs typeface="Courier New" pitchFamily="49" charset="0"/>
            </a:endParaRPr>
          </a:p>
          <a:p>
            <a:pPr algn="just"/>
            <a:r>
              <a:rPr lang="es-MX" dirty="0">
                <a:latin typeface="Courier New" pitchFamily="49" charset="0"/>
                <a:ea typeface="Roboto" pitchFamily="2" charset="0"/>
                <a:cs typeface="Courier New" pitchFamily="49" charset="0"/>
              </a:rPr>
              <a:t>#################################</a:t>
            </a:r>
          </a:p>
          <a:p>
            <a:pPr algn="just"/>
            <a:r>
              <a:rPr lang="es-MX" dirty="0">
                <a:latin typeface="Courier New" pitchFamily="49" charset="0"/>
                <a:ea typeface="Roboto" pitchFamily="2" charset="0"/>
                <a:cs typeface="Courier New" pitchFamily="49" charset="0"/>
              </a:rPr>
              <a:t>#    </a:t>
            </a:r>
            <a:r>
              <a:rPr lang="es-MX" dirty="0" smtClean="0">
                <a:latin typeface="Courier New" pitchFamily="49" charset="0"/>
                <a:ea typeface="Roboto" pitchFamily="2" charset="0"/>
                <a:cs typeface="Courier New" pitchFamily="49" charset="0"/>
              </a:rPr>
              <a:t>    ejercici01.py</a:t>
            </a:r>
            <a:endParaRPr lang="es-MX" dirty="0">
              <a:latin typeface="Courier New" pitchFamily="49" charset="0"/>
              <a:ea typeface="Roboto" pitchFamily="2" charset="0"/>
              <a:cs typeface="Courier New" pitchFamily="49" charset="0"/>
            </a:endParaRPr>
          </a:p>
          <a:p>
            <a:pPr algn="just"/>
            <a:r>
              <a:rPr lang="es-MX" dirty="0">
                <a:latin typeface="Courier New" pitchFamily="49" charset="0"/>
                <a:ea typeface="Roboto" pitchFamily="2" charset="0"/>
                <a:cs typeface="Courier New" pitchFamily="49" charset="0"/>
              </a:rPr>
              <a:t>#Captura de imagen desde Python</a:t>
            </a:r>
          </a:p>
          <a:p>
            <a:pPr algn="just"/>
            <a:r>
              <a:rPr lang="es-MX" dirty="0">
                <a:latin typeface="Courier New" pitchFamily="49" charset="0"/>
                <a:ea typeface="Roboto" pitchFamily="2" charset="0"/>
                <a:cs typeface="Courier New" pitchFamily="49" charset="0"/>
              </a:rPr>
              <a:t>#################################</a:t>
            </a:r>
          </a:p>
          <a:p>
            <a:pPr algn="just"/>
            <a:r>
              <a:rPr lang="es-MX" dirty="0">
                <a:latin typeface="Courier New" pitchFamily="49" charset="0"/>
                <a:ea typeface="Roboto" pitchFamily="2" charset="0"/>
                <a:cs typeface="Courier New" pitchFamily="49" charset="0"/>
              </a:rPr>
              <a:t>import </a:t>
            </a:r>
            <a:r>
              <a:rPr lang="es-MX" dirty="0" err="1">
                <a:latin typeface="Courier New" pitchFamily="49" charset="0"/>
                <a:ea typeface="Roboto" pitchFamily="2" charset="0"/>
                <a:cs typeface="Courier New" pitchFamily="49" charset="0"/>
              </a:rPr>
              <a:t>picamera</a:t>
            </a:r>
            <a:endParaRPr lang="es-MX" dirty="0">
              <a:latin typeface="Courier New" pitchFamily="49" charset="0"/>
              <a:ea typeface="Roboto" pitchFamily="2" charset="0"/>
              <a:cs typeface="Courier New" pitchFamily="49" charset="0"/>
            </a:endParaRPr>
          </a:p>
          <a:p>
            <a:pPr algn="just"/>
            <a:r>
              <a:rPr lang="es-MX" dirty="0">
                <a:latin typeface="Courier New" pitchFamily="49" charset="0"/>
                <a:ea typeface="Roboto" pitchFamily="2" charset="0"/>
                <a:cs typeface="Courier New" pitchFamily="49" charset="0"/>
              </a:rPr>
              <a:t>import time</a:t>
            </a:r>
          </a:p>
          <a:p>
            <a:pPr algn="just"/>
            <a:endParaRPr lang="es-MX" dirty="0">
              <a:latin typeface="Courier New" pitchFamily="49" charset="0"/>
              <a:ea typeface="Roboto" pitchFamily="2" charset="0"/>
              <a:cs typeface="Courier New" pitchFamily="49" charset="0"/>
            </a:endParaRPr>
          </a:p>
          <a:p>
            <a:pPr algn="just"/>
            <a:r>
              <a:rPr lang="es-MX" dirty="0" err="1">
                <a:latin typeface="Courier New" pitchFamily="49" charset="0"/>
                <a:ea typeface="Roboto" pitchFamily="2" charset="0"/>
                <a:cs typeface="Courier New" pitchFamily="49" charset="0"/>
              </a:rPr>
              <a:t>camara</a:t>
            </a:r>
            <a:r>
              <a:rPr lang="es-MX" dirty="0">
                <a:latin typeface="Courier New" pitchFamily="49" charset="0"/>
                <a:ea typeface="Roboto" pitchFamily="2" charset="0"/>
                <a:cs typeface="Courier New" pitchFamily="49" charset="0"/>
              </a:rPr>
              <a:t> = </a:t>
            </a:r>
            <a:r>
              <a:rPr lang="es-MX" dirty="0" err="1">
                <a:latin typeface="Courier New" pitchFamily="49" charset="0"/>
                <a:ea typeface="Roboto" pitchFamily="2" charset="0"/>
                <a:cs typeface="Courier New" pitchFamily="49" charset="0"/>
              </a:rPr>
              <a:t>picamera.PiCamera</a:t>
            </a:r>
            <a:r>
              <a:rPr lang="es-MX" dirty="0">
                <a:latin typeface="Courier New" pitchFamily="49" charset="0"/>
                <a:ea typeface="Roboto" pitchFamily="2" charset="0"/>
                <a:cs typeface="Courier New" pitchFamily="49" charset="0"/>
              </a:rPr>
              <a:t>()</a:t>
            </a:r>
          </a:p>
          <a:p>
            <a:pPr algn="just"/>
            <a:r>
              <a:rPr lang="es-MX" dirty="0" err="1">
                <a:latin typeface="Courier New" pitchFamily="49" charset="0"/>
                <a:ea typeface="Roboto" pitchFamily="2" charset="0"/>
                <a:cs typeface="Courier New" pitchFamily="49" charset="0"/>
              </a:rPr>
              <a:t>camara.resolution</a:t>
            </a:r>
            <a:r>
              <a:rPr lang="es-MX" dirty="0">
                <a:latin typeface="Courier New" pitchFamily="49" charset="0"/>
                <a:ea typeface="Roboto" pitchFamily="2" charset="0"/>
                <a:cs typeface="Courier New" pitchFamily="49" charset="0"/>
              </a:rPr>
              <a:t>=(1027,768)</a:t>
            </a:r>
          </a:p>
          <a:p>
            <a:pPr algn="just"/>
            <a:r>
              <a:rPr lang="es-MX" dirty="0" err="1">
                <a:latin typeface="Courier New" pitchFamily="49" charset="0"/>
                <a:ea typeface="Roboto" pitchFamily="2" charset="0"/>
                <a:cs typeface="Courier New" pitchFamily="49" charset="0"/>
              </a:rPr>
              <a:t>camara.start_preview</a:t>
            </a:r>
            <a:r>
              <a:rPr lang="es-MX" dirty="0">
                <a:latin typeface="Courier New" pitchFamily="49" charset="0"/>
                <a:ea typeface="Roboto" pitchFamily="2" charset="0"/>
                <a:cs typeface="Courier New" pitchFamily="49" charset="0"/>
              </a:rPr>
              <a:t>()</a:t>
            </a:r>
          </a:p>
          <a:p>
            <a:pPr algn="just"/>
            <a:r>
              <a:rPr lang="es-MX" dirty="0" err="1">
                <a:latin typeface="Courier New" pitchFamily="49" charset="0"/>
                <a:ea typeface="Roboto" pitchFamily="2" charset="0"/>
                <a:cs typeface="Courier New" pitchFamily="49" charset="0"/>
              </a:rPr>
              <a:t>time.sleep</a:t>
            </a:r>
            <a:r>
              <a:rPr lang="es-MX" dirty="0">
                <a:latin typeface="Courier New" pitchFamily="49" charset="0"/>
                <a:ea typeface="Roboto" pitchFamily="2" charset="0"/>
                <a:cs typeface="Courier New" pitchFamily="49" charset="0"/>
              </a:rPr>
              <a:t>(2)</a:t>
            </a:r>
          </a:p>
          <a:p>
            <a:pPr algn="just"/>
            <a:r>
              <a:rPr lang="es-MX" dirty="0" err="1">
                <a:latin typeface="Courier New" pitchFamily="49" charset="0"/>
                <a:ea typeface="Roboto" pitchFamily="2" charset="0"/>
                <a:cs typeface="Courier New" pitchFamily="49" charset="0"/>
              </a:rPr>
              <a:t>camara.capture</a:t>
            </a:r>
            <a:r>
              <a:rPr lang="es-MX" dirty="0">
                <a:latin typeface="Courier New" pitchFamily="49" charset="0"/>
                <a:ea typeface="Roboto" pitchFamily="2" charset="0"/>
                <a:cs typeface="Courier New" pitchFamily="49" charset="0"/>
              </a:rPr>
              <a:t>('foto.jpg')</a:t>
            </a:r>
          </a:p>
          <a:p>
            <a:pPr indent="-342900" algn="just"/>
            <a:endParaRPr lang="es-MX" dirty="0">
              <a:latin typeface="Roboto" pitchFamily="2" charset="0"/>
              <a:ea typeface="Roboto" pitchFamily="2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01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lang="es-ES" sz="3600" b="1" dirty="0">
                <a:latin typeface="Roboto" panose="02000000000000000000" pitchFamily="2" charset="0"/>
                <a:ea typeface="Roboto" panose="02000000000000000000" pitchFamily="2" charset="0"/>
              </a:rPr>
              <a:t>.	Librería </a:t>
            </a:r>
            <a:r>
              <a:rPr lang="es-ES" sz="3600" b="1" dirty="0" err="1">
                <a:latin typeface="Roboto" panose="02000000000000000000" pitchFamily="2" charset="0"/>
                <a:ea typeface="Roboto" panose="02000000000000000000" pitchFamily="2" charset="0"/>
              </a:rPr>
              <a:t>picamera</a:t>
            </a:r>
            <a:endParaRPr lang="es-MX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990E14E-10C1-4AA8-B2C7-C55C8C3B1C4A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t>17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7" t="28319" r="29543" b="34408"/>
          <a:stretch/>
        </p:blipFill>
        <p:spPr>
          <a:xfrm>
            <a:off x="4352786" y="6228000"/>
            <a:ext cx="1553588" cy="5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381" y="6228000"/>
            <a:ext cx="1931108" cy="540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6" t="10711" r="6159" b="16884"/>
          <a:stretch/>
        </p:blipFill>
        <p:spPr>
          <a:xfrm>
            <a:off x="10245497" y="6228000"/>
            <a:ext cx="1809128" cy="540000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273465" y="1055278"/>
            <a:ext cx="1126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4.2</a:t>
            </a:r>
            <a:r>
              <a:rPr lang="es-ES" sz="3200" dirty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.	Secuencia de Fotos</a:t>
            </a:r>
            <a:endParaRPr lang="es-MX" sz="3200" dirty="0">
              <a:solidFill>
                <a:srgbClr val="C51A4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738648"/>
            <a:ext cx="117811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Roboto" pitchFamily="2" charset="0"/>
                <a:ea typeface="Roboto" pitchFamily="2" charset="0"/>
                <a:cs typeface="Courier New" pitchFamily="49" charset="0"/>
              </a:rPr>
              <a:t>Tomando una secuencia de fotos desde Python</a:t>
            </a:r>
          </a:p>
          <a:p>
            <a:pPr algn="just"/>
            <a:r>
              <a:rPr lang="es-MX" dirty="0" smtClean="0">
                <a:latin typeface="Courier New" pitchFamily="49" charset="0"/>
                <a:ea typeface="Roboto" pitchFamily="2" charset="0"/>
                <a:cs typeface="Courier New" pitchFamily="49" charset="0"/>
              </a:rPr>
              <a:t>#################################</a:t>
            </a:r>
            <a:endParaRPr lang="es-MX" dirty="0">
              <a:latin typeface="Courier New" pitchFamily="49" charset="0"/>
              <a:ea typeface="Roboto" pitchFamily="2" charset="0"/>
              <a:cs typeface="Courier New" pitchFamily="49" charset="0"/>
            </a:endParaRPr>
          </a:p>
          <a:p>
            <a:pPr algn="just"/>
            <a:r>
              <a:rPr lang="es-MX" dirty="0">
                <a:latin typeface="Courier New" pitchFamily="49" charset="0"/>
                <a:ea typeface="Roboto" pitchFamily="2" charset="0"/>
                <a:cs typeface="Courier New" pitchFamily="49" charset="0"/>
              </a:rPr>
              <a:t>#        </a:t>
            </a:r>
            <a:r>
              <a:rPr lang="es-MX" dirty="0" smtClean="0">
                <a:latin typeface="Courier New" pitchFamily="49" charset="0"/>
                <a:ea typeface="Roboto" pitchFamily="2" charset="0"/>
                <a:cs typeface="Courier New" pitchFamily="49" charset="0"/>
              </a:rPr>
              <a:t>ejercici02.py</a:t>
            </a:r>
            <a:endParaRPr lang="es-MX" dirty="0">
              <a:latin typeface="Courier New" pitchFamily="49" charset="0"/>
              <a:ea typeface="Roboto" pitchFamily="2" charset="0"/>
              <a:cs typeface="Courier New" pitchFamily="49" charset="0"/>
            </a:endParaRPr>
          </a:p>
          <a:p>
            <a:pPr algn="just"/>
            <a:r>
              <a:rPr lang="es-MX" dirty="0">
                <a:latin typeface="Courier New" pitchFamily="49" charset="0"/>
                <a:ea typeface="Roboto" pitchFamily="2" charset="0"/>
                <a:cs typeface="Courier New" pitchFamily="49" charset="0"/>
              </a:rPr>
              <a:t>#Captura </a:t>
            </a:r>
            <a:r>
              <a:rPr lang="es-MX" dirty="0" smtClean="0">
                <a:latin typeface="Courier New" pitchFamily="49" charset="0"/>
                <a:ea typeface="Roboto" pitchFamily="2" charset="0"/>
                <a:cs typeface="Courier New" pitchFamily="49" charset="0"/>
              </a:rPr>
              <a:t>secuencia de </a:t>
            </a:r>
            <a:r>
              <a:rPr lang="es-MX" dirty="0">
                <a:latin typeface="Courier New" pitchFamily="49" charset="0"/>
                <a:ea typeface="Roboto" pitchFamily="2" charset="0"/>
                <a:cs typeface="Courier New" pitchFamily="49" charset="0"/>
              </a:rPr>
              <a:t>imagen desde Python</a:t>
            </a:r>
          </a:p>
          <a:p>
            <a:pPr algn="just"/>
            <a:r>
              <a:rPr lang="es-MX" dirty="0">
                <a:latin typeface="Courier New" pitchFamily="49" charset="0"/>
                <a:ea typeface="Roboto" pitchFamily="2" charset="0"/>
                <a:cs typeface="Courier New" pitchFamily="49" charset="0"/>
              </a:rPr>
              <a:t>#################################</a:t>
            </a:r>
          </a:p>
          <a:p>
            <a:pPr algn="just"/>
            <a:endParaRPr lang="es-MX" dirty="0" smtClean="0">
              <a:latin typeface="Courier New" pitchFamily="49" charset="0"/>
              <a:ea typeface="Roboto" pitchFamily="2" charset="0"/>
              <a:cs typeface="Courier New" pitchFamily="49" charset="0"/>
            </a:endParaRPr>
          </a:p>
          <a:p>
            <a:pPr algn="just"/>
            <a:r>
              <a:rPr lang="en-US" dirty="0" smtClean="0">
                <a:latin typeface="Courier New" pitchFamily="49" charset="0"/>
                <a:ea typeface="Roboto" pitchFamily="2" charset="0"/>
                <a:cs typeface="Courier New" pitchFamily="49" charset="0"/>
              </a:rPr>
              <a:t>import time</a:t>
            </a:r>
          </a:p>
          <a:p>
            <a:pPr algn="just"/>
            <a:r>
              <a:rPr lang="en-US" dirty="0" smtClean="0">
                <a:latin typeface="Courier New" pitchFamily="49" charset="0"/>
                <a:ea typeface="Roboto" pitchFamily="2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ea typeface="Roboto" pitchFamily="2" charset="0"/>
                <a:cs typeface="Courier New" pitchFamily="49" charset="0"/>
              </a:rPr>
              <a:t>picamera</a:t>
            </a:r>
            <a:endParaRPr lang="en-US" dirty="0" smtClean="0">
              <a:latin typeface="Courier New" pitchFamily="49" charset="0"/>
              <a:ea typeface="Roboto" pitchFamily="2" charset="0"/>
              <a:cs typeface="Courier New" pitchFamily="49" charset="0"/>
            </a:endParaRPr>
          </a:p>
          <a:p>
            <a:pPr algn="just"/>
            <a:endParaRPr lang="en-US" dirty="0" smtClean="0">
              <a:latin typeface="Courier New" pitchFamily="49" charset="0"/>
              <a:ea typeface="Roboto" pitchFamily="2" charset="0"/>
              <a:cs typeface="Courier New" pitchFamily="49" charset="0"/>
            </a:endParaRPr>
          </a:p>
          <a:p>
            <a:pPr algn="just"/>
            <a:r>
              <a:rPr lang="en-US" dirty="0" err="1" smtClean="0">
                <a:latin typeface="Courier New" pitchFamily="49" charset="0"/>
                <a:ea typeface="Roboto" pitchFamily="2" charset="0"/>
                <a:cs typeface="Courier New" pitchFamily="49" charset="0"/>
              </a:rPr>
              <a:t>camara</a:t>
            </a:r>
            <a:r>
              <a:rPr lang="en-US" dirty="0" smtClean="0">
                <a:latin typeface="Courier New" pitchFamily="49" charset="0"/>
                <a:ea typeface="Roboto" pitchFamily="2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ea typeface="Roboto" pitchFamily="2" charset="0"/>
                <a:cs typeface="Courier New" pitchFamily="49" charset="0"/>
              </a:rPr>
              <a:t>picamera.PiCamera</a:t>
            </a:r>
            <a:r>
              <a:rPr lang="en-US" dirty="0" smtClean="0">
                <a:latin typeface="Courier New" pitchFamily="49" charset="0"/>
                <a:ea typeface="Roboto" pitchFamily="2" charset="0"/>
                <a:cs typeface="Courier New" pitchFamily="49" charset="0"/>
              </a:rPr>
              <a:t>()</a:t>
            </a:r>
          </a:p>
          <a:p>
            <a:pPr algn="just"/>
            <a:r>
              <a:rPr lang="en-US" dirty="0" err="1" smtClean="0">
                <a:latin typeface="Courier New" pitchFamily="49" charset="0"/>
                <a:ea typeface="Roboto" pitchFamily="2" charset="0"/>
                <a:cs typeface="Courier New" pitchFamily="49" charset="0"/>
              </a:rPr>
              <a:t>camara.start_preview</a:t>
            </a:r>
            <a:r>
              <a:rPr lang="en-US" dirty="0" smtClean="0">
                <a:latin typeface="Courier New" pitchFamily="49" charset="0"/>
                <a:ea typeface="Roboto" pitchFamily="2" charset="0"/>
                <a:cs typeface="Courier New" pitchFamily="49" charset="0"/>
              </a:rPr>
              <a:t>()</a:t>
            </a:r>
          </a:p>
          <a:p>
            <a:pPr algn="just"/>
            <a:r>
              <a:rPr lang="en-US" dirty="0" err="1" smtClean="0">
                <a:latin typeface="Courier New" pitchFamily="49" charset="0"/>
                <a:ea typeface="Roboto" pitchFamily="2" charset="0"/>
                <a:cs typeface="Courier New" pitchFamily="49" charset="0"/>
              </a:rPr>
              <a:t>time.sleep</a:t>
            </a:r>
            <a:r>
              <a:rPr lang="en-US" dirty="0" smtClean="0">
                <a:latin typeface="Courier New" pitchFamily="49" charset="0"/>
                <a:ea typeface="Roboto" pitchFamily="2" charset="0"/>
                <a:cs typeface="Courier New" pitchFamily="49" charset="0"/>
              </a:rPr>
              <a:t>(2)</a:t>
            </a:r>
          </a:p>
          <a:p>
            <a:pPr algn="just"/>
            <a:endParaRPr lang="en-US" dirty="0" smtClean="0">
              <a:latin typeface="Courier New" pitchFamily="49" charset="0"/>
              <a:ea typeface="Roboto" pitchFamily="2" charset="0"/>
              <a:cs typeface="Courier New" pitchFamily="49" charset="0"/>
            </a:endParaRPr>
          </a:p>
          <a:p>
            <a:pPr algn="just"/>
            <a:r>
              <a:rPr lang="en-US" dirty="0" smtClean="0">
                <a:latin typeface="Courier New" pitchFamily="49" charset="0"/>
                <a:ea typeface="Roboto" pitchFamily="2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ea typeface="Roboto" pitchFamily="2" charset="0"/>
                <a:cs typeface="Courier New" pitchFamily="49" charset="0"/>
              </a:rPr>
              <a:t>archivo</a:t>
            </a:r>
            <a:r>
              <a:rPr lang="en-US" dirty="0" smtClean="0">
                <a:latin typeface="Courier New" pitchFamily="49" charset="0"/>
                <a:ea typeface="Roboto" pitchFamily="2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ea typeface="Roboto" pitchFamily="2" charset="0"/>
                <a:cs typeface="Courier New" pitchFamily="49" charset="0"/>
              </a:rPr>
              <a:t>camara.capture_continuous</a:t>
            </a:r>
            <a:r>
              <a:rPr lang="en-US" dirty="0" smtClean="0">
                <a:latin typeface="Courier New" pitchFamily="49" charset="0"/>
                <a:ea typeface="Roboto" pitchFamily="2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ea typeface="Roboto" pitchFamily="2" charset="0"/>
                <a:cs typeface="Courier New" pitchFamily="49" charset="0"/>
              </a:rPr>
              <a:t>img</a:t>
            </a:r>
            <a:r>
              <a:rPr lang="en-US" dirty="0" smtClean="0">
                <a:latin typeface="Courier New" pitchFamily="49" charset="0"/>
                <a:ea typeface="Roboto" pitchFamily="2" charset="0"/>
                <a:cs typeface="Courier New" pitchFamily="49" charset="0"/>
              </a:rPr>
              <a:t>{counter:03d}.jpg'):</a:t>
            </a:r>
          </a:p>
          <a:p>
            <a:pPr algn="just"/>
            <a:r>
              <a:rPr lang="en-US" dirty="0" smtClean="0">
                <a:latin typeface="Courier New" pitchFamily="49" charset="0"/>
                <a:ea typeface="Roboto" pitchFamily="2" charset="0"/>
                <a:cs typeface="Courier New" pitchFamily="49" charset="0"/>
              </a:rPr>
              <a:t>    print("</a:t>
            </a:r>
            <a:r>
              <a:rPr lang="en-US" dirty="0" err="1" smtClean="0">
                <a:latin typeface="Courier New" pitchFamily="49" charset="0"/>
                <a:ea typeface="Roboto" pitchFamily="2" charset="0"/>
                <a:cs typeface="Courier New" pitchFamily="49" charset="0"/>
              </a:rPr>
              <a:t>Captura</a:t>
            </a:r>
            <a:r>
              <a:rPr lang="en-US" dirty="0" smtClean="0">
                <a:latin typeface="Courier New" pitchFamily="49" charset="0"/>
                <a:ea typeface="Roboto" pitchFamily="2" charset="0"/>
                <a:cs typeface="Courier New" pitchFamily="49" charset="0"/>
              </a:rPr>
              <a:t> %s" % </a:t>
            </a:r>
            <a:r>
              <a:rPr lang="en-US" dirty="0" err="1" smtClean="0">
                <a:latin typeface="Courier New" pitchFamily="49" charset="0"/>
                <a:ea typeface="Roboto" pitchFamily="2" charset="0"/>
                <a:cs typeface="Courier New" pitchFamily="49" charset="0"/>
              </a:rPr>
              <a:t>archivo</a:t>
            </a:r>
            <a:r>
              <a:rPr lang="en-US" dirty="0" smtClean="0">
                <a:latin typeface="Courier New" pitchFamily="49" charset="0"/>
                <a:ea typeface="Roboto" pitchFamily="2" charset="0"/>
                <a:cs typeface="Courier New" pitchFamily="49" charset="0"/>
              </a:rPr>
              <a:t>)</a:t>
            </a:r>
          </a:p>
          <a:p>
            <a:pPr algn="just"/>
            <a:r>
              <a:rPr lang="en-US" dirty="0" smtClean="0">
                <a:latin typeface="Courier New" pitchFamily="49" charset="0"/>
                <a:ea typeface="Roboto" pitchFamily="2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Roboto" pitchFamily="2" charset="0"/>
                <a:cs typeface="Courier New" pitchFamily="49" charset="0"/>
              </a:rPr>
              <a:t>time.sleep</a:t>
            </a:r>
            <a:r>
              <a:rPr lang="en-US" dirty="0" smtClean="0">
                <a:latin typeface="Courier New" pitchFamily="49" charset="0"/>
                <a:ea typeface="Roboto" pitchFamily="2" charset="0"/>
                <a:cs typeface="Courier New" pitchFamily="49" charset="0"/>
              </a:rPr>
              <a:t>(10)</a:t>
            </a:r>
            <a:endParaRPr lang="es-MX" dirty="0" smtClean="0">
              <a:latin typeface="Courier New" pitchFamily="49" charset="0"/>
              <a:ea typeface="Roboto" pitchFamily="2" charset="0"/>
              <a:cs typeface="Courier New" pitchFamily="49" charset="0"/>
            </a:endParaRPr>
          </a:p>
          <a:p>
            <a:pPr indent="-342900" algn="just"/>
            <a:endParaRPr lang="es-MX" dirty="0">
              <a:latin typeface="Roboto" pitchFamily="2" charset="0"/>
              <a:ea typeface="Roboto" pitchFamily="2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67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lang="es-ES" sz="3600" b="1" dirty="0">
                <a:latin typeface="Roboto" panose="02000000000000000000" pitchFamily="2" charset="0"/>
                <a:ea typeface="Roboto" panose="02000000000000000000" pitchFamily="2" charset="0"/>
              </a:rPr>
              <a:t>.	Librería </a:t>
            </a:r>
            <a:r>
              <a:rPr lang="es-ES" sz="3600" b="1" dirty="0" err="1">
                <a:latin typeface="Roboto" panose="02000000000000000000" pitchFamily="2" charset="0"/>
                <a:ea typeface="Roboto" panose="02000000000000000000" pitchFamily="2" charset="0"/>
              </a:rPr>
              <a:t>picamera</a:t>
            </a:r>
            <a:endParaRPr lang="es-MX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990E14E-10C1-4AA8-B2C7-C55C8C3B1C4A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t>18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7" t="28319" r="29543" b="34408"/>
          <a:stretch/>
        </p:blipFill>
        <p:spPr>
          <a:xfrm>
            <a:off x="4352786" y="6228000"/>
            <a:ext cx="1553588" cy="5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381" y="6228000"/>
            <a:ext cx="1931108" cy="540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6" t="10711" r="6159" b="16884"/>
          <a:stretch/>
        </p:blipFill>
        <p:spPr>
          <a:xfrm>
            <a:off x="10245497" y="6228000"/>
            <a:ext cx="1809128" cy="540000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273465" y="1055278"/>
            <a:ext cx="1126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4.4</a:t>
            </a:r>
            <a:r>
              <a:rPr lang="es-ES" sz="3200" dirty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.	FAQ</a:t>
            </a:r>
            <a:endParaRPr lang="es-MX" sz="3200" dirty="0">
              <a:solidFill>
                <a:srgbClr val="C51A4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738648"/>
            <a:ext cx="11781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 algn="just">
              <a:buFont typeface="Arial" panose="020B0604020202020204" pitchFamily="34" charset="0"/>
              <a:buChar char="•"/>
            </a:pPr>
            <a:r>
              <a:rPr lang="es-ES" dirty="0" smtClean="0">
                <a:latin typeface="Roboto" pitchFamily="2" charset="0"/>
                <a:ea typeface="Roboto" pitchFamily="2" charset="0"/>
                <a:cs typeface="Courier New" pitchFamily="49" charset="0"/>
              </a:rPr>
              <a:t>¿</a:t>
            </a:r>
            <a:r>
              <a:rPr lang="es-ES" dirty="0">
                <a:latin typeface="Roboto" pitchFamily="2" charset="0"/>
                <a:ea typeface="Roboto" pitchFamily="2" charset="0"/>
                <a:cs typeface="Courier New" pitchFamily="49" charset="0"/>
              </a:rPr>
              <a:t>Puedo poner la vista previa en una ventana</a:t>
            </a:r>
            <a:r>
              <a:rPr lang="es-ES" dirty="0" smtClean="0">
                <a:latin typeface="Roboto" pitchFamily="2" charset="0"/>
                <a:ea typeface="Roboto" pitchFamily="2" charset="0"/>
                <a:cs typeface="Courier New" pitchFamily="49" charset="0"/>
              </a:rPr>
              <a:t>?</a:t>
            </a:r>
          </a:p>
          <a:p>
            <a:pPr indent="-342900" algn="just">
              <a:buFont typeface="Arial" panose="020B0604020202020204" pitchFamily="34" charset="0"/>
              <a:buChar char="•"/>
            </a:pPr>
            <a:r>
              <a:rPr lang="es-ES" dirty="0">
                <a:latin typeface="Roboto" pitchFamily="2" charset="0"/>
                <a:ea typeface="Roboto" pitchFamily="2" charset="0"/>
                <a:cs typeface="Courier New" pitchFamily="49" charset="0"/>
              </a:rPr>
              <a:t>¡Ayuda! ¡Comencé una vista previa y no puedo ver mi consola</a:t>
            </a:r>
            <a:r>
              <a:rPr lang="es-ES" dirty="0" smtClean="0">
                <a:latin typeface="Roboto" pitchFamily="2" charset="0"/>
                <a:ea typeface="Roboto" pitchFamily="2" charset="0"/>
                <a:cs typeface="Courier New" pitchFamily="49" charset="0"/>
              </a:rPr>
              <a:t>!</a:t>
            </a:r>
          </a:p>
          <a:p>
            <a:pPr indent="-342900" algn="just">
              <a:buFont typeface="Arial" panose="020B0604020202020204" pitchFamily="34" charset="0"/>
              <a:buChar char="•"/>
            </a:pPr>
            <a:r>
              <a:rPr lang="es-ES" dirty="0">
                <a:latin typeface="Roboto" pitchFamily="2" charset="0"/>
                <a:ea typeface="Roboto" pitchFamily="2" charset="0"/>
                <a:cs typeface="Courier New" pitchFamily="49" charset="0"/>
              </a:rPr>
              <a:t>La vista previa no funciona en la pantalla de mi </a:t>
            </a:r>
            <a:r>
              <a:rPr lang="es-ES" dirty="0" err="1" smtClean="0">
                <a:latin typeface="Roboto" pitchFamily="2" charset="0"/>
                <a:ea typeface="Roboto" pitchFamily="2" charset="0"/>
                <a:cs typeface="Courier New" pitchFamily="49" charset="0"/>
              </a:rPr>
              <a:t>PiTFT</a:t>
            </a:r>
            <a:r>
              <a:rPr lang="es-ES" dirty="0" smtClean="0">
                <a:latin typeface="Roboto" pitchFamily="2" charset="0"/>
                <a:ea typeface="Roboto" pitchFamily="2" charset="0"/>
                <a:cs typeface="Courier New" pitchFamily="49" charset="0"/>
              </a:rPr>
              <a:t>.</a:t>
            </a:r>
          </a:p>
          <a:p>
            <a:pPr indent="-342900" algn="just">
              <a:buFont typeface="Arial" panose="020B0604020202020204" pitchFamily="34" charset="0"/>
              <a:buChar char="•"/>
            </a:pPr>
            <a:r>
              <a:rPr lang="es-ES" dirty="0">
                <a:latin typeface="Roboto" pitchFamily="2" charset="0"/>
                <a:ea typeface="Roboto" pitchFamily="2" charset="0"/>
                <a:cs typeface="Courier New" pitchFamily="49" charset="0"/>
              </a:rPr>
              <a:t>¿Cuánta potencia requiere la cámara</a:t>
            </a:r>
            <a:r>
              <a:rPr lang="es-ES" dirty="0" smtClean="0">
                <a:latin typeface="Roboto" pitchFamily="2" charset="0"/>
                <a:ea typeface="Roboto" pitchFamily="2" charset="0"/>
                <a:cs typeface="Courier New" pitchFamily="49" charset="0"/>
              </a:rPr>
              <a:t>?</a:t>
            </a:r>
            <a:endParaRPr lang="es-ES" dirty="0">
              <a:latin typeface="Roboto" pitchFamily="2" charset="0"/>
              <a:ea typeface="Roboto" pitchFamily="2" charset="0"/>
              <a:cs typeface="Courier New" pitchFamily="49" charset="0"/>
            </a:endParaRPr>
          </a:p>
          <a:p>
            <a:pPr indent="-342900" algn="just">
              <a:buFont typeface="Arial" panose="020B0604020202020204" pitchFamily="34" charset="0"/>
              <a:buChar char="•"/>
            </a:pPr>
            <a:r>
              <a:rPr lang="es-ES" dirty="0">
                <a:latin typeface="Roboto" pitchFamily="2" charset="0"/>
                <a:ea typeface="Roboto" pitchFamily="2" charset="0"/>
                <a:cs typeface="Courier New" pitchFamily="49" charset="0"/>
              </a:rPr>
              <a:t>¿Puedo usar </a:t>
            </a:r>
            <a:r>
              <a:rPr lang="es-ES" dirty="0" err="1">
                <a:latin typeface="Roboto" pitchFamily="2" charset="0"/>
                <a:ea typeface="Roboto" pitchFamily="2" charset="0"/>
                <a:cs typeface="Courier New" pitchFamily="49" charset="0"/>
              </a:rPr>
              <a:t>picamera</a:t>
            </a:r>
            <a:r>
              <a:rPr lang="es-ES" dirty="0">
                <a:latin typeface="Roboto" pitchFamily="2" charset="0"/>
                <a:ea typeface="Roboto" pitchFamily="2" charset="0"/>
                <a:cs typeface="Courier New" pitchFamily="49" charset="0"/>
              </a:rPr>
              <a:t> con una cámara web USB</a:t>
            </a:r>
            <a:r>
              <a:rPr lang="es-ES" dirty="0" smtClean="0">
                <a:latin typeface="Roboto" pitchFamily="2" charset="0"/>
                <a:ea typeface="Roboto" pitchFamily="2" charset="0"/>
                <a:cs typeface="Courier New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856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latin typeface="Roboto" panose="02000000000000000000" pitchFamily="2" charset="0"/>
                <a:ea typeface="Roboto" panose="02000000000000000000" pitchFamily="2" charset="0"/>
              </a:rPr>
              <a:t>5.	Instalación de </a:t>
            </a:r>
            <a:r>
              <a:rPr lang="es-ES" sz="3600" b="1" dirty="0" err="1">
                <a:latin typeface="Roboto" panose="02000000000000000000" pitchFamily="2" charset="0"/>
                <a:ea typeface="Roboto" panose="02000000000000000000" pitchFamily="2" charset="0"/>
              </a:rPr>
              <a:t>OpenCV</a:t>
            </a:r>
            <a:r>
              <a:rPr lang="es-ES" sz="36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endParaRPr lang="es-MX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990E14E-10C1-4AA8-B2C7-C55C8C3B1C4A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t>19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7" t="28319" r="29543" b="34408"/>
          <a:stretch/>
        </p:blipFill>
        <p:spPr>
          <a:xfrm>
            <a:off x="4352786" y="6228000"/>
            <a:ext cx="1553588" cy="5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381" y="6228000"/>
            <a:ext cx="1931108" cy="540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6" t="10711" r="6159" b="16884"/>
          <a:stretch/>
        </p:blipFill>
        <p:spPr>
          <a:xfrm>
            <a:off x="10245497" y="6228000"/>
            <a:ext cx="1809128" cy="540000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273465" y="1055278"/>
            <a:ext cx="1126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5.1</a:t>
            </a:r>
            <a:r>
              <a:rPr lang="es-ES" sz="3200" dirty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.	Requerimientos</a:t>
            </a:r>
            <a:endParaRPr lang="es-MX" sz="3200" dirty="0">
              <a:solidFill>
                <a:srgbClr val="C51A4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738648"/>
            <a:ext cx="117811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 algn="just">
              <a:buFont typeface="Arial" panose="020B0604020202020204" pitchFamily="34" charset="0"/>
              <a:buChar char="•"/>
            </a:pPr>
            <a:r>
              <a:rPr lang="es-ES" dirty="0" smtClean="0">
                <a:latin typeface="Roboto" pitchFamily="2" charset="0"/>
                <a:ea typeface="Roboto" pitchFamily="2" charset="0"/>
                <a:cs typeface="Courier New" pitchFamily="49" charset="0"/>
              </a:rPr>
              <a:t>Comprobando la versión de S.O.</a:t>
            </a:r>
          </a:p>
          <a:p>
            <a:pPr indent="-342900" algn="just">
              <a:buFont typeface="Arial" panose="020B0604020202020204" pitchFamily="34" charset="0"/>
              <a:buChar char="•"/>
            </a:pPr>
            <a:endParaRPr lang="es-ES" dirty="0">
              <a:latin typeface="Roboto" pitchFamily="2" charset="0"/>
              <a:ea typeface="Roboto" pitchFamily="2" charset="0"/>
              <a:cs typeface="Courier New" pitchFamily="49" charset="0"/>
            </a:endParaRPr>
          </a:p>
          <a:p>
            <a:pPr algn="just"/>
            <a:r>
              <a:rPr lang="es-ES" dirty="0" smtClean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&gt;&gt; </a:t>
            </a:r>
            <a:r>
              <a:rPr lang="es-ES" dirty="0" err="1" smtClean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cat</a:t>
            </a:r>
            <a:r>
              <a:rPr lang="es-ES" dirty="0" smtClean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 </a:t>
            </a:r>
            <a:r>
              <a:rPr lang="es-ES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/</a:t>
            </a:r>
            <a:r>
              <a:rPr lang="es-ES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etc</a:t>
            </a:r>
            <a:r>
              <a:rPr lang="es-ES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/*-</a:t>
            </a:r>
            <a:r>
              <a:rPr lang="es-ES" dirty="0" smtClean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reléase</a:t>
            </a:r>
          </a:p>
          <a:p>
            <a:pPr algn="just"/>
            <a:r>
              <a:rPr lang="es-ES" sz="16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PRETTY_NAME="</a:t>
            </a:r>
            <a:r>
              <a:rPr lang="es-ES" sz="16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Raspbian</a:t>
            </a:r>
            <a:r>
              <a:rPr lang="es-ES" sz="16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 GNU/Linux 10 (</a:t>
            </a:r>
            <a:r>
              <a:rPr lang="es-ES" sz="16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buster</a:t>
            </a:r>
            <a:r>
              <a:rPr lang="es-ES" sz="16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)"</a:t>
            </a:r>
          </a:p>
          <a:p>
            <a:pPr algn="just"/>
            <a:r>
              <a:rPr lang="es-ES" sz="16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NAME="</a:t>
            </a:r>
            <a:r>
              <a:rPr lang="es-ES" sz="16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Raspbian</a:t>
            </a:r>
            <a:r>
              <a:rPr lang="es-ES" sz="16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 GNU/Linux"</a:t>
            </a:r>
          </a:p>
          <a:p>
            <a:pPr algn="just"/>
            <a:r>
              <a:rPr lang="es-ES" sz="16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VERSION_ID="10"</a:t>
            </a:r>
          </a:p>
          <a:p>
            <a:pPr algn="just"/>
            <a:r>
              <a:rPr lang="es-ES" sz="16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VERSION="10 (</a:t>
            </a:r>
            <a:r>
              <a:rPr lang="es-ES" sz="16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buster</a:t>
            </a:r>
            <a:r>
              <a:rPr lang="es-ES" sz="16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)"</a:t>
            </a:r>
          </a:p>
          <a:p>
            <a:pPr algn="just"/>
            <a:r>
              <a:rPr lang="es-ES" sz="16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VERSION_CODENAME=</a:t>
            </a:r>
            <a:r>
              <a:rPr lang="es-ES" sz="16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buster</a:t>
            </a:r>
            <a:endParaRPr lang="es-ES" sz="1600" dirty="0">
              <a:latin typeface="Courier New" panose="02070309020205020404" pitchFamily="49" charset="0"/>
              <a:ea typeface="Roboto" pitchFamily="2" charset="0"/>
              <a:cs typeface="Courier New" panose="02070309020205020404" pitchFamily="49" charset="0"/>
            </a:endParaRPr>
          </a:p>
          <a:p>
            <a:pPr algn="just"/>
            <a:r>
              <a:rPr lang="es-ES" sz="16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ID=</a:t>
            </a:r>
            <a:r>
              <a:rPr lang="es-ES" sz="16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raspbian</a:t>
            </a:r>
            <a:endParaRPr lang="es-ES" sz="1600" dirty="0">
              <a:latin typeface="Courier New" panose="02070309020205020404" pitchFamily="49" charset="0"/>
              <a:ea typeface="Roboto" pitchFamily="2" charset="0"/>
              <a:cs typeface="Courier New" panose="02070309020205020404" pitchFamily="49" charset="0"/>
            </a:endParaRPr>
          </a:p>
          <a:p>
            <a:pPr algn="just"/>
            <a:r>
              <a:rPr lang="es-ES" sz="16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ID_LIKE=</a:t>
            </a:r>
            <a:r>
              <a:rPr lang="es-ES" sz="16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debian</a:t>
            </a:r>
            <a:endParaRPr lang="es-ES" sz="1600" dirty="0">
              <a:latin typeface="Courier New" panose="02070309020205020404" pitchFamily="49" charset="0"/>
              <a:ea typeface="Roboto" pitchFamily="2" charset="0"/>
              <a:cs typeface="Courier New" panose="02070309020205020404" pitchFamily="49" charset="0"/>
            </a:endParaRPr>
          </a:p>
          <a:p>
            <a:pPr algn="just"/>
            <a:r>
              <a:rPr lang="es-ES" sz="16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HOME_URL="http://www.raspbian.org/"</a:t>
            </a:r>
          </a:p>
          <a:p>
            <a:pPr algn="just"/>
            <a:r>
              <a:rPr lang="es-ES" sz="16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SUPPORT_URL="http://www.raspbian.org/RaspbianForums"</a:t>
            </a:r>
          </a:p>
          <a:p>
            <a:pPr algn="just"/>
            <a:r>
              <a:rPr lang="es-ES" sz="16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BUG_REPORT_URL="http://www.raspbian.org/RaspbianBugs</a:t>
            </a:r>
            <a:r>
              <a:rPr lang="es-ES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"</a:t>
            </a:r>
          </a:p>
          <a:p>
            <a:pPr algn="just"/>
            <a:endParaRPr lang="es-ES" dirty="0">
              <a:latin typeface="Courier New" panose="02070309020205020404" pitchFamily="49" charset="0"/>
              <a:ea typeface="Roboto" pitchFamily="2" charset="0"/>
              <a:cs typeface="Courier New" panose="02070309020205020404" pitchFamily="49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0381" y="1640053"/>
            <a:ext cx="4917976" cy="32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1. Introducción </a:t>
            </a:r>
            <a:r>
              <a:rPr lang="es-ES" sz="3600" b="1" dirty="0">
                <a:latin typeface="Roboto" panose="02000000000000000000" pitchFamily="2" charset="0"/>
                <a:ea typeface="Roboto" panose="02000000000000000000" pitchFamily="2" charset="0"/>
              </a:rPr>
              <a:t>a Raspberry PI</a:t>
            </a:r>
            <a:endParaRPr lang="es-MX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055278"/>
            <a:ext cx="1126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1.1.	Historia de </a:t>
            </a:r>
            <a:r>
              <a:rPr lang="pt-BR" sz="3200" dirty="0" err="1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Raspberry</a:t>
            </a:r>
            <a:r>
              <a:rPr lang="pt-BR" sz="3200" dirty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 PI</a:t>
            </a:r>
            <a:r>
              <a:rPr lang="es-MX" sz="3200" dirty="0" smtClean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.</a:t>
            </a:r>
            <a:endParaRPr lang="es-MX" sz="3200" dirty="0">
              <a:solidFill>
                <a:srgbClr val="C51A4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990E14E-10C1-4AA8-B2C7-C55C8C3B1C4A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t>2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73465" y="1738648"/>
            <a:ext cx="63363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</a:rPr>
              <a:t>En el 2006, los primeros diseños de Raspberry Pi se basaban en el microcontrolador </a:t>
            </a:r>
            <a:r>
              <a:rPr lang="es-ES" dirty="0" err="1">
                <a:latin typeface="Roboto" panose="02000000000000000000" pitchFamily="2" charset="0"/>
                <a:ea typeface="Roboto" panose="02000000000000000000" pitchFamily="2" charset="0"/>
              </a:rPr>
              <a:t>Atmel</a:t>
            </a:r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</a:rPr>
              <a:t> ATmega644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</a:rPr>
              <a:t>En mayo de 2009, la fundación Raspberry Pi fue fundada en </a:t>
            </a:r>
            <a:r>
              <a:rPr lang="es-ES" dirty="0" err="1">
                <a:latin typeface="Roboto" panose="02000000000000000000" pitchFamily="2" charset="0"/>
                <a:ea typeface="Roboto" panose="02000000000000000000" pitchFamily="2" charset="0"/>
              </a:rPr>
              <a:t>Caldecote</a:t>
            </a:r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</a:rPr>
              <a:t>, South Cambridgeshire, Reino Unido </a:t>
            </a:r>
            <a:endParaRPr lang="es-ES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</a:rPr>
              <a:t>En agosto de 2011, se fabricaron cincuenta placas alfa, que tenían las mismas características que el modelo 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B.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</a:rPr>
              <a:t>En diciembre de 2011, se ensamblaron y probaron 25 placas beta del modelo 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B.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</a:rPr>
              <a:t>Las primeras ventas comenzaron el 29 de febrero de 2012 a las 06:00 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UTC.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7" t="28319" r="29543" b="34408"/>
          <a:stretch/>
        </p:blipFill>
        <p:spPr>
          <a:xfrm>
            <a:off x="4352786" y="6228000"/>
            <a:ext cx="1553588" cy="5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381" y="6228000"/>
            <a:ext cx="1931108" cy="540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6" t="10711" r="6159" b="16884"/>
          <a:stretch/>
        </p:blipFill>
        <p:spPr>
          <a:xfrm>
            <a:off x="10245497" y="6228000"/>
            <a:ext cx="1809128" cy="540000"/>
          </a:xfrm>
          <a:prstGeom prst="rect">
            <a:avLst/>
          </a:prstGeom>
        </p:spPr>
      </p:pic>
      <p:pic>
        <p:nvPicPr>
          <p:cNvPr id="1026" name="Picture 2" descr="Raspberry Pi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330816" y="1692645"/>
            <a:ext cx="5166639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9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latin typeface="Roboto" panose="02000000000000000000" pitchFamily="2" charset="0"/>
                <a:ea typeface="Roboto" panose="02000000000000000000" pitchFamily="2" charset="0"/>
              </a:rPr>
              <a:t>5.	Instalación de </a:t>
            </a:r>
            <a:r>
              <a:rPr lang="es-ES" sz="3600" b="1" dirty="0" err="1">
                <a:latin typeface="Roboto" panose="02000000000000000000" pitchFamily="2" charset="0"/>
                <a:ea typeface="Roboto" panose="02000000000000000000" pitchFamily="2" charset="0"/>
              </a:rPr>
              <a:t>OpenCV</a:t>
            </a:r>
            <a:r>
              <a:rPr lang="es-ES" sz="36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endParaRPr lang="es-MX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990E14E-10C1-4AA8-B2C7-C55C8C3B1C4A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7" t="28319" r="29543" b="34408"/>
          <a:stretch/>
        </p:blipFill>
        <p:spPr>
          <a:xfrm>
            <a:off x="4352786" y="6228000"/>
            <a:ext cx="1553588" cy="5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381" y="6228000"/>
            <a:ext cx="1931108" cy="540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6" t="10711" r="6159" b="16884"/>
          <a:stretch/>
        </p:blipFill>
        <p:spPr>
          <a:xfrm>
            <a:off x="10245497" y="6228000"/>
            <a:ext cx="1809128" cy="540000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273465" y="1055278"/>
            <a:ext cx="1126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5.1</a:t>
            </a:r>
            <a:r>
              <a:rPr lang="es-ES" sz="3200" dirty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.	Requerimientos</a:t>
            </a:r>
            <a:endParaRPr lang="es-MX" sz="3200" dirty="0">
              <a:solidFill>
                <a:srgbClr val="C51A4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738648"/>
            <a:ext cx="1178116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 algn="just">
              <a:buFont typeface="Arial" panose="020B0604020202020204" pitchFamily="34" charset="0"/>
              <a:buChar char="•"/>
            </a:pPr>
            <a:r>
              <a:rPr lang="es-ES" dirty="0" smtClean="0">
                <a:latin typeface="Roboto" pitchFamily="2" charset="0"/>
                <a:ea typeface="Roboto" pitchFamily="2" charset="0"/>
                <a:cs typeface="Courier New" pitchFamily="49" charset="0"/>
              </a:rPr>
              <a:t>Micro SD 32 GB.</a:t>
            </a:r>
          </a:p>
          <a:p>
            <a:pPr indent="-342900" algn="just">
              <a:buFont typeface="Arial" panose="020B0604020202020204" pitchFamily="34" charset="0"/>
              <a:buChar char="•"/>
            </a:pPr>
            <a:r>
              <a:rPr lang="es-ES" dirty="0" smtClean="0">
                <a:latin typeface="Roboto" pitchFamily="2" charset="0"/>
                <a:ea typeface="Roboto" pitchFamily="2" charset="0"/>
                <a:cs typeface="Courier New" pitchFamily="49" charset="0"/>
              </a:rPr>
              <a:t>Software y Firmware Actualizados.</a:t>
            </a:r>
          </a:p>
          <a:p>
            <a:pPr algn="just"/>
            <a:endParaRPr lang="es-ES" dirty="0" smtClean="0">
              <a:latin typeface="Roboto" pitchFamily="2" charset="0"/>
              <a:ea typeface="Roboto" pitchFamily="2" charset="0"/>
              <a:cs typeface="Courier New" pitchFamily="49" charset="0"/>
            </a:endParaRPr>
          </a:p>
          <a:p>
            <a:pPr algn="just"/>
            <a:r>
              <a:rPr lang="es-ES" sz="16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#!/</a:t>
            </a:r>
            <a:r>
              <a:rPr lang="es-ES" sz="16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bin</a:t>
            </a:r>
            <a:r>
              <a:rPr lang="es-ES" sz="16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/</a:t>
            </a:r>
            <a:r>
              <a:rPr lang="es-ES" sz="16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bash</a:t>
            </a:r>
            <a:endParaRPr lang="es-ES" sz="1600" dirty="0">
              <a:latin typeface="Courier New" panose="02070309020205020404" pitchFamily="49" charset="0"/>
              <a:ea typeface="Roboto" pitchFamily="2" charset="0"/>
              <a:cs typeface="Courier New" panose="02070309020205020404" pitchFamily="49" charset="0"/>
            </a:endParaRPr>
          </a:p>
          <a:p>
            <a:pPr algn="just"/>
            <a:r>
              <a:rPr lang="es-ES" sz="16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##################################</a:t>
            </a:r>
          </a:p>
          <a:p>
            <a:pPr algn="just"/>
            <a:r>
              <a:rPr lang="es-ES" sz="16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#        actualiza.sh</a:t>
            </a:r>
          </a:p>
          <a:p>
            <a:pPr algn="just"/>
            <a:r>
              <a:rPr lang="es-ES" sz="16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##################################</a:t>
            </a:r>
          </a:p>
          <a:p>
            <a:pPr algn="just"/>
            <a:r>
              <a:rPr lang="es-ES" sz="16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echo "---------</a:t>
            </a:r>
            <a:r>
              <a:rPr lang="es-ES" sz="16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Actuliazndo</a:t>
            </a:r>
            <a:r>
              <a:rPr lang="es-ES" sz="16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 Repositorios----------"</a:t>
            </a:r>
          </a:p>
          <a:p>
            <a:pPr algn="just"/>
            <a:r>
              <a:rPr lang="es-ES" sz="16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sudo </a:t>
            </a:r>
            <a:r>
              <a:rPr lang="es-ES" sz="16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apt</a:t>
            </a:r>
            <a:r>
              <a:rPr lang="es-ES" sz="16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 -y </a:t>
            </a:r>
            <a:r>
              <a:rPr lang="es-ES" sz="16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update</a:t>
            </a:r>
            <a:endParaRPr lang="es-ES" sz="1600" dirty="0">
              <a:latin typeface="Courier New" panose="02070309020205020404" pitchFamily="49" charset="0"/>
              <a:ea typeface="Roboto" pitchFamily="2" charset="0"/>
              <a:cs typeface="Courier New" panose="02070309020205020404" pitchFamily="49" charset="0"/>
            </a:endParaRPr>
          </a:p>
          <a:p>
            <a:pPr algn="just"/>
            <a:r>
              <a:rPr lang="es-ES" sz="16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echo "---------Instalando </a:t>
            </a:r>
            <a:r>
              <a:rPr lang="es-ES" sz="16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poaquetes</a:t>
            </a:r>
            <a:r>
              <a:rPr lang="es-ES" sz="16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----------"</a:t>
            </a:r>
          </a:p>
          <a:p>
            <a:pPr algn="just"/>
            <a:r>
              <a:rPr lang="es-ES" sz="16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sudo </a:t>
            </a:r>
            <a:r>
              <a:rPr lang="es-ES" sz="16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apt</a:t>
            </a:r>
            <a:r>
              <a:rPr lang="es-ES" sz="16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 -y </a:t>
            </a:r>
            <a:r>
              <a:rPr lang="es-ES" sz="16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upgrade</a:t>
            </a:r>
            <a:endParaRPr lang="es-ES" sz="1600" dirty="0">
              <a:latin typeface="Courier New" panose="02070309020205020404" pitchFamily="49" charset="0"/>
              <a:ea typeface="Roboto" pitchFamily="2" charset="0"/>
              <a:cs typeface="Courier New" panose="02070309020205020404" pitchFamily="49" charset="0"/>
            </a:endParaRPr>
          </a:p>
          <a:p>
            <a:pPr algn="just"/>
            <a:r>
              <a:rPr lang="es-ES" sz="16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echo "----------</a:t>
            </a:r>
            <a:r>
              <a:rPr lang="es-ES" sz="16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Actuliazndo</a:t>
            </a:r>
            <a:r>
              <a:rPr lang="es-ES" sz="16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Distribucion</a:t>
            </a:r>
            <a:r>
              <a:rPr lang="es-ES" sz="16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---------"</a:t>
            </a:r>
          </a:p>
          <a:p>
            <a:pPr algn="just"/>
            <a:r>
              <a:rPr lang="es-ES" sz="16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sudo </a:t>
            </a:r>
            <a:r>
              <a:rPr lang="es-ES" sz="16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apt</a:t>
            </a:r>
            <a:r>
              <a:rPr lang="es-ES" sz="16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 -y </a:t>
            </a:r>
            <a:r>
              <a:rPr lang="es-ES" sz="16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dist-upgrade</a:t>
            </a:r>
            <a:endParaRPr lang="es-ES" sz="1600" dirty="0">
              <a:latin typeface="Courier New" panose="02070309020205020404" pitchFamily="49" charset="0"/>
              <a:ea typeface="Roboto" pitchFamily="2" charset="0"/>
              <a:cs typeface="Courier New" panose="02070309020205020404" pitchFamily="49" charset="0"/>
            </a:endParaRPr>
          </a:p>
          <a:p>
            <a:pPr algn="just"/>
            <a:r>
              <a:rPr lang="es-ES" sz="16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echo "----------</a:t>
            </a:r>
            <a:r>
              <a:rPr lang="es-ES" sz="16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Actuliazndo</a:t>
            </a:r>
            <a:r>
              <a:rPr lang="es-ES" sz="16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 firmware-----------"</a:t>
            </a:r>
          </a:p>
          <a:p>
            <a:pPr algn="just"/>
            <a:r>
              <a:rPr lang="es-ES" sz="16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sudo </a:t>
            </a:r>
            <a:r>
              <a:rPr lang="es-ES" sz="16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rpi-update</a:t>
            </a:r>
            <a:endParaRPr lang="es-ES" sz="1600" dirty="0" smtClean="0">
              <a:latin typeface="Courier New" panose="02070309020205020404" pitchFamily="49" charset="0"/>
              <a:ea typeface="Roboto" pitchFamily="2" charset="0"/>
              <a:cs typeface="Courier New" panose="02070309020205020404" pitchFamily="49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0381" y="1640053"/>
            <a:ext cx="4720066" cy="314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3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latin typeface="Roboto" panose="02000000000000000000" pitchFamily="2" charset="0"/>
                <a:ea typeface="Roboto" panose="02000000000000000000" pitchFamily="2" charset="0"/>
              </a:rPr>
              <a:t>5.	Instalación de </a:t>
            </a:r>
            <a:r>
              <a:rPr lang="es-ES" sz="3600" b="1" dirty="0" err="1">
                <a:latin typeface="Roboto" panose="02000000000000000000" pitchFamily="2" charset="0"/>
                <a:ea typeface="Roboto" panose="02000000000000000000" pitchFamily="2" charset="0"/>
              </a:rPr>
              <a:t>OpenCV</a:t>
            </a:r>
            <a:r>
              <a:rPr lang="es-ES" sz="36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endParaRPr lang="es-MX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990E14E-10C1-4AA8-B2C7-C55C8C3B1C4A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t>21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7" t="28319" r="29543" b="34408"/>
          <a:stretch/>
        </p:blipFill>
        <p:spPr>
          <a:xfrm>
            <a:off x="4352786" y="6228000"/>
            <a:ext cx="1553588" cy="5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381" y="6228000"/>
            <a:ext cx="1931108" cy="540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6" t="10711" r="6159" b="16884"/>
          <a:stretch/>
        </p:blipFill>
        <p:spPr>
          <a:xfrm>
            <a:off x="10245497" y="6228000"/>
            <a:ext cx="1809128" cy="540000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273465" y="1055278"/>
            <a:ext cx="1126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5.2</a:t>
            </a:r>
            <a:r>
              <a:rPr lang="es-ES" sz="3200" dirty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.	Librerías Necesarias</a:t>
            </a:r>
            <a:endParaRPr lang="es-MX" sz="3200" dirty="0">
              <a:solidFill>
                <a:srgbClr val="C51A4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738648"/>
            <a:ext cx="1178116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#!/</a:t>
            </a:r>
            <a:r>
              <a:rPr lang="es-ES" sz="12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bin</a:t>
            </a:r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/</a:t>
            </a:r>
            <a:r>
              <a:rPr lang="es-ES" sz="12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bash</a:t>
            </a:r>
            <a:endParaRPr lang="es-ES" sz="1200" dirty="0">
              <a:latin typeface="Courier New" panose="02070309020205020404" pitchFamily="49" charset="0"/>
              <a:ea typeface="Roboto" pitchFamily="2" charset="0"/>
              <a:cs typeface="Courier New" panose="02070309020205020404" pitchFamily="49" charset="0"/>
            </a:endParaRPr>
          </a:p>
          <a:p>
            <a:pPr algn="just"/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######################################################</a:t>
            </a:r>
          </a:p>
          <a:p>
            <a:pPr algn="just"/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#                librerias.sh</a:t>
            </a:r>
          </a:p>
          <a:p>
            <a:pPr algn="just"/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######################################################</a:t>
            </a:r>
          </a:p>
          <a:p>
            <a:pPr algn="just"/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echo "---------herramientas de Desarrollador----------"</a:t>
            </a:r>
          </a:p>
          <a:p>
            <a:pPr algn="just"/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sudo </a:t>
            </a:r>
            <a:r>
              <a:rPr lang="es-ES" sz="12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apt</a:t>
            </a:r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 -y </a:t>
            </a:r>
            <a:r>
              <a:rPr lang="es-ES" sz="12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install</a:t>
            </a:r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build-essential</a:t>
            </a:r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cmake</a:t>
            </a:r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unzip</a:t>
            </a:r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pkg-config</a:t>
            </a:r>
            <a:endParaRPr lang="es-ES" sz="1200" dirty="0">
              <a:latin typeface="Courier New" panose="02070309020205020404" pitchFamily="49" charset="0"/>
              <a:ea typeface="Roboto" pitchFamily="2" charset="0"/>
              <a:cs typeface="Courier New" panose="02070309020205020404" pitchFamily="49" charset="0"/>
            </a:endParaRPr>
          </a:p>
          <a:p>
            <a:pPr algn="just"/>
            <a:endParaRPr lang="es-ES" sz="1200" dirty="0">
              <a:latin typeface="Courier New" panose="02070309020205020404" pitchFamily="49" charset="0"/>
              <a:ea typeface="Roboto" pitchFamily="2" charset="0"/>
              <a:cs typeface="Courier New" panose="02070309020205020404" pitchFamily="49" charset="0"/>
            </a:endParaRPr>
          </a:p>
          <a:p>
            <a:pPr algn="just"/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echo "---------</a:t>
            </a:r>
            <a:r>
              <a:rPr lang="es-ES" sz="12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Librerias</a:t>
            </a:r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 manejo de imagen y video----------"</a:t>
            </a:r>
          </a:p>
          <a:p>
            <a:pPr algn="just"/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sudo </a:t>
            </a:r>
            <a:r>
              <a:rPr lang="es-ES" sz="12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ap</a:t>
            </a:r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 -y </a:t>
            </a:r>
            <a:r>
              <a:rPr lang="es-ES" sz="12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install</a:t>
            </a:r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libjpeg-dev</a:t>
            </a:r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libpng-dev</a:t>
            </a:r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libtiff-dev</a:t>
            </a:r>
            <a:endParaRPr lang="es-ES" sz="1200" dirty="0">
              <a:latin typeface="Courier New" panose="02070309020205020404" pitchFamily="49" charset="0"/>
              <a:ea typeface="Roboto" pitchFamily="2" charset="0"/>
              <a:cs typeface="Courier New" panose="02070309020205020404" pitchFamily="49" charset="0"/>
            </a:endParaRPr>
          </a:p>
          <a:p>
            <a:pPr algn="just"/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sudo </a:t>
            </a:r>
            <a:r>
              <a:rPr lang="es-ES" sz="12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apt</a:t>
            </a:r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 -y </a:t>
            </a:r>
            <a:r>
              <a:rPr lang="es-ES" sz="12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install</a:t>
            </a:r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libavcodec-dev</a:t>
            </a:r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libavformat-dev</a:t>
            </a:r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libswscale-dev</a:t>
            </a:r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 libv4l-dev</a:t>
            </a:r>
          </a:p>
          <a:p>
            <a:pPr algn="just"/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sudo </a:t>
            </a:r>
            <a:r>
              <a:rPr lang="es-ES" sz="12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apt</a:t>
            </a:r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 -y </a:t>
            </a:r>
            <a:r>
              <a:rPr lang="es-ES" sz="12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install</a:t>
            </a:r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libxvidcore-dev</a:t>
            </a:r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 libx264-dev</a:t>
            </a:r>
          </a:p>
          <a:p>
            <a:pPr algn="just"/>
            <a:endParaRPr lang="es-ES" sz="1200" dirty="0">
              <a:latin typeface="Courier New" panose="02070309020205020404" pitchFamily="49" charset="0"/>
              <a:ea typeface="Roboto" pitchFamily="2" charset="0"/>
              <a:cs typeface="Courier New" panose="02070309020205020404" pitchFamily="49" charset="0"/>
            </a:endParaRPr>
          </a:p>
          <a:p>
            <a:pPr algn="just"/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echo "---------Instalar GTK----------"</a:t>
            </a:r>
          </a:p>
          <a:p>
            <a:pPr algn="just"/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sudo </a:t>
            </a:r>
            <a:r>
              <a:rPr lang="es-ES" sz="12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apt</a:t>
            </a:r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 -y </a:t>
            </a:r>
            <a:r>
              <a:rPr lang="es-ES" sz="12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install</a:t>
            </a:r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 libgtk-3-dev</a:t>
            </a:r>
          </a:p>
          <a:p>
            <a:pPr algn="just"/>
            <a:endParaRPr lang="es-ES" sz="1200" dirty="0">
              <a:latin typeface="Courier New" panose="02070309020205020404" pitchFamily="49" charset="0"/>
              <a:ea typeface="Roboto" pitchFamily="2" charset="0"/>
              <a:cs typeface="Courier New" panose="02070309020205020404" pitchFamily="49" charset="0"/>
            </a:endParaRPr>
          </a:p>
          <a:p>
            <a:pPr algn="just"/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echo "---------Eliminar </a:t>
            </a:r>
            <a:r>
              <a:rPr lang="es-ES" sz="12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warnings</a:t>
            </a:r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 de </a:t>
            </a:r>
            <a:r>
              <a:rPr lang="es-ES" sz="12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gtk</a:t>
            </a:r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----------"</a:t>
            </a:r>
          </a:p>
          <a:p>
            <a:pPr algn="just"/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sudo </a:t>
            </a:r>
            <a:r>
              <a:rPr lang="es-ES" sz="12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apt</a:t>
            </a:r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 -y </a:t>
            </a:r>
            <a:r>
              <a:rPr lang="es-ES" sz="12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install</a:t>
            </a:r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libcanberra-gtk</a:t>
            </a:r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*</a:t>
            </a:r>
          </a:p>
          <a:p>
            <a:pPr algn="just"/>
            <a:endParaRPr lang="es-ES" sz="1200" dirty="0">
              <a:latin typeface="Courier New" panose="02070309020205020404" pitchFamily="49" charset="0"/>
              <a:ea typeface="Roboto" pitchFamily="2" charset="0"/>
              <a:cs typeface="Courier New" panose="02070309020205020404" pitchFamily="49" charset="0"/>
            </a:endParaRPr>
          </a:p>
          <a:p>
            <a:pPr algn="just"/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echo "---------Optimizaciones para </a:t>
            </a:r>
            <a:r>
              <a:rPr lang="es-ES" sz="12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calculos</a:t>
            </a:r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numericos</a:t>
            </a:r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----------"</a:t>
            </a:r>
          </a:p>
          <a:p>
            <a:pPr algn="just"/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sudo </a:t>
            </a:r>
            <a:r>
              <a:rPr lang="es-ES" sz="12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apt</a:t>
            </a:r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 -y </a:t>
            </a:r>
            <a:r>
              <a:rPr lang="es-ES" sz="12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install</a:t>
            </a:r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libatlas</a:t>
            </a:r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-base-</a:t>
            </a:r>
            <a:r>
              <a:rPr lang="es-ES" sz="12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dev</a:t>
            </a:r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gfortran</a:t>
            </a:r>
            <a:endParaRPr lang="es-ES" sz="1200" dirty="0">
              <a:latin typeface="Courier New" panose="02070309020205020404" pitchFamily="49" charset="0"/>
              <a:ea typeface="Roboto" pitchFamily="2" charset="0"/>
              <a:cs typeface="Courier New" panose="02070309020205020404" pitchFamily="49" charset="0"/>
            </a:endParaRPr>
          </a:p>
          <a:p>
            <a:pPr algn="just"/>
            <a:endParaRPr lang="es-ES" sz="1200" dirty="0">
              <a:latin typeface="Courier New" panose="02070309020205020404" pitchFamily="49" charset="0"/>
              <a:ea typeface="Roboto" pitchFamily="2" charset="0"/>
              <a:cs typeface="Courier New" panose="02070309020205020404" pitchFamily="49" charset="0"/>
            </a:endParaRPr>
          </a:p>
          <a:p>
            <a:pPr algn="just"/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echo "---------</a:t>
            </a:r>
            <a:r>
              <a:rPr lang="es-ES" sz="12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Librerias</a:t>
            </a:r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 de Desarrollo Python----------"</a:t>
            </a:r>
          </a:p>
          <a:p>
            <a:pPr algn="just"/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sudo </a:t>
            </a:r>
            <a:r>
              <a:rPr lang="es-ES" sz="12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apt</a:t>
            </a:r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 -y </a:t>
            </a:r>
            <a:r>
              <a:rPr lang="es-ES" sz="12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install</a:t>
            </a:r>
            <a:r>
              <a:rPr lang="es-ES" sz="12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 python3-dev</a:t>
            </a:r>
            <a:endParaRPr lang="es-ES" sz="1200" dirty="0" smtClean="0">
              <a:latin typeface="Courier New" panose="02070309020205020404" pitchFamily="49" charset="0"/>
              <a:ea typeface="Roboto" pitchFamily="2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Resultado de imagen para shell librerias gt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244" y="1120284"/>
            <a:ext cx="2979511" cy="198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01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latin typeface="Roboto" panose="02000000000000000000" pitchFamily="2" charset="0"/>
                <a:ea typeface="Roboto" panose="02000000000000000000" pitchFamily="2" charset="0"/>
              </a:rPr>
              <a:t>5.	Instalación de </a:t>
            </a:r>
            <a:r>
              <a:rPr lang="es-ES" sz="3600" b="1" dirty="0" err="1">
                <a:latin typeface="Roboto" panose="02000000000000000000" pitchFamily="2" charset="0"/>
                <a:ea typeface="Roboto" panose="02000000000000000000" pitchFamily="2" charset="0"/>
              </a:rPr>
              <a:t>OpenCV</a:t>
            </a:r>
            <a:r>
              <a:rPr lang="es-ES" sz="36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endParaRPr lang="es-MX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990E14E-10C1-4AA8-B2C7-C55C8C3B1C4A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t>22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7" t="28319" r="29543" b="34408"/>
          <a:stretch/>
        </p:blipFill>
        <p:spPr>
          <a:xfrm>
            <a:off x="4352786" y="6228000"/>
            <a:ext cx="1553588" cy="5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381" y="6228000"/>
            <a:ext cx="1931108" cy="540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6" t="10711" r="6159" b="16884"/>
          <a:stretch/>
        </p:blipFill>
        <p:spPr>
          <a:xfrm>
            <a:off x="10245497" y="6228000"/>
            <a:ext cx="1809128" cy="540000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273465" y="1055278"/>
            <a:ext cx="1126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5.3.	Descargar </a:t>
            </a:r>
            <a:r>
              <a:rPr lang="es-ES" sz="3200" dirty="0" err="1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OpenCV</a:t>
            </a:r>
            <a:r>
              <a:rPr lang="es-ES" sz="3200" dirty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 4</a:t>
            </a:r>
            <a:endParaRPr lang="es-MX" sz="3200" dirty="0">
              <a:solidFill>
                <a:srgbClr val="C51A4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738648"/>
            <a:ext cx="117811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#!/</a:t>
            </a:r>
            <a:r>
              <a:rPr lang="es-ES" sz="16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bin</a:t>
            </a:r>
            <a:r>
              <a:rPr lang="es-ES" sz="16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/</a:t>
            </a:r>
            <a:r>
              <a:rPr lang="es-ES" sz="16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bash</a:t>
            </a:r>
            <a:endParaRPr lang="es-ES" sz="1600" dirty="0">
              <a:latin typeface="Courier New" panose="02070309020205020404" pitchFamily="49" charset="0"/>
              <a:ea typeface="Roboto" pitchFamily="2" charset="0"/>
              <a:cs typeface="Courier New" panose="02070309020205020404" pitchFamily="49" charset="0"/>
            </a:endParaRPr>
          </a:p>
          <a:p>
            <a:pPr algn="just"/>
            <a:r>
              <a:rPr lang="es-ES" sz="16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######################################################</a:t>
            </a:r>
          </a:p>
          <a:p>
            <a:pPr algn="just"/>
            <a:r>
              <a:rPr lang="es-ES" sz="16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#                </a:t>
            </a:r>
            <a:r>
              <a:rPr lang="es-ES" sz="1600" dirty="0" smtClean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download.sh</a:t>
            </a:r>
            <a:endParaRPr lang="es-ES" sz="1600" dirty="0">
              <a:latin typeface="Courier New" panose="02070309020205020404" pitchFamily="49" charset="0"/>
              <a:ea typeface="Roboto" pitchFamily="2" charset="0"/>
              <a:cs typeface="Courier New" panose="02070309020205020404" pitchFamily="49" charset="0"/>
            </a:endParaRPr>
          </a:p>
          <a:p>
            <a:pPr algn="just"/>
            <a:r>
              <a:rPr lang="es-ES" sz="16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######################################################</a:t>
            </a:r>
          </a:p>
          <a:p>
            <a:pPr algn="just"/>
            <a:r>
              <a:rPr lang="es-ES" sz="16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echo "---------Obteniendo </a:t>
            </a:r>
            <a:r>
              <a:rPr lang="es-ES" sz="16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OpenCV</a:t>
            </a:r>
            <a:r>
              <a:rPr lang="es-ES" sz="16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----------"</a:t>
            </a:r>
          </a:p>
          <a:p>
            <a:pPr algn="just"/>
            <a:r>
              <a:rPr lang="es-ES" sz="16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cd ~</a:t>
            </a:r>
          </a:p>
          <a:p>
            <a:pPr algn="just"/>
            <a:r>
              <a:rPr lang="es-ES" sz="16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wget</a:t>
            </a:r>
            <a:r>
              <a:rPr lang="es-ES" sz="16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 -O opencv.zip https://github.com/opencv/opencv/archive/4.0.0.zip</a:t>
            </a:r>
          </a:p>
          <a:p>
            <a:pPr algn="just"/>
            <a:r>
              <a:rPr lang="es-ES" sz="16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wget</a:t>
            </a:r>
            <a:r>
              <a:rPr lang="es-ES" sz="16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 -O opencv_contrib.zip https://github.com/opencv/opencv_contrib/archive/4.0.0.zip</a:t>
            </a:r>
          </a:p>
          <a:p>
            <a:pPr algn="just"/>
            <a:r>
              <a:rPr lang="es-ES" sz="16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unzip</a:t>
            </a:r>
            <a:r>
              <a:rPr lang="es-ES" sz="16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 opencv.zip</a:t>
            </a:r>
          </a:p>
          <a:p>
            <a:pPr algn="just"/>
            <a:r>
              <a:rPr lang="es-ES" sz="16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unzip</a:t>
            </a:r>
            <a:r>
              <a:rPr lang="es-ES" sz="16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 opencv_contrib.zip</a:t>
            </a:r>
          </a:p>
          <a:p>
            <a:pPr algn="just"/>
            <a:r>
              <a:rPr lang="es-ES" sz="16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mv opencv-4.0.0 </a:t>
            </a:r>
            <a:r>
              <a:rPr lang="es-ES" sz="16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opencv</a:t>
            </a:r>
            <a:endParaRPr lang="es-ES" sz="1600" dirty="0">
              <a:latin typeface="Courier New" panose="02070309020205020404" pitchFamily="49" charset="0"/>
              <a:ea typeface="Roboto" pitchFamily="2" charset="0"/>
              <a:cs typeface="Courier New" panose="02070309020205020404" pitchFamily="49" charset="0"/>
            </a:endParaRPr>
          </a:p>
          <a:p>
            <a:pPr algn="just"/>
            <a:r>
              <a:rPr lang="es-ES" sz="1600" dirty="0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mv opencv_contrib-4.0.0 </a:t>
            </a:r>
            <a:r>
              <a:rPr lang="es-ES" sz="1600" dirty="0" err="1">
                <a:latin typeface="Courier New" panose="02070309020205020404" pitchFamily="49" charset="0"/>
                <a:ea typeface="Roboto" pitchFamily="2" charset="0"/>
                <a:cs typeface="Courier New" panose="02070309020205020404" pitchFamily="49" charset="0"/>
              </a:rPr>
              <a:t>opencv_contrib</a:t>
            </a:r>
            <a:endParaRPr lang="es-ES" sz="1600" dirty="0" smtClean="0">
              <a:latin typeface="Courier New" panose="02070309020205020404" pitchFamily="49" charset="0"/>
              <a:ea typeface="Roboto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65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latin typeface="Roboto" panose="02000000000000000000" pitchFamily="2" charset="0"/>
                <a:ea typeface="Roboto" panose="02000000000000000000" pitchFamily="2" charset="0"/>
              </a:rPr>
              <a:t>5.	Instalación de </a:t>
            </a:r>
            <a:r>
              <a:rPr lang="es-ES" sz="3600" b="1" dirty="0" err="1">
                <a:latin typeface="Roboto" panose="02000000000000000000" pitchFamily="2" charset="0"/>
                <a:ea typeface="Roboto" panose="02000000000000000000" pitchFamily="2" charset="0"/>
              </a:rPr>
              <a:t>OpenCV</a:t>
            </a:r>
            <a:r>
              <a:rPr lang="es-ES" sz="36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endParaRPr lang="es-MX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990E14E-10C1-4AA8-B2C7-C55C8C3B1C4A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t>23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7" t="28319" r="29543" b="34408"/>
          <a:stretch/>
        </p:blipFill>
        <p:spPr>
          <a:xfrm>
            <a:off x="4352786" y="6228000"/>
            <a:ext cx="1553588" cy="5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381" y="6228000"/>
            <a:ext cx="1931108" cy="540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6" t="10711" r="6159" b="16884"/>
          <a:stretch/>
        </p:blipFill>
        <p:spPr>
          <a:xfrm>
            <a:off x="10245497" y="6228000"/>
            <a:ext cx="1809128" cy="540000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273465" y="1055278"/>
            <a:ext cx="1126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5.4.	Compilar </a:t>
            </a:r>
            <a:r>
              <a:rPr lang="es-ES" sz="3200" dirty="0" err="1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OpenCV</a:t>
            </a:r>
            <a:r>
              <a:rPr lang="es-ES" sz="3200" dirty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 4</a:t>
            </a:r>
            <a:endParaRPr lang="es-MX" sz="3200" dirty="0">
              <a:solidFill>
                <a:srgbClr val="C51A4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738648"/>
            <a:ext cx="1178116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Incrementar la swap</a:t>
            </a:r>
          </a:p>
          <a:p>
            <a:pPr algn="just"/>
            <a:endParaRPr lang="es-ES" sz="1600" dirty="0" smtClean="0">
              <a:latin typeface="Roboto" panose="02000000000000000000" pitchFamily="2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algn="just"/>
            <a:r>
              <a:rPr lang="es-E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&gt;&gt;sudo nano /</a:t>
            </a:r>
            <a:r>
              <a:rPr lang="es-ES" sz="1600" dirty="0" err="1" smtClean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etc</a:t>
            </a:r>
            <a:r>
              <a:rPr lang="es-ES" sz="1600" dirty="0" smtClean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/</a:t>
            </a:r>
            <a:r>
              <a:rPr lang="es-ES" sz="1600" dirty="0" err="1" smtClean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dphys-swapfile</a:t>
            </a:r>
            <a:endParaRPr lang="es-ES" sz="1600" dirty="0" smtClean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algn="just"/>
            <a:endParaRPr lang="es-ES" sz="1600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algn="just"/>
            <a:r>
              <a:rPr lang="es-ES" sz="1600" dirty="0" smtClean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CONF_SWAPSIZE=2048</a:t>
            </a:r>
          </a:p>
          <a:p>
            <a:pPr algn="just"/>
            <a:endParaRPr lang="es-ES" sz="1600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algn="just"/>
            <a:r>
              <a:rPr lang="es-E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&gt;&gt; sudo /</a:t>
            </a:r>
            <a:r>
              <a:rPr lang="es-E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etc</a:t>
            </a:r>
            <a:r>
              <a:rPr lang="es-E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/</a:t>
            </a:r>
            <a:r>
              <a:rPr lang="es-E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init.d</a:t>
            </a:r>
            <a:r>
              <a:rPr lang="es-E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/</a:t>
            </a:r>
            <a:r>
              <a:rPr lang="es-E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dphys-swapfile</a:t>
            </a:r>
            <a:r>
              <a:rPr lang="es-E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stop</a:t>
            </a:r>
          </a:p>
          <a:p>
            <a:pPr algn="just"/>
            <a:r>
              <a:rPr lang="es-ES" sz="1600" dirty="0" smtClean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&gt;&gt; sudo </a:t>
            </a:r>
            <a:r>
              <a:rPr lang="es-E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/</a:t>
            </a:r>
            <a:r>
              <a:rPr lang="es-E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etc</a:t>
            </a:r>
            <a:r>
              <a:rPr lang="es-E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/</a:t>
            </a:r>
            <a:r>
              <a:rPr lang="es-E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init.d</a:t>
            </a:r>
            <a:r>
              <a:rPr lang="es-E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/</a:t>
            </a:r>
            <a:r>
              <a:rPr lang="es-E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dphys-swapfile</a:t>
            </a:r>
            <a:r>
              <a:rPr lang="es-ES" sz="16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start</a:t>
            </a:r>
            <a:endParaRPr lang="es-ES" sz="1600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23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latin typeface="Roboto" panose="02000000000000000000" pitchFamily="2" charset="0"/>
                <a:ea typeface="Roboto" panose="02000000000000000000" pitchFamily="2" charset="0"/>
              </a:rPr>
              <a:t>5.	Instalación de </a:t>
            </a:r>
            <a:r>
              <a:rPr lang="es-ES" sz="3600" b="1" dirty="0" err="1">
                <a:latin typeface="Roboto" panose="02000000000000000000" pitchFamily="2" charset="0"/>
                <a:ea typeface="Roboto" panose="02000000000000000000" pitchFamily="2" charset="0"/>
              </a:rPr>
              <a:t>OpenCV</a:t>
            </a:r>
            <a:r>
              <a:rPr lang="es-ES" sz="36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endParaRPr lang="es-MX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990E14E-10C1-4AA8-B2C7-C55C8C3B1C4A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t>24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7" t="28319" r="29543" b="34408"/>
          <a:stretch/>
        </p:blipFill>
        <p:spPr>
          <a:xfrm>
            <a:off x="4352786" y="6228000"/>
            <a:ext cx="1553588" cy="5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381" y="6228000"/>
            <a:ext cx="1931108" cy="540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6" t="10711" r="6159" b="16884"/>
          <a:stretch/>
        </p:blipFill>
        <p:spPr>
          <a:xfrm>
            <a:off x="10245497" y="6228000"/>
            <a:ext cx="1809128" cy="540000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273465" y="1055278"/>
            <a:ext cx="1126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5.4.	Compilar </a:t>
            </a:r>
            <a:r>
              <a:rPr lang="es-ES" sz="3200" dirty="0" err="1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OpenCV</a:t>
            </a:r>
            <a:r>
              <a:rPr lang="es-ES" sz="3200" dirty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 4</a:t>
            </a:r>
            <a:endParaRPr lang="es-MX" sz="3200" dirty="0">
              <a:solidFill>
                <a:srgbClr val="C51A4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738648"/>
            <a:ext cx="117811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#!/</a:t>
            </a:r>
            <a:r>
              <a:rPr lang="es-ES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bin</a:t>
            </a:r>
            <a:r>
              <a:rPr lang="es-ES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/</a:t>
            </a:r>
            <a:r>
              <a:rPr lang="es-ES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bash</a:t>
            </a:r>
            <a:endParaRPr lang="es-ES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algn="just"/>
            <a:r>
              <a:rPr lang="es-ES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##########################################</a:t>
            </a:r>
          </a:p>
          <a:p>
            <a:pPr algn="just"/>
            <a:r>
              <a:rPr lang="es-ES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#               compila.sh</a:t>
            </a:r>
          </a:p>
          <a:p>
            <a:pPr algn="just"/>
            <a:r>
              <a:rPr lang="es-ES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##########################################</a:t>
            </a:r>
          </a:p>
          <a:p>
            <a:pPr algn="just"/>
            <a:r>
              <a:rPr lang="es-ES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echo "---------Compilando </a:t>
            </a:r>
            <a:r>
              <a:rPr lang="es-ES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OpenCV</a:t>
            </a:r>
            <a:r>
              <a:rPr lang="es-ES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----------"</a:t>
            </a:r>
          </a:p>
          <a:p>
            <a:pPr algn="just"/>
            <a:r>
              <a:rPr lang="es-ES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echo $(date)</a:t>
            </a:r>
          </a:p>
          <a:p>
            <a:pPr algn="just"/>
            <a:r>
              <a:rPr lang="es-ES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sudo </a:t>
            </a:r>
            <a:r>
              <a:rPr lang="es-ES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apt</a:t>
            </a:r>
            <a:r>
              <a:rPr lang="es-ES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install</a:t>
            </a:r>
            <a:r>
              <a:rPr lang="es-ES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python3-pip</a:t>
            </a:r>
          </a:p>
          <a:p>
            <a:pPr algn="just"/>
            <a:r>
              <a:rPr lang="es-ES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pip</a:t>
            </a:r>
            <a:r>
              <a:rPr lang="es-ES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install</a:t>
            </a:r>
            <a:r>
              <a:rPr lang="es-ES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--</a:t>
            </a:r>
            <a:r>
              <a:rPr lang="es-ES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upgrade</a:t>
            </a:r>
            <a:r>
              <a:rPr lang="es-ES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pip</a:t>
            </a:r>
            <a:endParaRPr lang="es-ES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algn="just"/>
            <a:r>
              <a:rPr lang="es-ES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pip</a:t>
            </a:r>
            <a:r>
              <a:rPr lang="es-ES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install</a:t>
            </a:r>
            <a:r>
              <a:rPr lang="es-ES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numpy</a:t>
            </a:r>
            <a:endParaRPr lang="es-ES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algn="just"/>
            <a:r>
              <a:rPr lang="es-ES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cd ~/</a:t>
            </a:r>
            <a:r>
              <a:rPr lang="es-ES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opencv</a:t>
            </a:r>
            <a:endParaRPr lang="es-ES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algn="just"/>
            <a:r>
              <a:rPr lang="es-ES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mkdir</a:t>
            </a:r>
            <a:r>
              <a:rPr lang="es-ES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build</a:t>
            </a:r>
            <a:endParaRPr lang="es-ES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algn="just"/>
            <a:r>
              <a:rPr lang="es-ES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cd </a:t>
            </a:r>
            <a:r>
              <a:rPr lang="es-ES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build</a:t>
            </a:r>
            <a:endParaRPr lang="es-ES" sz="1600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48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latin typeface="Roboto" panose="02000000000000000000" pitchFamily="2" charset="0"/>
                <a:ea typeface="Roboto" panose="02000000000000000000" pitchFamily="2" charset="0"/>
              </a:rPr>
              <a:t>5.	Instalación de </a:t>
            </a:r>
            <a:r>
              <a:rPr lang="es-ES" sz="3600" b="1" dirty="0" err="1">
                <a:latin typeface="Roboto" panose="02000000000000000000" pitchFamily="2" charset="0"/>
                <a:ea typeface="Roboto" panose="02000000000000000000" pitchFamily="2" charset="0"/>
              </a:rPr>
              <a:t>OpenCV</a:t>
            </a:r>
            <a:r>
              <a:rPr lang="es-ES" sz="36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endParaRPr lang="es-MX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990E14E-10C1-4AA8-B2C7-C55C8C3B1C4A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t>25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7" t="28319" r="29543" b="34408"/>
          <a:stretch/>
        </p:blipFill>
        <p:spPr>
          <a:xfrm>
            <a:off x="4352786" y="6228000"/>
            <a:ext cx="1553588" cy="5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381" y="6228000"/>
            <a:ext cx="1931108" cy="540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6" t="10711" r="6159" b="16884"/>
          <a:stretch/>
        </p:blipFill>
        <p:spPr>
          <a:xfrm>
            <a:off x="10245497" y="6228000"/>
            <a:ext cx="1809128" cy="540000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273465" y="1055278"/>
            <a:ext cx="1126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5.4.	Compilar </a:t>
            </a:r>
            <a:r>
              <a:rPr lang="es-ES" sz="3200" dirty="0" err="1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OpenCV</a:t>
            </a:r>
            <a:r>
              <a:rPr lang="es-ES" sz="3200" dirty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 4</a:t>
            </a:r>
            <a:endParaRPr lang="es-MX" sz="3200" dirty="0">
              <a:solidFill>
                <a:srgbClr val="C51A4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738648"/>
            <a:ext cx="117811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cmake</a:t>
            </a:r>
            <a:r>
              <a:rPr lang="es-ES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-D CMAKE_BUILD_TYPE=RELEASE \</a:t>
            </a:r>
          </a:p>
          <a:p>
            <a:pPr algn="just"/>
            <a:r>
              <a:rPr lang="es-ES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 -D CMAKE_INSTALL_PREFIX=/</a:t>
            </a:r>
            <a:r>
              <a:rPr lang="es-ES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usr</a:t>
            </a:r>
            <a:r>
              <a:rPr lang="es-ES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/local \</a:t>
            </a:r>
          </a:p>
          <a:p>
            <a:pPr algn="just"/>
            <a:r>
              <a:rPr lang="es-ES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 -D OPENCV_EXTRA_MODULES_PATH=~/</a:t>
            </a:r>
            <a:r>
              <a:rPr lang="es-ES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opencv_contrib</a:t>
            </a:r>
            <a:r>
              <a:rPr lang="es-ES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/modules \</a:t>
            </a:r>
          </a:p>
          <a:p>
            <a:pPr algn="just"/>
            <a:r>
              <a:rPr lang="es-ES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 -D ENABLE_NEON=ON \</a:t>
            </a:r>
          </a:p>
          <a:p>
            <a:pPr algn="just"/>
            <a:r>
              <a:rPr lang="es-ES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 -D ENABLE_VFPV3=ON \</a:t>
            </a:r>
          </a:p>
          <a:p>
            <a:pPr algn="just"/>
            <a:r>
              <a:rPr lang="es-ES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 -D BUILD_TESTS=OFF \</a:t>
            </a:r>
          </a:p>
          <a:p>
            <a:pPr algn="just"/>
            <a:r>
              <a:rPr lang="es-ES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 -D OPENCV_ENABLE_NONFREE=ON \</a:t>
            </a:r>
          </a:p>
          <a:p>
            <a:pPr algn="just"/>
            <a:r>
              <a:rPr lang="es-ES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 -D INSTALL_PYTHON_EXAMPLES=OFF \</a:t>
            </a:r>
          </a:p>
          <a:p>
            <a:pPr algn="just"/>
            <a:r>
              <a:rPr lang="es-ES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   -D BUILD_EXAMPLES=OFF ..</a:t>
            </a:r>
          </a:p>
          <a:p>
            <a:pPr algn="just"/>
            <a:r>
              <a:rPr lang="es-ES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make</a:t>
            </a:r>
            <a:endParaRPr lang="es-ES" sz="1600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43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latin typeface="Roboto" panose="02000000000000000000" pitchFamily="2" charset="0"/>
                <a:ea typeface="Roboto" panose="02000000000000000000" pitchFamily="2" charset="0"/>
              </a:rPr>
              <a:t>5.	Instalación de </a:t>
            </a:r>
            <a:r>
              <a:rPr lang="es-ES" sz="3600" b="1" dirty="0" err="1">
                <a:latin typeface="Roboto" panose="02000000000000000000" pitchFamily="2" charset="0"/>
                <a:ea typeface="Roboto" panose="02000000000000000000" pitchFamily="2" charset="0"/>
              </a:rPr>
              <a:t>OpenCV</a:t>
            </a:r>
            <a:r>
              <a:rPr lang="es-ES" sz="36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endParaRPr lang="es-MX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990E14E-10C1-4AA8-B2C7-C55C8C3B1C4A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t>26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7" t="28319" r="29543" b="34408"/>
          <a:stretch/>
        </p:blipFill>
        <p:spPr>
          <a:xfrm>
            <a:off x="4352786" y="6228000"/>
            <a:ext cx="1553588" cy="5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381" y="6228000"/>
            <a:ext cx="1931108" cy="540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6" t="10711" r="6159" b="16884"/>
          <a:stretch/>
        </p:blipFill>
        <p:spPr>
          <a:xfrm>
            <a:off x="10245497" y="6228000"/>
            <a:ext cx="1809128" cy="540000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273465" y="1055278"/>
            <a:ext cx="1126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5.5.	Instalar </a:t>
            </a:r>
            <a:r>
              <a:rPr lang="es-ES" sz="3200" dirty="0" err="1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OpenCV</a:t>
            </a:r>
            <a:r>
              <a:rPr lang="es-ES" sz="3200" dirty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 4</a:t>
            </a:r>
            <a:endParaRPr lang="es-MX" sz="3200" dirty="0">
              <a:solidFill>
                <a:srgbClr val="C51A4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738648"/>
            <a:ext cx="117811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#!/</a:t>
            </a:r>
            <a:r>
              <a:rPr lang="es-ES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bin</a:t>
            </a:r>
            <a:r>
              <a:rPr lang="es-ES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/</a:t>
            </a:r>
            <a:r>
              <a:rPr lang="es-ES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bash</a:t>
            </a:r>
            <a:endParaRPr lang="es-ES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algn="just"/>
            <a:r>
              <a:rPr lang="es-ES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##########################################</a:t>
            </a:r>
          </a:p>
          <a:p>
            <a:pPr algn="just"/>
            <a:r>
              <a:rPr lang="es-ES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#               instala.sh</a:t>
            </a:r>
          </a:p>
          <a:p>
            <a:pPr algn="just"/>
            <a:r>
              <a:rPr lang="es-ES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##########################################</a:t>
            </a:r>
          </a:p>
          <a:p>
            <a:pPr algn="just"/>
            <a:r>
              <a:rPr lang="es-ES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echo "---------Instalando </a:t>
            </a:r>
            <a:r>
              <a:rPr lang="es-ES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OpenCV</a:t>
            </a:r>
            <a:r>
              <a:rPr lang="es-ES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----------"</a:t>
            </a:r>
          </a:p>
          <a:p>
            <a:pPr algn="just"/>
            <a:r>
              <a:rPr lang="es-ES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sudo </a:t>
            </a:r>
            <a:r>
              <a:rPr lang="es-ES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make</a:t>
            </a:r>
            <a:r>
              <a:rPr lang="es-ES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install</a:t>
            </a:r>
            <a:endParaRPr lang="es-ES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algn="just"/>
            <a:r>
              <a:rPr lang="es-ES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sudo </a:t>
            </a:r>
            <a:r>
              <a:rPr lang="es-ES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ldconfig</a:t>
            </a:r>
            <a:endParaRPr lang="es-ES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algn="just"/>
            <a:r>
              <a:rPr lang="es-ES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cd /</a:t>
            </a:r>
            <a:r>
              <a:rPr lang="es-ES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usr</a:t>
            </a:r>
            <a:r>
              <a:rPr lang="es-ES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/</a:t>
            </a:r>
            <a:r>
              <a:rPr lang="es-ES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lib</a:t>
            </a:r>
            <a:r>
              <a:rPr lang="es-ES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/python3/</a:t>
            </a:r>
            <a:r>
              <a:rPr lang="es-ES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dist-packages</a:t>
            </a:r>
            <a:r>
              <a:rPr lang="es-ES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/</a:t>
            </a:r>
          </a:p>
          <a:p>
            <a:pPr algn="just"/>
            <a:r>
              <a:rPr lang="es-ES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ln</a:t>
            </a:r>
            <a:r>
              <a:rPr lang="es-ES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-s /usr/local/python/cv2/python-3.7/cv2.cpython-37m-arm-linux-gnueabihf.so cv2.so</a:t>
            </a:r>
          </a:p>
          <a:p>
            <a:pPr algn="just"/>
            <a:r>
              <a:rPr lang="es-ES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cd ~</a:t>
            </a:r>
            <a:endParaRPr lang="es-ES" sz="1600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5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latin typeface="Roboto" panose="02000000000000000000" pitchFamily="2" charset="0"/>
                <a:ea typeface="Roboto" panose="02000000000000000000" pitchFamily="2" charset="0"/>
              </a:rPr>
              <a:t>5.	Instalación de </a:t>
            </a:r>
            <a:r>
              <a:rPr lang="es-ES" sz="3600" b="1" dirty="0" err="1">
                <a:latin typeface="Roboto" panose="02000000000000000000" pitchFamily="2" charset="0"/>
                <a:ea typeface="Roboto" panose="02000000000000000000" pitchFamily="2" charset="0"/>
              </a:rPr>
              <a:t>OpenCV</a:t>
            </a:r>
            <a:r>
              <a:rPr lang="es-ES" sz="36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endParaRPr lang="es-MX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990E14E-10C1-4AA8-B2C7-C55C8C3B1C4A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t>27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7" t="28319" r="29543" b="34408"/>
          <a:stretch/>
        </p:blipFill>
        <p:spPr>
          <a:xfrm>
            <a:off x="4352786" y="6228000"/>
            <a:ext cx="1553588" cy="5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381" y="6228000"/>
            <a:ext cx="1931108" cy="540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6" t="10711" r="6159" b="16884"/>
          <a:stretch/>
        </p:blipFill>
        <p:spPr>
          <a:xfrm>
            <a:off x="10245497" y="6228000"/>
            <a:ext cx="1809128" cy="540000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273465" y="1055278"/>
            <a:ext cx="1126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5.6.	Porbar </a:t>
            </a:r>
            <a:r>
              <a:rPr lang="es-ES" sz="3200" dirty="0" err="1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OpenCV</a:t>
            </a:r>
            <a:r>
              <a:rPr lang="es-ES" sz="3200" dirty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 4</a:t>
            </a:r>
            <a:endParaRPr lang="es-MX" sz="3200" dirty="0">
              <a:solidFill>
                <a:srgbClr val="C51A40"/>
              </a:solidFill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/>
          <a:srcRect t="7575" r="12431" b="57503"/>
          <a:stretch/>
        </p:blipFill>
        <p:spPr>
          <a:xfrm>
            <a:off x="1416764" y="2301929"/>
            <a:ext cx="8979219" cy="226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6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latin typeface="Roboto" panose="02000000000000000000" pitchFamily="2" charset="0"/>
                <a:ea typeface="Roboto" panose="02000000000000000000" pitchFamily="2" charset="0"/>
              </a:rPr>
              <a:t>6.	</a:t>
            </a:r>
            <a:r>
              <a:rPr lang="es-ES" sz="3600" b="1" dirty="0" err="1">
                <a:latin typeface="Roboto" panose="02000000000000000000" pitchFamily="2" charset="0"/>
                <a:ea typeface="Roboto" panose="02000000000000000000" pitchFamily="2" charset="0"/>
              </a:rPr>
              <a:t>OpenCV</a:t>
            </a:r>
            <a:endParaRPr lang="es-MX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990E14E-10C1-4AA8-B2C7-C55C8C3B1C4A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t>28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7" t="28319" r="29543" b="34408"/>
          <a:stretch/>
        </p:blipFill>
        <p:spPr>
          <a:xfrm>
            <a:off x="4352786" y="6228000"/>
            <a:ext cx="1553588" cy="5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381" y="6228000"/>
            <a:ext cx="1931108" cy="540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6" t="10711" r="6159" b="16884"/>
          <a:stretch/>
        </p:blipFill>
        <p:spPr>
          <a:xfrm>
            <a:off x="10245497" y="6228000"/>
            <a:ext cx="1809128" cy="540000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273465" y="1055278"/>
            <a:ext cx="1126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6.1.	Lectura y escritura de imágenes</a:t>
            </a:r>
            <a:endParaRPr lang="es-MX" sz="3200" dirty="0">
              <a:solidFill>
                <a:srgbClr val="C51A4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73465" y="1738648"/>
            <a:ext cx="1178116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3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###################################</a:t>
            </a:r>
          </a:p>
          <a:p>
            <a:pPr algn="just"/>
            <a:r>
              <a:rPr lang="es-ES" sz="13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#        ejercicio04.py</a:t>
            </a:r>
          </a:p>
          <a:p>
            <a:pPr algn="just"/>
            <a:r>
              <a:rPr lang="es-ES" sz="13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##################################</a:t>
            </a:r>
          </a:p>
          <a:p>
            <a:pPr algn="just"/>
            <a:r>
              <a:rPr lang="es-ES" sz="13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import</a:t>
            </a:r>
            <a:r>
              <a:rPr lang="es-ES" sz="13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cv2</a:t>
            </a:r>
          </a:p>
          <a:p>
            <a:pPr algn="just"/>
            <a:endParaRPr lang="es-ES" sz="1300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algn="just"/>
            <a:r>
              <a:rPr lang="es-ES" sz="13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# Carga la imagen </a:t>
            </a:r>
          </a:p>
          <a:p>
            <a:pPr algn="just"/>
            <a:r>
              <a:rPr lang="es-ES" sz="13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image_path</a:t>
            </a:r>
            <a:r>
              <a:rPr lang="es-ES" sz="13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= 'conejo.jpg'</a:t>
            </a:r>
          </a:p>
          <a:p>
            <a:pPr algn="just"/>
            <a:r>
              <a:rPr lang="es-ES" sz="13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image</a:t>
            </a:r>
            <a:r>
              <a:rPr lang="es-ES" sz="13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= cv2.imread(</a:t>
            </a:r>
            <a:r>
              <a:rPr lang="es-ES" sz="13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image_path</a:t>
            </a:r>
            <a:r>
              <a:rPr lang="es-ES" sz="13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)</a:t>
            </a:r>
          </a:p>
          <a:p>
            <a:pPr algn="just"/>
            <a:endParaRPr lang="es-ES" sz="1300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algn="just"/>
            <a:r>
              <a:rPr lang="es-ES" sz="13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# Guarda una copia como </a:t>
            </a:r>
            <a:r>
              <a:rPr lang="es-ES" sz="13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png</a:t>
            </a:r>
            <a:endParaRPr lang="es-ES" sz="1300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algn="just"/>
            <a:r>
              <a:rPr lang="es-ES" sz="13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image_copy_path</a:t>
            </a:r>
            <a:r>
              <a:rPr lang="es-ES" sz="13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= 'conejo-copy.png'</a:t>
            </a:r>
          </a:p>
          <a:p>
            <a:pPr algn="just"/>
            <a:r>
              <a:rPr lang="es-ES" sz="13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cv2.imwrite(</a:t>
            </a:r>
            <a:r>
              <a:rPr lang="es-ES" sz="13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image_copy_path</a:t>
            </a:r>
            <a:r>
              <a:rPr lang="es-ES" sz="13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, </a:t>
            </a:r>
            <a:r>
              <a:rPr lang="es-ES" sz="13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image</a:t>
            </a:r>
            <a:r>
              <a:rPr lang="es-ES" sz="13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)</a:t>
            </a:r>
          </a:p>
          <a:p>
            <a:pPr algn="just"/>
            <a:endParaRPr lang="es-ES" sz="1300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algn="just"/>
            <a:r>
              <a:rPr lang="es-ES" sz="13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# carga la copia</a:t>
            </a:r>
          </a:p>
          <a:p>
            <a:pPr algn="just"/>
            <a:r>
              <a:rPr lang="es-ES" sz="13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image_copy</a:t>
            </a:r>
            <a:r>
              <a:rPr lang="es-ES" sz="13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= cv2.imread(</a:t>
            </a:r>
            <a:r>
              <a:rPr lang="es-ES" sz="13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image_copy_path</a:t>
            </a:r>
            <a:r>
              <a:rPr lang="es-ES" sz="13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)</a:t>
            </a:r>
          </a:p>
          <a:p>
            <a:pPr algn="just"/>
            <a:endParaRPr lang="es-ES" sz="1300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algn="just"/>
            <a:r>
              <a:rPr lang="es-ES" sz="13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#muestra imagen en  </a:t>
            </a:r>
            <a:r>
              <a:rPr lang="es-ES" sz="13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en</a:t>
            </a:r>
            <a:r>
              <a:rPr lang="es-ES" sz="13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Pantalla </a:t>
            </a:r>
          </a:p>
          <a:p>
            <a:pPr algn="just"/>
            <a:r>
              <a:rPr lang="es-ES" sz="13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cv2.imshow('Original', </a:t>
            </a:r>
            <a:r>
              <a:rPr lang="es-ES" sz="13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image</a:t>
            </a:r>
            <a:r>
              <a:rPr lang="es-ES" sz="13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)</a:t>
            </a:r>
          </a:p>
          <a:p>
            <a:pPr algn="just"/>
            <a:r>
              <a:rPr lang="es-ES" sz="13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cv2.imshow('</a:t>
            </a:r>
            <a:r>
              <a:rPr lang="es-ES" sz="13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Copy</a:t>
            </a:r>
            <a:r>
              <a:rPr lang="es-ES" sz="13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', </a:t>
            </a:r>
            <a:r>
              <a:rPr lang="es-ES" sz="13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image_copy</a:t>
            </a:r>
            <a:r>
              <a:rPr lang="es-ES" sz="13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)</a:t>
            </a:r>
          </a:p>
          <a:p>
            <a:pPr algn="just"/>
            <a:r>
              <a:rPr lang="es-ES" sz="13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cv2.waitKey(0)</a:t>
            </a:r>
          </a:p>
          <a:p>
            <a:pPr algn="just"/>
            <a:r>
              <a:rPr lang="es-ES" sz="13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cv2.destroyAllWindows()</a:t>
            </a:r>
          </a:p>
        </p:txBody>
      </p:sp>
    </p:spTree>
    <p:extLst>
      <p:ext uri="{BB962C8B-B14F-4D97-AF65-F5344CB8AC3E}">
        <p14:creationId xmlns:p14="http://schemas.microsoft.com/office/powerpoint/2010/main" val="38040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latin typeface="Roboto" panose="02000000000000000000" pitchFamily="2" charset="0"/>
                <a:ea typeface="Roboto" panose="02000000000000000000" pitchFamily="2" charset="0"/>
              </a:rPr>
              <a:t>6.	</a:t>
            </a:r>
            <a:r>
              <a:rPr lang="es-ES" sz="3600" b="1" dirty="0" err="1">
                <a:latin typeface="Roboto" panose="02000000000000000000" pitchFamily="2" charset="0"/>
                <a:ea typeface="Roboto" panose="02000000000000000000" pitchFamily="2" charset="0"/>
              </a:rPr>
              <a:t>OpenCV</a:t>
            </a:r>
            <a:endParaRPr lang="es-MX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990E14E-10C1-4AA8-B2C7-C55C8C3B1C4A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t>29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7" t="28319" r="29543" b="34408"/>
          <a:stretch/>
        </p:blipFill>
        <p:spPr>
          <a:xfrm>
            <a:off x="4352786" y="6228000"/>
            <a:ext cx="1553588" cy="5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381" y="6228000"/>
            <a:ext cx="1931108" cy="540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6" t="10711" r="6159" b="16884"/>
          <a:stretch/>
        </p:blipFill>
        <p:spPr>
          <a:xfrm>
            <a:off x="10245497" y="6228000"/>
            <a:ext cx="1809128" cy="540000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273465" y="1055278"/>
            <a:ext cx="1126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6.1.	Lectura y escritura de imágenes</a:t>
            </a:r>
            <a:endParaRPr lang="es-MX" sz="3200" dirty="0">
              <a:solidFill>
                <a:srgbClr val="C51A4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73465" y="1738648"/>
            <a:ext cx="1178116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3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###################################</a:t>
            </a:r>
          </a:p>
          <a:p>
            <a:pPr algn="just"/>
            <a:r>
              <a:rPr lang="es-ES" sz="13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#        ejercicio04.py</a:t>
            </a:r>
          </a:p>
          <a:p>
            <a:pPr algn="just"/>
            <a:r>
              <a:rPr lang="es-ES" sz="13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##################################</a:t>
            </a:r>
          </a:p>
          <a:p>
            <a:pPr algn="just"/>
            <a:r>
              <a:rPr lang="es-ES" sz="13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import</a:t>
            </a:r>
            <a:r>
              <a:rPr lang="es-ES" sz="13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cv2</a:t>
            </a:r>
          </a:p>
          <a:p>
            <a:pPr algn="just"/>
            <a:endParaRPr lang="es-ES" sz="1300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algn="just"/>
            <a:r>
              <a:rPr lang="es-ES" sz="13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# Carga la imagen </a:t>
            </a:r>
          </a:p>
          <a:p>
            <a:pPr algn="just"/>
            <a:r>
              <a:rPr lang="es-ES" sz="13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image_path</a:t>
            </a:r>
            <a:r>
              <a:rPr lang="es-ES" sz="13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= 'conejo.jpg'</a:t>
            </a:r>
          </a:p>
          <a:p>
            <a:pPr algn="just"/>
            <a:r>
              <a:rPr lang="es-ES" sz="13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image</a:t>
            </a:r>
            <a:r>
              <a:rPr lang="es-ES" sz="13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= cv2.imread(</a:t>
            </a:r>
            <a:r>
              <a:rPr lang="es-ES" sz="13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image_path</a:t>
            </a:r>
            <a:r>
              <a:rPr lang="es-ES" sz="13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)</a:t>
            </a:r>
          </a:p>
          <a:p>
            <a:pPr algn="just"/>
            <a:endParaRPr lang="es-ES" sz="1300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algn="just"/>
            <a:r>
              <a:rPr lang="es-ES" sz="13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# Guarda una copia como </a:t>
            </a:r>
            <a:r>
              <a:rPr lang="es-ES" sz="13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png</a:t>
            </a:r>
            <a:endParaRPr lang="es-ES" sz="1300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algn="just"/>
            <a:r>
              <a:rPr lang="es-ES" sz="13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image_copy_path</a:t>
            </a:r>
            <a:r>
              <a:rPr lang="es-ES" sz="13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= 'conejo-copy.png'</a:t>
            </a:r>
          </a:p>
          <a:p>
            <a:pPr algn="just"/>
            <a:r>
              <a:rPr lang="es-ES" sz="13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cv2.imwrite(</a:t>
            </a:r>
            <a:r>
              <a:rPr lang="es-ES" sz="13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image_copy_path</a:t>
            </a:r>
            <a:r>
              <a:rPr lang="es-ES" sz="13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, </a:t>
            </a:r>
            <a:r>
              <a:rPr lang="es-ES" sz="13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image</a:t>
            </a:r>
            <a:r>
              <a:rPr lang="es-ES" sz="13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)</a:t>
            </a:r>
          </a:p>
          <a:p>
            <a:pPr algn="just"/>
            <a:endParaRPr lang="es-ES" sz="1300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algn="just"/>
            <a:r>
              <a:rPr lang="es-ES" sz="13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# carga la copia</a:t>
            </a:r>
          </a:p>
          <a:p>
            <a:pPr algn="just"/>
            <a:r>
              <a:rPr lang="es-ES" sz="13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image_copy</a:t>
            </a:r>
            <a:r>
              <a:rPr lang="es-ES" sz="13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= cv2.imread(</a:t>
            </a:r>
            <a:r>
              <a:rPr lang="es-ES" sz="13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image_copy_path</a:t>
            </a:r>
            <a:r>
              <a:rPr lang="es-ES" sz="13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)</a:t>
            </a:r>
          </a:p>
          <a:p>
            <a:pPr algn="just"/>
            <a:endParaRPr lang="es-ES" sz="1300" dirty="0">
              <a:latin typeface="Courier New" panose="02070309020205020404" pitchFamily="49" charset="0"/>
              <a:ea typeface="Roboto" panose="02000000000000000000" pitchFamily="2" charset="0"/>
              <a:cs typeface="Courier New" panose="02070309020205020404" pitchFamily="49" charset="0"/>
            </a:endParaRPr>
          </a:p>
          <a:p>
            <a:pPr algn="just"/>
            <a:r>
              <a:rPr lang="es-ES" sz="13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#muestra imagen en  </a:t>
            </a:r>
            <a:r>
              <a:rPr lang="es-ES" sz="13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en</a:t>
            </a:r>
            <a:r>
              <a:rPr lang="es-ES" sz="13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Pantalla </a:t>
            </a:r>
          </a:p>
          <a:p>
            <a:pPr algn="just"/>
            <a:r>
              <a:rPr lang="es-ES" sz="13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cv2.imshow('Original', </a:t>
            </a:r>
            <a:r>
              <a:rPr lang="es-ES" sz="13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image</a:t>
            </a:r>
            <a:r>
              <a:rPr lang="es-ES" sz="13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)</a:t>
            </a:r>
          </a:p>
          <a:p>
            <a:pPr algn="just"/>
            <a:r>
              <a:rPr lang="es-ES" sz="13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cv2.imshow('</a:t>
            </a:r>
            <a:r>
              <a:rPr lang="es-ES" sz="13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Copy</a:t>
            </a:r>
            <a:r>
              <a:rPr lang="es-ES" sz="13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', </a:t>
            </a:r>
            <a:r>
              <a:rPr lang="es-ES" sz="1300" dirty="0" err="1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image_copy</a:t>
            </a:r>
            <a:r>
              <a:rPr lang="es-ES" sz="13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)</a:t>
            </a:r>
          </a:p>
          <a:p>
            <a:pPr algn="just"/>
            <a:r>
              <a:rPr lang="es-ES" sz="13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cv2.waitKey(0)</a:t>
            </a:r>
          </a:p>
          <a:p>
            <a:pPr algn="just"/>
            <a:r>
              <a:rPr lang="es-ES" sz="1300" dirty="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cv2.destroyAllWindows()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3951" y="2045250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1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286" y="3283766"/>
            <a:ext cx="2854234" cy="2854234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1. Introducción </a:t>
            </a:r>
            <a:r>
              <a:rPr lang="es-ES" sz="3600" b="1" dirty="0">
                <a:latin typeface="Roboto" panose="02000000000000000000" pitchFamily="2" charset="0"/>
                <a:ea typeface="Roboto" panose="02000000000000000000" pitchFamily="2" charset="0"/>
              </a:rPr>
              <a:t>a Raspberry PI</a:t>
            </a:r>
            <a:endParaRPr lang="es-MX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055278"/>
            <a:ext cx="1126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1.2.</a:t>
            </a:r>
            <a:r>
              <a:rPr lang="pt-BR" sz="3200" dirty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	</a:t>
            </a:r>
            <a:r>
              <a:rPr lang="pt-BR" sz="3200" dirty="0" smtClean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Modelos</a:t>
            </a:r>
            <a:r>
              <a:rPr lang="es-MX" sz="3200" dirty="0" smtClean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.</a:t>
            </a:r>
            <a:endParaRPr lang="es-MX" sz="3200" dirty="0">
              <a:solidFill>
                <a:srgbClr val="C51A4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990E14E-10C1-4AA8-B2C7-C55C8C3B1C4A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t>3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73465" y="1738648"/>
            <a:ext cx="633634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Raspberry </a:t>
            </a:r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</a:rPr>
              <a:t>Pi 1 modelo A (descontinuada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</a:rPr>
              <a:t>Raspberry Pi 1 modelo B (descontinuada) y B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+.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</a:rPr>
              <a:t>Raspberry Pi 2 modelo 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B.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</a:rPr>
              <a:t>Raspberry Pi 3 modelo 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B.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</a:rPr>
              <a:t>Raspberry Pi 3 modelo A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+.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</a:rPr>
              <a:t>Raspberry Pi 4 modelo 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B.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</a:rPr>
              <a:t>Raspberry Pi 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Zero.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</a:rPr>
              <a:t>Raspberry Pi 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Zero W.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</a:rPr>
              <a:t>Compute Module 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1, 3, 3+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7" t="28319" r="29543" b="34408"/>
          <a:stretch/>
        </p:blipFill>
        <p:spPr>
          <a:xfrm>
            <a:off x="4352786" y="6228000"/>
            <a:ext cx="1553588" cy="5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381" y="6228000"/>
            <a:ext cx="1931108" cy="540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6" t="10711" r="6159" b="16884"/>
          <a:stretch/>
        </p:blipFill>
        <p:spPr>
          <a:xfrm>
            <a:off x="10245497" y="6228000"/>
            <a:ext cx="1809128" cy="540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5" t="24895" r="18914" b="23143"/>
          <a:stretch/>
        </p:blipFill>
        <p:spPr>
          <a:xfrm>
            <a:off x="8460239" y="914788"/>
            <a:ext cx="3570516" cy="217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0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1. Introducción </a:t>
            </a:r>
            <a:r>
              <a:rPr lang="es-ES" sz="3600" b="1" dirty="0">
                <a:latin typeface="Roboto" panose="02000000000000000000" pitchFamily="2" charset="0"/>
                <a:ea typeface="Roboto" panose="02000000000000000000" pitchFamily="2" charset="0"/>
              </a:rPr>
              <a:t>a Raspberry PI</a:t>
            </a:r>
            <a:endParaRPr lang="es-MX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055278"/>
            <a:ext cx="1126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1.3</a:t>
            </a:r>
            <a:r>
              <a:rPr lang="pt-BR" sz="3200" dirty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.	Explorando </a:t>
            </a:r>
            <a:r>
              <a:rPr lang="pt-BR" sz="3200" dirty="0" err="1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Raspberry</a:t>
            </a:r>
            <a:r>
              <a:rPr lang="pt-BR" sz="3200" dirty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 PI</a:t>
            </a:r>
            <a:endParaRPr lang="es-MX" sz="3200" dirty="0">
              <a:solidFill>
                <a:srgbClr val="C51A4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990E14E-10C1-4AA8-B2C7-C55C8C3B1C4A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t>4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7" t="28319" r="29543" b="34408"/>
          <a:stretch/>
        </p:blipFill>
        <p:spPr>
          <a:xfrm>
            <a:off x="4352786" y="6228000"/>
            <a:ext cx="1553588" cy="5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381" y="6228000"/>
            <a:ext cx="1931108" cy="540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6" t="10711" r="6159" b="16884"/>
          <a:stretch/>
        </p:blipFill>
        <p:spPr>
          <a:xfrm>
            <a:off x="10245497" y="6228000"/>
            <a:ext cx="1809128" cy="540000"/>
          </a:xfrm>
          <a:prstGeom prst="rect">
            <a:avLst/>
          </a:prstGeom>
        </p:spPr>
      </p:pic>
      <p:pic>
        <p:nvPicPr>
          <p:cNvPr id="4098" name="Picture 2" descr="Imagen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144" y="1640053"/>
            <a:ext cx="5660307" cy="43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03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1. Introducción </a:t>
            </a:r>
            <a:r>
              <a:rPr lang="es-ES" sz="3600" b="1" dirty="0">
                <a:latin typeface="Roboto" panose="02000000000000000000" pitchFamily="2" charset="0"/>
                <a:ea typeface="Roboto" panose="02000000000000000000" pitchFamily="2" charset="0"/>
              </a:rPr>
              <a:t>a Raspberry PI</a:t>
            </a:r>
            <a:endParaRPr lang="es-MX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055278"/>
            <a:ext cx="1126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1.3</a:t>
            </a:r>
            <a:r>
              <a:rPr lang="pt-BR" sz="3200" dirty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.	Explorando </a:t>
            </a:r>
            <a:r>
              <a:rPr lang="pt-BR" sz="3200" dirty="0" err="1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Raspberry</a:t>
            </a:r>
            <a:r>
              <a:rPr lang="pt-BR" sz="3200" dirty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 PI</a:t>
            </a:r>
            <a:endParaRPr lang="es-MX" sz="3200" dirty="0">
              <a:solidFill>
                <a:srgbClr val="C51A4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990E14E-10C1-4AA8-B2C7-C55C8C3B1C4A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t>5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7" t="28319" r="29543" b="34408"/>
          <a:stretch/>
        </p:blipFill>
        <p:spPr>
          <a:xfrm>
            <a:off x="4352786" y="6228000"/>
            <a:ext cx="1553588" cy="5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381" y="6228000"/>
            <a:ext cx="1931108" cy="540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6" t="10711" r="6159" b="16884"/>
          <a:stretch/>
        </p:blipFill>
        <p:spPr>
          <a:xfrm>
            <a:off x="10245497" y="6228000"/>
            <a:ext cx="1809128" cy="540000"/>
          </a:xfrm>
          <a:prstGeom prst="rect">
            <a:avLst/>
          </a:prstGeom>
        </p:spPr>
      </p:pic>
      <p:pic>
        <p:nvPicPr>
          <p:cNvPr id="2050" name="Picture 2" descr="Raspberry Pi 4 Specificati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952" y="2108420"/>
            <a:ext cx="555307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53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0" name="Picture 10" descr="Resultado de imagen para nvidia jetson nan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494" y="2255010"/>
            <a:ext cx="4633989" cy="378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1. Introducción </a:t>
            </a:r>
            <a:r>
              <a:rPr lang="es-ES" sz="3600" b="1" dirty="0">
                <a:latin typeface="Roboto" panose="02000000000000000000" pitchFamily="2" charset="0"/>
                <a:ea typeface="Roboto" panose="02000000000000000000" pitchFamily="2" charset="0"/>
              </a:rPr>
              <a:t>a Raspberry PI</a:t>
            </a:r>
            <a:endParaRPr lang="es-MX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990E14E-10C1-4AA8-B2C7-C55C8C3B1C4A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t>6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73465" y="1738648"/>
            <a:ext cx="633634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Coral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Dev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Board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</a:rPr>
              <a:t>NVIDIA® </a:t>
            </a:r>
            <a:r>
              <a:rPr lang="es-ES" dirty="0" err="1">
                <a:latin typeface="Roboto" panose="02000000000000000000" pitchFamily="2" charset="0"/>
                <a:ea typeface="Roboto" panose="02000000000000000000" pitchFamily="2" charset="0"/>
              </a:rPr>
              <a:t>Jetson</a:t>
            </a:r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</a:rPr>
              <a:t> Nano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™.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7" t="28319" r="29543" b="34408"/>
          <a:stretch/>
        </p:blipFill>
        <p:spPr>
          <a:xfrm>
            <a:off x="4352786" y="6228000"/>
            <a:ext cx="1553588" cy="5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381" y="6228000"/>
            <a:ext cx="1931108" cy="540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6" t="10711" r="6159" b="16884"/>
          <a:stretch/>
        </p:blipFill>
        <p:spPr>
          <a:xfrm>
            <a:off x="10245497" y="6228000"/>
            <a:ext cx="1809128" cy="540000"/>
          </a:xfrm>
          <a:prstGeom prst="rect">
            <a:avLst/>
          </a:prstGeom>
        </p:spPr>
      </p:pic>
      <p:pic>
        <p:nvPicPr>
          <p:cNvPr id="5128" name="Picture 8" descr="https://coral.withgoogle.com/static/docs/images/devboard/devboard-dimensions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t="-5644" r="-1679" b="5644"/>
          <a:stretch/>
        </p:blipFill>
        <p:spPr bwMode="auto">
          <a:xfrm rot="5400000">
            <a:off x="1695096" y="2139762"/>
            <a:ext cx="2909856" cy="451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273465" y="1055278"/>
            <a:ext cx="1126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1.4</a:t>
            </a:r>
            <a:r>
              <a:rPr lang="es-ES" sz="3200" dirty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.	Comparativa con otras </a:t>
            </a:r>
            <a:r>
              <a:rPr lang="es-ES" sz="3200" dirty="0" err="1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Dev</a:t>
            </a:r>
            <a:r>
              <a:rPr lang="es-ES" sz="3200" dirty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3200" dirty="0" err="1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Boards</a:t>
            </a:r>
            <a:endParaRPr lang="es-MX" sz="3200" dirty="0">
              <a:solidFill>
                <a:srgbClr val="C51A40"/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58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1. Introducción </a:t>
            </a:r>
            <a:r>
              <a:rPr lang="es-ES" sz="3600" b="1" dirty="0">
                <a:latin typeface="Roboto" panose="02000000000000000000" pitchFamily="2" charset="0"/>
                <a:ea typeface="Roboto" panose="02000000000000000000" pitchFamily="2" charset="0"/>
              </a:rPr>
              <a:t>a Raspberry PI</a:t>
            </a:r>
            <a:endParaRPr lang="es-MX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990E14E-10C1-4AA8-B2C7-C55C8C3B1C4A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t>7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73465" y="1738648"/>
            <a:ext cx="633634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</a:rPr>
              <a:t>Intel® Neural Compute </a:t>
            </a:r>
            <a:r>
              <a:rPr lang="es-ES" dirty="0" err="1">
                <a:latin typeface="Roboto" panose="02000000000000000000" pitchFamily="2" charset="0"/>
                <a:ea typeface="Roboto" panose="02000000000000000000" pitchFamily="2" charset="0"/>
              </a:rPr>
              <a:t>Stick</a:t>
            </a:r>
            <a:endParaRPr lang="es-E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</a:rPr>
              <a:t>Coral USB </a:t>
            </a:r>
            <a:r>
              <a:rPr lang="es-ES" dirty="0" err="1">
                <a:latin typeface="Roboto" panose="02000000000000000000" pitchFamily="2" charset="0"/>
                <a:ea typeface="Roboto" panose="02000000000000000000" pitchFamily="2" charset="0"/>
              </a:rPr>
              <a:t>Accelerator</a:t>
            </a:r>
            <a:endParaRPr lang="es-ES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7" t="28319" r="29543" b="34408"/>
          <a:stretch/>
        </p:blipFill>
        <p:spPr>
          <a:xfrm>
            <a:off x="4352786" y="6228000"/>
            <a:ext cx="1553588" cy="5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381" y="6228000"/>
            <a:ext cx="1931108" cy="540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6" t="10711" r="6159" b="16884"/>
          <a:stretch/>
        </p:blipFill>
        <p:spPr>
          <a:xfrm>
            <a:off x="10245497" y="6228000"/>
            <a:ext cx="1809128" cy="540000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273465" y="1055278"/>
            <a:ext cx="1126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1.5.	Inteligencia Artificial en Rapberry PI</a:t>
            </a:r>
            <a:endParaRPr lang="es-MX" sz="3200" dirty="0">
              <a:solidFill>
                <a:srgbClr val="C51A40"/>
              </a:solidFill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6146" name="Picture 2" descr="https://software.intel.com/sites/default/files/managed/13/ca/NCS2-spec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87" y="3077476"/>
            <a:ext cx="35718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agen relacionad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331" y="2902726"/>
            <a:ext cx="4564277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73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s-ES" sz="3600" b="1" dirty="0">
                <a:latin typeface="Roboto" panose="02000000000000000000" pitchFamily="2" charset="0"/>
                <a:ea typeface="Roboto" panose="02000000000000000000" pitchFamily="2" charset="0"/>
              </a:rPr>
              <a:t>.	</a:t>
            </a:r>
            <a:r>
              <a:rPr lang="es-ES" sz="3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Que </a:t>
            </a:r>
            <a:r>
              <a:rPr lang="es-ES" sz="3600" b="1" dirty="0">
                <a:latin typeface="Roboto" panose="02000000000000000000" pitchFamily="2" charset="0"/>
                <a:ea typeface="Roboto" panose="02000000000000000000" pitchFamily="2" charset="0"/>
              </a:rPr>
              <a:t>se Necesita</a:t>
            </a:r>
            <a:endParaRPr lang="es-MX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990E14E-10C1-4AA8-B2C7-C55C8C3B1C4A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t>8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73465" y="1738648"/>
            <a:ext cx="63363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Raspbian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Buster with 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desktop.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Python 3.7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OpenCV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4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Editor  de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Codigo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(mu,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Thonny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Pyhton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IDE)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7" t="28319" r="29543" b="34408"/>
          <a:stretch/>
        </p:blipFill>
        <p:spPr>
          <a:xfrm>
            <a:off x="4352786" y="6228000"/>
            <a:ext cx="1553588" cy="5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381" y="6228000"/>
            <a:ext cx="1931108" cy="540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6" t="10711" r="6159" b="16884"/>
          <a:stretch/>
        </p:blipFill>
        <p:spPr>
          <a:xfrm>
            <a:off x="10245497" y="6228000"/>
            <a:ext cx="1809128" cy="540000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273465" y="1055278"/>
            <a:ext cx="1126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2.1</a:t>
            </a:r>
            <a:r>
              <a:rPr lang="es-ES" sz="3200" dirty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.	Software</a:t>
            </a:r>
            <a:endParaRPr lang="es-MX" sz="3200" dirty="0">
              <a:solidFill>
                <a:srgbClr val="C51A40"/>
              </a:solidFill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/>
          <a:srcRect l="20635" t="18819" r="46943" b="43716"/>
          <a:stretch/>
        </p:blipFill>
        <p:spPr>
          <a:xfrm>
            <a:off x="5129580" y="1219658"/>
            <a:ext cx="6878434" cy="447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4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s-ES" sz="3600" b="1" dirty="0">
                <a:latin typeface="Roboto" panose="02000000000000000000" pitchFamily="2" charset="0"/>
                <a:ea typeface="Roboto" panose="02000000000000000000" pitchFamily="2" charset="0"/>
              </a:rPr>
              <a:t>.	</a:t>
            </a:r>
            <a:r>
              <a:rPr lang="es-ES" sz="3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Que </a:t>
            </a:r>
            <a:r>
              <a:rPr lang="es-ES" sz="3600" b="1" dirty="0">
                <a:latin typeface="Roboto" panose="02000000000000000000" pitchFamily="2" charset="0"/>
                <a:ea typeface="Roboto" panose="02000000000000000000" pitchFamily="2" charset="0"/>
              </a:rPr>
              <a:t>se Necesita</a:t>
            </a:r>
            <a:endParaRPr lang="es-MX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C5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990E14E-10C1-4AA8-B2C7-C55C8C3B1C4A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t>9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73465" y="1738648"/>
            <a:ext cx="63363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Raspberry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Pi Camera Board (V1.3, V2.1, V2.1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NoIR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Teclado, Mouse </a:t>
            </a:r>
            <a:r>
              <a:rPr lang="es-MX" dirty="0" err="1" smtClean="0">
                <a:latin typeface="Roboto" panose="02000000000000000000" pitchFamily="2" charset="0"/>
                <a:ea typeface="Roboto" panose="02000000000000000000" pitchFamily="2" charset="0"/>
              </a:rPr>
              <a:t>usb</a:t>
            </a: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 o inalámbrico.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Monitor HDMI.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err="1" smtClean="0">
                <a:latin typeface="Roboto" panose="02000000000000000000" pitchFamily="2" charset="0"/>
                <a:ea typeface="Roboto" panose="02000000000000000000" pitchFamily="2" charset="0"/>
              </a:rPr>
              <a:t>MicroSD</a:t>
            </a: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 32 GB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7" t="28319" r="29543" b="34408"/>
          <a:stretch/>
        </p:blipFill>
        <p:spPr>
          <a:xfrm>
            <a:off x="4352786" y="6228000"/>
            <a:ext cx="1553588" cy="5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381" y="6228000"/>
            <a:ext cx="1931108" cy="540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6" t="10711" r="6159" b="16884"/>
          <a:stretch/>
        </p:blipFill>
        <p:spPr>
          <a:xfrm>
            <a:off x="10245497" y="6228000"/>
            <a:ext cx="1809128" cy="540000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273465" y="1055278"/>
            <a:ext cx="1126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2.2.</a:t>
            </a:r>
            <a:r>
              <a:rPr lang="es-ES" sz="3200" dirty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	</a:t>
            </a:r>
            <a:r>
              <a:rPr lang="es-ES" sz="3200" dirty="0" smtClean="0">
                <a:solidFill>
                  <a:srgbClr val="C51A40"/>
                </a:solidFill>
                <a:latin typeface="Roboto Slab" pitchFamily="2" charset="0"/>
                <a:ea typeface="Roboto Slab" pitchFamily="2" charset="0"/>
              </a:rPr>
              <a:t>Hardware</a:t>
            </a:r>
            <a:endParaRPr lang="es-MX" sz="3200" dirty="0">
              <a:solidFill>
                <a:srgbClr val="C51A40"/>
              </a:solidFill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8194" name="Picture 2" descr="https://www.raspberrypi.org/homepage-9df4b/static/5892e05a0858779e36ff6045dbc1a414/bc3a8/4275760945bb7f2b00766f92384de9124335995e_pi-camera-hero-1-1394x1080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4" t="14377" r="12299" b="14075"/>
          <a:stretch/>
        </p:blipFill>
        <p:spPr bwMode="auto">
          <a:xfrm>
            <a:off x="9596846" y="939805"/>
            <a:ext cx="2394857" cy="168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www.raspberrypi.org/homepage-9df4b/static/f8c7bea09fcced71740e59a9cda08b64/bc3a8/52031db0cb54448ba5752f6fc6c4017336bc1154_pi-camera-noir-front-1227x108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245" y="2349808"/>
            <a:ext cx="2810502" cy="210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Resultado de imagen para camaras raspberr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995" y="3492974"/>
            <a:ext cx="2103288" cy="210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Resultado de imagen para adaptador multi camera raspberry pi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900" y="3489731"/>
            <a:ext cx="3672705" cy="235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76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2763</TotalTime>
  <Words>1439</Words>
  <Application>Microsoft Office PowerPoint</Application>
  <PresentationFormat>Panorámica</PresentationFormat>
  <Paragraphs>348</Paragraphs>
  <Slides>29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Roboto</vt:lpstr>
      <vt:lpstr>Roboto Slab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Eder Carmona Armijo</dc:creator>
  <cp:lastModifiedBy>Eder</cp:lastModifiedBy>
  <cp:revision>156</cp:revision>
  <dcterms:created xsi:type="dcterms:W3CDTF">2017-09-11T16:28:37Z</dcterms:created>
  <dcterms:modified xsi:type="dcterms:W3CDTF">2019-08-05T12:38:52Z</dcterms:modified>
</cp:coreProperties>
</file>