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70EA591-B7AE-4156-9BEF-FCFB6C1E1861}">
  <a:tblStyle styleId="{070EA591-B7AE-4156-9BEF-FCFB6C1E186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6eb65e30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6eb65e30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eb65e30c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eb65e30c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eb65e30c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eb65e30c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título: letra 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Subtítulo: 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d2ebe177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d2ebe177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título: letra 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Subtítulo: 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eb65e30c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eb65e30c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título: letra 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Subtítulo: 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eb65e30c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eb65e30c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título: letra 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Subtítulo: 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eb65e30c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eb65e30c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título: letra 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Subtítulo: 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eb65e30c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eb65e30c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título: letra 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Subtítulo: 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eb65e30c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eb65e30c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título: letra 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Subtítulo: 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eb65e30c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eb65e30c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título: letra 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Subtítulo: 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eb65e30c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eb65e30c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título: letra 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Subtítulo: 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eb65e30c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eb65e30c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eb65e30c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eb65e30c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eb65e30c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eb65e30c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título: letra 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Subtítulo</a:t>
            </a:r>
            <a:r>
              <a:rPr lang="es"/>
              <a:t>: 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eb65e30c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eb65e30c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b65e30c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eb65e30c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título: letra 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Subtítulo: 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eb65e30ca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eb65e30ca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título: letra 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Subtítulo: 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eb65e30c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eb65e30c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título: letra 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Subtítulo: 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b65e30ca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b65e30ca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eb65e30c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eb65e30c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título: letra 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Subtítulo: 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90826" y="1632775"/>
            <a:ext cx="79842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" name="Google Shape;13;p2"/>
          <p:cNvSpPr txBox="1"/>
          <p:nvPr/>
        </p:nvSpPr>
        <p:spPr>
          <a:xfrm>
            <a:off x="7956975" y="229575"/>
            <a:ext cx="996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</a:rPr>
              <a:t>Front</a:t>
            </a:r>
            <a:r>
              <a:rPr lang="es">
                <a:solidFill>
                  <a:srgbClr val="999999"/>
                </a:solidFill>
              </a:rPr>
              <a:t> End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7904800" y="182575"/>
            <a:ext cx="9702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</a:rPr>
              <a:t>Front End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0.jpg"/><Relationship Id="rId2" Type="http://schemas.openxmlformats.org/officeDocument/2006/relationships/image" Target="../media/image9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7" name="Google Shape;7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178684"/>
            <a:ext cx="9143998" cy="4964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"/>
            <a:ext cx="1452401" cy="7820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mozilla.org/es/docs/Web/JavaScript/Guide/Regular_Expression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html5pattern.com/" TargetMode="External"/><Relationship Id="rId4" Type="http://schemas.openxmlformats.org/officeDocument/2006/relationships/hyperlink" Target="https://www.regular-expressions.info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1958850" y="2285400"/>
            <a:ext cx="522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999999"/>
                </a:solidFill>
              </a:rPr>
              <a:t>Para </a:t>
            </a:r>
            <a:r>
              <a:rPr b="1" lang="es" sz="1800">
                <a:solidFill>
                  <a:srgbClr val="999999"/>
                </a:solidFill>
              </a:rPr>
              <a:t>qué</a:t>
            </a:r>
            <a:r>
              <a:rPr b="1" lang="es" sz="1800">
                <a:solidFill>
                  <a:srgbClr val="999999"/>
                </a:solidFill>
              </a:rPr>
              <a:t> sirven los forms?</a:t>
            </a:r>
            <a:endParaRPr b="1" sz="18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963" y="538163"/>
            <a:ext cx="7458075" cy="406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/>
        </p:nvSpPr>
        <p:spPr>
          <a:xfrm>
            <a:off x="6032600" y="2521500"/>
            <a:ext cx="24480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server se va a encargar de procesar lo que sea que yo </a:t>
            </a:r>
            <a:r>
              <a:rPr lang="es"/>
              <a:t>envié</a:t>
            </a:r>
            <a:r>
              <a:rPr lang="es"/>
              <a:t> por eso es bueno que validemos los datos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44850" y="67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Patterns</a:t>
            </a:r>
            <a:endParaRPr b="1"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2750"/>
            <a:ext cx="844867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44850" y="67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Ejercicios - Pattern</a:t>
            </a:r>
            <a:endParaRPr b="1"/>
          </a:p>
        </p:txBody>
      </p:sp>
      <p:sp>
        <p:nvSpPr>
          <p:cNvPr id="124" name="Google Shape;124;p24"/>
          <p:cNvSpPr txBox="1"/>
          <p:nvPr/>
        </p:nvSpPr>
        <p:spPr>
          <a:xfrm>
            <a:off x="851400" y="1191400"/>
            <a:ext cx="8047200" cy="25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Cómo</a:t>
            </a:r>
            <a:r>
              <a:rPr lang="es" sz="1200">
                <a:solidFill>
                  <a:schemeClr val="dk1"/>
                </a:solidFill>
              </a:rPr>
              <a:t> </a:t>
            </a:r>
            <a:r>
              <a:rPr lang="es" sz="1200">
                <a:solidFill>
                  <a:schemeClr val="dk1"/>
                </a:solidFill>
              </a:rPr>
              <a:t>definiría</a:t>
            </a:r>
            <a:r>
              <a:rPr lang="es" sz="1200">
                <a:solidFill>
                  <a:schemeClr val="dk1"/>
                </a:solidFill>
              </a:rPr>
              <a:t> un PIN Code </a:t>
            </a:r>
            <a:r>
              <a:rPr lang="es" sz="1200">
                <a:solidFill>
                  <a:schemeClr val="dk1"/>
                </a:solidFill>
              </a:rPr>
              <a:t>Numérico</a:t>
            </a:r>
            <a:r>
              <a:rPr lang="es" sz="1200">
                <a:solidFill>
                  <a:schemeClr val="dk1"/>
                </a:solidFill>
              </a:rPr>
              <a:t> que tenga exactamente 6 </a:t>
            </a:r>
            <a:r>
              <a:rPr lang="es" sz="1200">
                <a:solidFill>
                  <a:schemeClr val="dk1"/>
                </a:solidFill>
              </a:rPr>
              <a:t>dígitos</a:t>
            </a:r>
            <a:r>
              <a:rPr lang="es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Defina el </a:t>
            </a:r>
            <a:r>
              <a:rPr lang="es" sz="1200">
                <a:solidFill>
                  <a:schemeClr val="dk1"/>
                </a:solidFill>
              </a:rPr>
              <a:t>patrón</a:t>
            </a:r>
            <a:r>
              <a:rPr lang="es" sz="1200">
                <a:solidFill>
                  <a:schemeClr val="dk1"/>
                </a:solidFill>
              </a:rPr>
              <a:t> para un código de un País en 3 letras (Como en el </a:t>
            </a:r>
            <a:r>
              <a:rPr lang="es" sz="1200">
                <a:solidFill>
                  <a:schemeClr val="dk1"/>
                </a:solidFill>
              </a:rPr>
              <a:t>fútbol</a:t>
            </a:r>
            <a:r>
              <a:rPr lang="es" sz="1200">
                <a:solidFill>
                  <a:schemeClr val="dk1"/>
                </a:solidFill>
              </a:rPr>
              <a:t>) Ej.: PER, COL, BRA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Defina el </a:t>
            </a:r>
            <a:r>
              <a:rPr lang="es" sz="1200"/>
              <a:t>patrón</a:t>
            </a:r>
            <a:r>
              <a:rPr lang="es" sz="1200"/>
              <a:t> para un password que puede contener cualquier </a:t>
            </a:r>
            <a:r>
              <a:rPr lang="es" sz="1200"/>
              <a:t>símbolo</a:t>
            </a:r>
            <a:r>
              <a:rPr lang="es" sz="1200"/>
              <a:t> o letra que tenga de 8 a más letras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Defina un </a:t>
            </a:r>
            <a:r>
              <a:rPr lang="es" sz="1200"/>
              <a:t>patrón</a:t>
            </a:r>
            <a:r>
              <a:rPr lang="es" sz="1200"/>
              <a:t> que acepte cualquier </a:t>
            </a:r>
            <a:r>
              <a:rPr lang="es" sz="1200"/>
              <a:t>carácter</a:t>
            </a:r>
            <a:r>
              <a:rPr lang="es" sz="1200"/>
              <a:t> a </a:t>
            </a:r>
            <a:r>
              <a:rPr lang="es" sz="1200"/>
              <a:t>excepción</a:t>
            </a:r>
            <a:r>
              <a:rPr lang="es" sz="1200"/>
              <a:t> del -   (guión)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RETO!: Defina el patrón para un password que tenga al menos un dígito, una minúscula y una mayúscula y que tenga de 8 a más caracteres.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 u="sng">
                <a:solidFill>
                  <a:schemeClr val="hlink"/>
                </a:solidFill>
                <a:hlinkClick r:id="rId3"/>
              </a:rPr>
              <a:t>https://developer.mozilla.org/es/docs/Web/JavaScript/Guide/Regular_Expressions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44850" y="67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Resultado</a:t>
            </a:r>
            <a:r>
              <a:rPr b="1" lang="es"/>
              <a:t>- Pattern</a:t>
            </a:r>
            <a:endParaRPr b="1"/>
          </a:p>
        </p:txBody>
      </p:sp>
      <p:sp>
        <p:nvSpPr>
          <p:cNvPr id="130" name="Google Shape;130;p25"/>
          <p:cNvSpPr txBox="1"/>
          <p:nvPr/>
        </p:nvSpPr>
        <p:spPr>
          <a:xfrm>
            <a:off x="851400" y="1191400"/>
            <a:ext cx="8047200" cy="25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Cómo definiría un PIN Code Numérico que tenga exactamente 6 dígitos.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[0-9]{6}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Defina el patrón para un código de un País en 3 letras, que acepte minusculas y mayusculas(Como en el fútbol) Ej.: PER, COL, BRA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[A-Za-z]{3}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Defina el patrón para un password que puede contener cualquier símbolo o letra que tenga de 8 a más letras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.{8}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Defina un patrón que acepte cualquier carácter a excepción del -   (guión)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"[^-,]+"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RETO!: Defina el patrón para un password que tenga al menos un dígito, una minúscula y una mayúscula y que tenga de 8 a más caracteres.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2876400" y="4293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(?=.*\d)(?=.*[a-z])(?=.*[A-Z]).{8,}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44850" y="67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Herramientas Pattern</a:t>
            </a:r>
            <a:endParaRPr b="1"/>
          </a:p>
        </p:txBody>
      </p:sp>
      <p:sp>
        <p:nvSpPr>
          <p:cNvPr id="137" name="Google Shape;137;p26"/>
          <p:cNvSpPr txBox="1"/>
          <p:nvPr/>
        </p:nvSpPr>
        <p:spPr>
          <a:xfrm>
            <a:off x="2535300" y="1397400"/>
            <a:ext cx="4073400" cy="23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La </a:t>
            </a:r>
            <a:r>
              <a:rPr lang="es" sz="1800">
                <a:solidFill>
                  <a:schemeClr val="dk1"/>
                </a:solidFill>
              </a:rPr>
              <a:t>versión</a:t>
            </a:r>
            <a:r>
              <a:rPr lang="es" sz="1800">
                <a:solidFill>
                  <a:schemeClr val="dk1"/>
                </a:solidFill>
              </a:rPr>
              <a:t> Fácil: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u="sng">
                <a:solidFill>
                  <a:schemeClr val="hlink"/>
                </a:solidFill>
                <a:hlinkClick r:id="rId3"/>
              </a:rPr>
              <a:t>http://html5pattern.com/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La versión detallada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u="sng">
                <a:solidFill>
                  <a:schemeClr val="hlink"/>
                </a:solidFill>
                <a:hlinkClick r:id="rId4"/>
              </a:rPr>
              <a:t>https://www.regular-expressions.info/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44850" y="67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Ejercicios - Tablas</a:t>
            </a:r>
            <a:endParaRPr b="1"/>
          </a:p>
        </p:txBody>
      </p:sp>
      <p:sp>
        <p:nvSpPr>
          <p:cNvPr id="143" name="Google Shape;143;p27"/>
          <p:cNvSpPr txBox="1"/>
          <p:nvPr/>
        </p:nvSpPr>
        <p:spPr>
          <a:xfrm>
            <a:off x="875700" y="1199500"/>
            <a:ext cx="8047200" cy="25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graphicFrame>
        <p:nvGraphicFramePr>
          <p:cNvPr id="144" name="Google Shape;144;p27"/>
          <p:cNvGraphicFramePr/>
          <p:nvPr/>
        </p:nvGraphicFramePr>
        <p:xfrm>
          <a:off x="1777500" y="130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{070EA591-B7AE-4156-9BEF-FCFB6C1E1861}</a:tableStyleId>
              </a:tblPr>
              <a:tblGrid>
                <a:gridCol w="1413825"/>
                <a:gridCol w="1413825"/>
                <a:gridCol w="1413825"/>
                <a:gridCol w="1413825"/>
              </a:tblGrid>
              <a:tr h="4816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Tabla</a:t>
                      </a:r>
                      <a:endParaRPr/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Título 1</a:t>
                      </a:r>
                      <a:endParaRPr/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Título 2</a:t>
                      </a:r>
                      <a:endParaRPr/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Título 3</a:t>
                      </a:r>
                      <a:endParaRPr/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16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subtitulo1</a:t>
                      </a:r>
                      <a:endParaRPr/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subtitulo2</a:t>
                      </a:r>
                      <a:endParaRPr/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subtitulo3</a:t>
                      </a:r>
                      <a:endParaRPr/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5" name="Google Shape;145;p27"/>
          <p:cNvGraphicFramePr/>
          <p:nvPr/>
        </p:nvGraphicFramePr>
        <p:xfrm>
          <a:off x="1777500" y="278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{070EA591-B7AE-4156-9BEF-FCFB6C1E1861}</a:tableStyleId>
              </a:tblPr>
              <a:tblGrid>
                <a:gridCol w="1885100"/>
                <a:gridCol w="1885100"/>
                <a:gridCol w="1885100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Item</a:t>
                      </a:r>
                      <a:endParaRPr/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Item Laaaargo</a:t>
                      </a:r>
                      <a:endParaRPr/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Item</a:t>
                      </a:r>
                      <a:endParaRPr/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Item</a:t>
                      </a:r>
                      <a:endParaRPr/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Item</a:t>
                      </a:r>
                      <a:endParaRPr/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44850" y="67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Ejercicios - Tablas</a:t>
            </a:r>
            <a:endParaRPr b="1"/>
          </a:p>
        </p:txBody>
      </p:sp>
      <p:sp>
        <p:nvSpPr>
          <p:cNvPr id="151" name="Google Shape;151;p28"/>
          <p:cNvSpPr txBox="1"/>
          <p:nvPr/>
        </p:nvSpPr>
        <p:spPr>
          <a:xfrm>
            <a:off x="875700" y="1199500"/>
            <a:ext cx="8047200" cy="25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&lt;table border=”1”&gt;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&lt;tr&gt;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	&lt;td rowspan=2&gt;Tabla&lt;/td&gt;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		&lt;td&gt;Título 1&lt;/td&gt; &lt;td&gt;Título 2&lt;/td&gt; &lt;td&gt;Título 3&lt;/td&gt;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&lt;/tr&gt;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&lt;tr&gt;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	&lt;td&gt;subtítulo 1&lt;/td&gt; &lt;td&gt;subtítulo 2&lt;/td&gt; &lt;td&gt;subtítulo 3/td&gt;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&lt;/tr&gt;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44850" y="67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Ejercicios - Tablas</a:t>
            </a:r>
            <a:endParaRPr b="1"/>
          </a:p>
        </p:txBody>
      </p:sp>
      <p:sp>
        <p:nvSpPr>
          <p:cNvPr id="157" name="Google Shape;157;p29"/>
          <p:cNvSpPr txBox="1"/>
          <p:nvPr/>
        </p:nvSpPr>
        <p:spPr>
          <a:xfrm>
            <a:off x="875700" y="1199500"/>
            <a:ext cx="8047200" cy="25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&lt;table border=”1”&gt;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&lt;tr&gt;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	&lt;td&gt;item&lt;/td&gt;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	&lt;td colspan=2&gt;item laaaargo&lt;/td&gt;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&lt;/tr&gt;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&lt;tr&gt;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	&lt;td&gt;item&lt;/td&gt; &lt;td&gt;item&lt;/td&gt; &lt;td&gt;item&lt;/td&gt;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&lt;/tr&gt;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AutoNum type="arabicPeriod"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44850" y="67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Ejercicios - Tablas</a:t>
            </a:r>
            <a:endParaRPr b="1"/>
          </a:p>
        </p:txBody>
      </p:sp>
      <p:sp>
        <p:nvSpPr>
          <p:cNvPr id="163" name="Google Shape;163;p30"/>
          <p:cNvSpPr txBox="1"/>
          <p:nvPr/>
        </p:nvSpPr>
        <p:spPr>
          <a:xfrm>
            <a:off x="875700" y="1199500"/>
            <a:ext cx="8047200" cy="25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graphicFrame>
        <p:nvGraphicFramePr>
          <p:cNvPr id="164" name="Google Shape;164;p30"/>
          <p:cNvGraphicFramePr/>
          <p:nvPr/>
        </p:nvGraphicFramePr>
        <p:xfrm>
          <a:off x="1634700" y="163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{070EA591-B7AE-4156-9BEF-FCFB6C1E1861}</a:tableStyleId>
              </a:tblPr>
              <a:tblGrid>
                <a:gridCol w="1137125"/>
                <a:gridCol w="1044300"/>
                <a:gridCol w="1253150"/>
                <a:gridCol w="1044300"/>
                <a:gridCol w="1229950"/>
              </a:tblGrid>
              <a:tr h="75360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Head1</a:t>
                      </a:r>
                      <a:endParaRPr b="1" sz="1100"/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Item 1</a:t>
                      </a:r>
                      <a:endParaRPr/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Item 2</a:t>
                      </a:r>
                      <a:endParaRPr/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Item 3</a:t>
                      </a:r>
                      <a:endParaRPr/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Item 4</a:t>
                      </a:r>
                      <a:endParaRPr/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36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Item 5</a:t>
                      </a:r>
                      <a:endParaRPr/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Item 6</a:t>
                      </a:r>
                      <a:endParaRPr/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Item 7</a:t>
                      </a:r>
                      <a:endParaRPr/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Item 8</a:t>
                      </a:r>
                      <a:endParaRPr/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3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Head2</a:t>
                      </a:r>
                      <a:endParaRPr b="1" sz="1100"/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Item 9</a:t>
                      </a:r>
                      <a:endParaRPr/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Item 10</a:t>
                      </a:r>
                      <a:endParaRPr/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Item 3</a:t>
                      </a:r>
                      <a:endParaRPr/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Item 11</a:t>
                      </a:r>
                      <a:endParaRPr/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44850" y="67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Ejercicios - Tablas</a:t>
            </a:r>
            <a:endParaRPr b="1"/>
          </a:p>
        </p:txBody>
      </p:sp>
      <p:sp>
        <p:nvSpPr>
          <p:cNvPr id="170" name="Google Shape;170;p31"/>
          <p:cNvSpPr txBox="1"/>
          <p:nvPr/>
        </p:nvSpPr>
        <p:spPr>
          <a:xfrm>
            <a:off x="1292700" y="1507300"/>
            <a:ext cx="6624900" cy="25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&lt;table border=”1”&gt;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	&lt;tr&gt;&lt;th rowspan=2&gt;head1&lt;/th&gt;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		&lt;td&gt;item 1&lt;/td&gt; &lt;td&gt;item 2&lt;/td&gt; &lt;td&gt;item 3&lt;/td&gt; &lt;td&gt;item 4&lt;/td&gt;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	&lt;/tr&gt;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	&lt;tr&gt;&lt;td&gt;item 5&lt;/td&gt; &lt;td&gt;item 6&lt;/td&gt; &lt;td&gt;item 7&lt;/td&gt; &lt;td&gt;item 8&lt;/td&gt;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	&lt;/tr&gt;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	&lt;tr&gt;&lt;th&gt;head2&lt;/th&gt;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		&lt;td&gt;item 9&lt;/td&gt; &lt;td&gt;item 10&lt;/td&gt; &lt;td&gt;item 3&lt;/td&gt; &lt;td&gt;item 11&lt;/td&gt;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	&lt;/tr&gt;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&lt;/table&gt;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958850" y="2285400"/>
            <a:ext cx="522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999999"/>
                </a:solidFill>
              </a:rPr>
              <a:t>Para enviar datos!!</a:t>
            </a:r>
            <a:endParaRPr b="1" sz="18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2"/>
          <p:cNvPicPr preferRelativeResize="0"/>
          <p:nvPr/>
        </p:nvPicPr>
        <p:blipFill rotWithShape="1">
          <a:blip r:embed="rId3">
            <a:alphaModFix/>
          </a:blip>
          <a:srcRect b="0" l="0" r="0" t="11551"/>
          <a:stretch/>
        </p:blipFill>
        <p:spPr>
          <a:xfrm>
            <a:off x="1286400" y="2025425"/>
            <a:ext cx="6230499" cy="150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2"/>
          <p:cNvSpPr txBox="1"/>
          <p:nvPr/>
        </p:nvSpPr>
        <p:spPr>
          <a:xfrm>
            <a:off x="486900" y="1053700"/>
            <a:ext cx="80472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RETO - TABLA!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/>
        </p:nvSpPr>
        <p:spPr>
          <a:xfrm>
            <a:off x="1320300" y="283500"/>
            <a:ext cx="8294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33333"/>
                </a:solidFill>
                <a:highlight>
                  <a:srgbClr val="F6F7F9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table border="1"&gt;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		&lt;thead&gt;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			&lt;tr&gt;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				&lt;th rowspan="2"&gt;Tabla Avanzada&lt;/th&gt;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				&lt;th colspan="2"&gt;Cabecera Múltiples Columnas&lt;/th&gt;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			&lt;/tr&gt;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			&lt;tr&gt;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				&lt;th&gt;Primera Col. Cab.&lt;/th&gt;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				&lt;th&gt;Segunda Col. Cab.&lt;/th&gt;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			&lt;/tr&gt;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		&lt;/thead&gt;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		&lt;tfoot&gt;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			&lt;tr&gt;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				&lt;td colspan="3"&gt;Pie de tabla.&lt;/td&gt;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			&lt;/tr&gt;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		&lt;/tfoot&gt;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		&lt;tbody&gt;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			&lt;tr&gt;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				&lt;th&gt;Fila 1&lt;/th&gt;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				&lt;td&gt;Fila 1 Columna 1&lt;/td&gt;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				&lt;td&gt;Fila 1 Columna 2&lt;/td&gt;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			&lt;/tr&gt;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			&lt;tr&gt;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				&lt;th&gt;Fila 2&lt;/th&gt;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				&lt;td&gt;Fila 2 Columna 1&lt;/td&gt;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				&lt;td&gt;Fila 2 Columna 2&lt;/td&gt;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			&lt;/tr&gt;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		&lt;/tbody&gt;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lang="es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	&lt;/table&gt;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44850" y="67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s"/>
              <a:t>Ok No… Recordemos esto:</a:t>
            </a:r>
            <a:endParaRPr b="1"/>
          </a:p>
        </p:txBody>
      </p:sp>
      <p:sp>
        <p:nvSpPr>
          <p:cNvPr id="67" name="Google Shape;67;p15"/>
          <p:cNvSpPr txBox="1"/>
          <p:nvPr/>
        </p:nvSpPr>
        <p:spPr>
          <a:xfrm>
            <a:off x="851400" y="1191400"/>
            <a:ext cx="8047200" cy="22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450" y="1191399"/>
            <a:ext cx="6443099" cy="34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958850" y="2285400"/>
            <a:ext cx="522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999999"/>
                </a:solidFill>
              </a:rPr>
              <a:t>Pero antes!!! … hablemos un poquito de css</a:t>
            </a:r>
            <a:endParaRPr b="1" sz="18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44850" y="67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CSS</a:t>
            </a:r>
            <a:endParaRPr b="1"/>
          </a:p>
        </p:txBody>
      </p:sp>
      <p:sp>
        <p:nvSpPr>
          <p:cNvPr id="79" name="Google Shape;79;p17"/>
          <p:cNvSpPr txBox="1"/>
          <p:nvPr/>
        </p:nvSpPr>
        <p:spPr>
          <a:xfrm>
            <a:off x="851400" y="1191400"/>
            <a:ext cx="8047200" cy="25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CSS  es la tecnologia que nos permite incluir estilos y cambiar el diseño/presentación que tienen mis elementos HTML.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Los archivos que se crean tiene que tener que la extensión .css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y para relacionarlos con el HTML necesitamos incluir esos archivos con la etiqueta &lt;link&lt; dentro del head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s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s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rel</a:t>
            </a:r>
            <a:r>
              <a:rPr lang="es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="stylesheet"</a:t>
            </a:r>
            <a:r>
              <a:rPr lang="es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s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="text/css"</a:t>
            </a:r>
            <a:r>
              <a:rPr lang="es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href</a:t>
            </a:r>
            <a:r>
              <a:rPr lang="es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="theme.css"&gt;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/head</a:t>
            </a:r>
            <a:r>
              <a:rPr lang="es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44850" y="67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CSS - Selectores Básicos</a:t>
            </a:r>
            <a:endParaRPr b="1"/>
          </a:p>
        </p:txBody>
      </p:sp>
      <p:sp>
        <p:nvSpPr>
          <p:cNvPr id="85" name="Google Shape;85;p18"/>
          <p:cNvSpPr txBox="1"/>
          <p:nvPr/>
        </p:nvSpPr>
        <p:spPr>
          <a:xfrm>
            <a:off x="851400" y="1191400"/>
            <a:ext cx="8047200" cy="25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Los estilos que creemos en CSS necesitan una forma de reconocer a que elemento HTML asi que van a utilizar algo llamado SELECTORES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663" y="1839725"/>
            <a:ext cx="4676675" cy="27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44850" y="67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CSS - Selectores Básicos</a:t>
            </a:r>
            <a:endParaRPr b="1"/>
          </a:p>
        </p:txBody>
      </p:sp>
      <p:sp>
        <p:nvSpPr>
          <p:cNvPr id="92" name="Google Shape;92;p19"/>
          <p:cNvSpPr txBox="1"/>
          <p:nvPr/>
        </p:nvSpPr>
        <p:spPr>
          <a:xfrm>
            <a:off x="851400" y="1191400"/>
            <a:ext cx="8047200" cy="25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3">
            <a:alphaModFix/>
          </a:blip>
          <a:srcRect b="4793" l="10679" r="5819" t="18147"/>
          <a:stretch/>
        </p:blipFill>
        <p:spPr>
          <a:xfrm>
            <a:off x="1325700" y="1250350"/>
            <a:ext cx="6688525" cy="347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188" y="1376400"/>
            <a:ext cx="6637625" cy="31559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/>
        </p:nvSpPr>
        <p:spPr>
          <a:xfrm>
            <a:off x="778550" y="681425"/>
            <a:ext cx="80472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Los selectores </a:t>
            </a:r>
            <a:r>
              <a:rPr lang="es" sz="1200">
                <a:solidFill>
                  <a:schemeClr val="dk1"/>
                </a:solidFill>
              </a:rPr>
              <a:t>más</a:t>
            </a:r>
            <a:r>
              <a:rPr lang="es" sz="1200">
                <a:solidFill>
                  <a:schemeClr val="dk1"/>
                </a:solidFill>
              </a:rPr>
              <a:t> comunes son los que seleccionan el elemento (o </a:t>
            </a:r>
            <a:r>
              <a:rPr lang="es" sz="1200">
                <a:solidFill>
                  <a:schemeClr val="dk1"/>
                </a:solidFill>
              </a:rPr>
              <a:t>elementos</a:t>
            </a:r>
            <a:r>
              <a:rPr lang="es" sz="1200">
                <a:solidFill>
                  <a:schemeClr val="dk1"/>
                </a:solidFill>
              </a:rPr>
              <a:t>) por el tipo de </a:t>
            </a:r>
            <a:r>
              <a:rPr lang="es" sz="1200">
                <a:solidFill>
                  <a:schemeClr val="dk1"/>
                </a:solidFill>
              </a:rPr>
              <a:t>etiqueta</a:t>
            </a:r>
            <a:r>
              <a:rPr lang="es" sz="1200">
                <a:solidFill>
                  <a:schemeClr val="dk1"/>
                </a:solidFill>
              </a:rPr>
              <a:t> &lt;p&gt; por ejemplo. por su id o por su clase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44850" y="67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Es Necesario utilizar patrones (patterns) en mis inputs?</a:t>
            </a:r>
            <a:endParaRPr b="1"/>
          </a:p>
        </p:txBody>
      </p:sp>
      <p:sp>
        <p:nvSpPr>
          <p:cNvPr id="105" name="Google Shape;105;p21"/>
          <p:cNvSpPr txBox="1"/>
          <p:nvPr/>
        </p:nvSpPr>
        <p:spPr>
          <a:xfrm>
            <a:off x="851400" y="1191400"/>
            <a:ext cx="8047200" cy="22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75" y="1595438"/>
            <a:ext cx="634365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