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2"/>
  </p:notesMasterIdLst>
  <p:sldIdLst>
    <p:sldId id="256" r:id="rId2"/>
    <p:sldId id="262" r:id="rId3"/>
    <p:sldId id="259" r:id="rId4"/>
    <p:sldId id="261" r:id="rId5"/>
    <p:sldId id="284" r:id="rId6"/>
    <p:sldId id="285" r:id="rId7"/>
    <p:sldId id="286" r:id="rId8"/>
    <p:sldId id="287" r:id="rId9"/>
    <p:sldId id="288" r:id="rId10"/>
    <p:sldId id="290" r:id="rId11"/>
    <p:sldId id="291" r:id="rId12"/>
    <p:sldId id="293" r:id="rId13"/>
    <p:sldId id="294" r:id="rId14"/>
    <p:sldId id="299" r:id="rId15"/>
    <p:sldId id="300" r:id="rId16"/>
    <p:sldId id="303" r:id="rId17"/>
    <p:sldId id="304" r:id="rId18"/>
    <p:sldId id="306" r:id="rId19"/>
    <p:sldId id="307" r:id="rId20"/>
    <p:sldId id="305" r:id="rId21"/>
    <p:sldId id="308" r:id="rId22"/>
    <p:sldId id="309" r:id="rId23"/>
    <p:sldId id="311" r:id="rId24"/>
    <p:sldId id="312" r:id="rId25"/>
    <p:sldId id="313" r:id="rId26"/>
    <p:sldId id="314" r:id="rId27"/>
    <p:sldId id="334" r:id="rId28"/>
    <p:sldId id="335" r:id="rId29"/>
    <p:sldId id="336" r:id="rId30"/>
    <p:sldId id="296" r:id="rId31"/>
    <p:sldId id="297" r:id="rId32"/>
    <p:sldId id="298" r:id="rId33"/>
    <p:sldId id="301" r:id="rId34"/>
    <p:sldId id="302" r:id="rId35"/>
    <p:sldId id="269" r:id="rId36"/>
    <p:sldId id="315" r:id="rId37"/>
    <p:sldId id="316" r:id="rId38"/>
    <p:sldId id="317" r:id="rId39"/>
    <p:sldId id="319" r:id="rId40"/>
    <p:sldId id="279" r:id="rId41"/>
  </p:sldIdLst>
  <p:sldSz cx="6858000" cy="5143500"/>
  <p:notesSz cx="6858000" cy="9144000"/>
  <p:embeddedFontLst>
    <p:embeddedFont>
      <p:font typeface="Arvo" panose="020B0604020202020204" charset="0"/>
      <p:regular r:id="rId43"/>
      <p:bold r:id="rId44"/>
      <p:italic r:id="rId45"/>
      <p:boldItalic r:id="rId46"/>
    </p:embeddedFont>
    <p:embeddedFont>
      <p:font typeface="Roboto Condensed" panose="020B0604020202020204" charset="0"/>
      <p:regular r:id="rId47"/>
      <p:bold r:id="rId48"/>
      <p:italic r:id="rId49"/>
      <p:boldItalic r:id="rId50"/>
    </p:embeddedFont>
    <p:embeddedFont>
      <p:font typeface="Roboto Condensed Ligh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528"/>
    <a:srgbClr val="EB6330"/>
    <a:srgbClr val="DDE753"/>
    <a:srgbClr val="9AC81A"/>
    <a:srgbClr val="4A72A5"/>
    <a:srgbClr val="193C4F"/>
    <a:srgbClr val="99C81A"/>
    <a:srgbClr val="4971A5"/>
    <a:srgbClr val="124058"/>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236FC-DDAA-42B4-9706-F0D0226C61DD}">
  <a:tblStyle styleId="{83A236FC-DDAA-42B4-9706-F0D0226C6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61" autoAdjust="0"/>
  </p:normalViewPr>
  <p:slideViewPr>
    <p:cSldViewPr snapToGrid="0">
      <p:cViewPr varScale="1">
        <p:scale>
          <a:sx n="83" d="100"/>
          <a:sy n="83" d="100"/>
        </p:scale>
        <p:origin x="16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1111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66200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9726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8433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695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937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4142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7017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78137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9116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999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7732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62367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6026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7176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9465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694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611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2919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410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2438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6984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7225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0039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3007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7764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8772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211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1309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8037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926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1364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5574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2540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5658362" y="657775"/>
            <a:ext cx="974475" cy="4329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nvGrpSpPr>
          <p:cNvPr id="11" name="Shape 11"/>
          <p:cNvGrpSpPr/>
          <p:nvPr/>
        </p:nvGrpSpPr>
        <p:grpSpPr>
          <a:xfrm>
            <a:off x="0" y="-7088"/>
            <a:ext cx="6496049" cy="5150588"/>
            <a:chOff x="0" y="-7088"/>
            <a:chExt cx="8661398" cy="5150588"/>
          </a:xfrm>
          <a:solidFill>
            <a:srgbClr val="4971A5"/>
          </a:solidFill>
        </p:grpSpPr>
        <p:sp>
          <p:nvSpPr>
            <p:cNvPr id="12"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nvGrpSpPr>
          <p:cNvPr id="14" name="Shape 14"/>
          <p:cNvGrpSpPr/>
          <p:nvPr/>
        </p:nvGrpSpPr>
        <p:grpSpPr>
          <a:xfrm rot="10800000" flipH="1">
            <a:off x="1" y="1090763"/>
            <a:ext cx="6635627" cy="2961975"/>
            <a:chOff x="-8178042" y="-4493254"/>
            <a:chExt cx="19483598" cy="6522736"/>
          </a:xfrm>
          <a:solidFill>
            <a:srgbClr val="124058"/>
          </a:solidFill>
        </p:grpSpPr>
        <p:sp>
          <p:nvSpPr>
            <p:cNvPr id="15" name="Shape 15"/>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dirty="0">
                <a:latin typeface="Arvo"/>
                <a:ea typeface="Arvo"/>
                <a:cs typeface="Arvo"/>
                <a:sym typeface="Arvo"/>
              </a:endParaRPr>
            </a:p>
          </p:txBody>
        </p:sp>
        <p:sp>
          <p:nvSpPr>
            <p:cNvPr id="16" name="Shape 16"/>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dirty="0">
                <a:latin typeface="Arvo"/>
                <a:ea typeface="Arvo"/>
                <a:cs typeface="Arvo"/>
                <a:sym typeface="Arvo"/>
              </a:endParaRPr>
            </a:p>
          </p:txBody>
        </p:sp>
      </p:grpSp>
      <p:grpSp>
        <p:nvGrpSpPr>
          <p:cNvPr id="17" name="Shape 17"/>
          <p:cNvGrpSpPr/>
          <p:nvPr/>
        </p:nvGrpSpPr>
        <p:grpSpPr>
          <a:xfrm>
            <a:off x="2757927" y="4278349"/>
            <a:ext cx="4110622" cy="432996"/>
            <a:chOff x="5582265" y="4646738"/>
            <a:chExt cx="5480829" cy="432996"/>
          </a:xfrm>
          <a:solidFill>
            <a:srgbClr val="99C81A"/>
          </a:solidFill>
        </p:grpSpPr>
        <p:sp>
          <p:nvSpPr>
            <p:cNvPr id="18" name="Shape 18"/>
            <p:cNvSpPr/>
            <p:nvPr/>
          </p:nvSpPr>
          <p:spPr>
            <a:xfrm rot="10800000">
              <a:off x="5582265" y="4948334"/>
              <a:ext cx="394200" cy="131400"/>
            </a:xfrm>
            <a:prstGeom prst="triangle">
              <a:avLst>
                <a:gd name="adj" fmla="val 32425"/>
              </a:avLst>
            </a:prstGeom>
            <a:solidFill>
              <a:srgbClr val="E645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nvGrpSpPr>
            <p:cNvPr id="19" name="Shape 19"/>
            <p:cNvGrpSpPr/>
            <p:nvPr/>
          </p:nvGrpSpPr>
          <p:grpSpPr>
            <a:xfrm flipH="1">
              <a:off x="5585232" y="4646738"/>
              <a:ext cx="5477861" cy="304551"/>
              <a:chOff x="-24158748" y="330075"/>
              <a:chExt cx="30568423" cy="1699506"/>
            </a:xfrm>
            <a:grpFill/>
          </p:grpSpPr>
          <p:sp>
            <p:nvSpPr>
              <p:cNvPr id="20" name="Shape 20"/>
              <p:cNvSpPr/>
              <p:nvPr/>
            </p:nvSpPr>
            <p:spPr>
              <a:xfrm>
                <a:off x="-24158748" y="330081"/>
                <a:ext cx="28908000" cy="1699500"/>
              </a:xfrm>
              <a:prstGeom prst="rect">
                <a:avLst/>
              </a:prstGeom>
              <a:solidFill>
                <a:srgbClr val="EB633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21" name="Shape 21"/>
              <p:cNvSpPr/>
              <p:nvPr/>
            </p:nvSpPr>
            <p:spPr>
              <a:xfrm>
                <a:off x="4710175" y="330075"/>
                <a:ext cx="1699500" cy="1699500"/>
              </a:xfrm>
              <a:prstGeom prst="rtTriangle">
                <a:avLst/>
              </a:prstGeom>
              <a:solidFill>
                <a:srgbClr val="EB633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sp>
        <p:nvSpPr>
          <p:cNvPr id="22" name="Shape 22"/>
          <p:cNvSpPr txBox="1">
            <a:spLocks noGrp="1"/>
          </p:cNvSpPr>
          <p:nvPr>
            <p:ph type="ctrTitle"/>
          </p:nvPr>
        </p:nvSpPr>
        <p:spPr>
          <a:xfrm>
            <a:off x="514350" y="1090750"/>
            <a:ext cx="4025925"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pic>
        <p:nvPicPr>
          <p:cNvPr id="2" name="Imagem 1">
            <a:extLst>
              <a:ext uri="{FF2B5EF4-FFF2-40B4-BE49-F238E27FC236}">
                <a16:creationId xmlns:a16="http://schemas.microsoft.com/office/drawing/2014/main" id="{EAF7B953-A6EA-4BC9-9E8C-B3349F246F0E}"/>
              </a:ext>
            </a:extLst>
          </p:cNvPr>
          <p:cNvPicPr>
            <a:picLocks noChangeAspect="1"/>
          </p:cNvPicPr>
          <p:nvPr userDrawn="1"/>
        </p:nvPicPr>
        <p:blipFill>
          <a:blip r:embed="rId2"/>
          <a:stretch>
            <a:fillRect/>
          </a:stretch>
        </p:blipFill>
        <p:spPr>
          <a:xfrm>
            <a:off x="5111892" y="3123567"/>
            <a:ext cx="1452551" cy="10167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Shape 24"/>
          <p:cNvSpPr/>
          <p:nvPr/>
        </p:nvSpPr>
        <p:spPr>
          <a:xfrm>
            <a:off x="4272911" y="2635519"/>
            <a:ext cx="666900" cy="2964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nvGrpSpPr>
          <p:cNvPr id="25" name="Shape 25"/>
          <p:cNvGrpSpPr/>
          <p:nvPr/>
        </p:nvGrpSpPr>
        <p:grpSpPr>
          <a:xfrm>
            <a:off x="0" y="-7088"/>
            <a:ext cx="6496049" cy="5150588"/>
            <a:chOff x="0" y="-7088"/>
            <a:chExt cx="8661398" cy="5150588"/>
          </a:xfrm>
          <a:solidFill>
            <a:srgbClr val="4A72A5"/>
          </a:solidFill>
        </p:grpSpPr>
        <p:sp>
          <p:nvSpPr>
            <p:cNvPr id="26" name="Shape 26"/>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 name="Shape 27"/>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nvGrpSpPr>
          <p:cNvPr id="28" name="Shape 28"/>
          <p:cNvGrpSpPr/>
          <p:nvPr/>
        </p:nvGrpSpPr>
        <p:grpSpPr>
          <a:xfrm rot="10800000" flipH="1">
            <a:off x="-1" y="2924826"/>
            <a:ext cx="4941815" cy="2027268"/>
            <a:chOff x="-9894852" y="-4493254"/>
            <a:chExt cx="21200407" cy="6522740"/>
          </a:xfrm>
          <a:solidFill>
            <a:srgbClr val="193C4F"/>
          </a:solidFill>
        </p:grpSpPr>
        <p:sp>
          <p:nvSpPr>
            <p:cNvPr id="29" name="Shape 29"/>
            <p:cNvSpPr/>
            <p:nvPr/>
          </p:nvSpPr>
          <p:spPr>
            <a:xfrm>
              <a:off x="-9894852" y="-4493114"/>
              <a:ext cx="14685300" cy="6522600"/>
            </a:xfrm>
            <a:prstGeom prst="rect">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sp>
          <p:nvSpPr>
            <p:cNvPr id="30" name="Shape 30"/>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nvGrpSpPr>
          <p:cNvPr id="31" name="Shape 31"/>
          <p:cNvGrpSpPr/>
          <p:nvPr/>
        </p:nvGrpSpPr>
        <p:grpSpPr>
          <a:xfrm>
            <a:off x="5210131" y="4472724"/>
            <a:ext cx="1652123"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E645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EB633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38" name="Shape 38"/>
              <p:cNvSpPr/>
              <p:nvPr/>
            </p:nvSpPr>
            <p:spPr>
              <a:xfrm>
                <a:off x="4749366" y="330075"/>
                <a:ext cx="1699500" cy="1699500"/>
              </a:xfrm>
              <a:prstGeom prst="rtTriangle">
                <a:avLst/>
              </a:prstGeom>
              <a:solidFill>
                <a:srgbClr val="EB633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sp>
        <p:nvSpPr>
          <p:cNvPr id="39" name="Shape 39"/>
          <p:cNvSpPr txBox="1">
            <a:spLocks noGrp="1"/>
          </p:cNvSpPr>
          <p:nvPr>
            <p:ph type="ctrTitle"/>
          </p:nvPr>
        </p:nvSpPr>
        <p:spPr>
          <a:xfrm>
            <a:off x="347644" y="2871148"/>
            <a:ext cx="3070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347644" y="3975449"/>
            <a:ext cx="30708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5713500" y="4636500"/>
            <a:ext cx="111555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pic>
        <p:nvPicPr>
          <p:cNvPr id="3" name="Imagem 2">
            <a:extLst>
              <a:ext uri="{FF2B5EF4-FFF2-40B4-BE49-F238E27FC236}">
                <a16:creationId xmlns:a16="http://schemas.microsoft.com/office/drawing/2014/main" id="{4E83DFD7-9907-4C79-8746-051E034D77D9}"/>
              </a:ext>
            </a:extLst>
          </p:cNvPr>
          <p:cNvPicPr>
            <a:picLocks noChangeAspect="1"/>
          </p:cNvPicPr>
          <p:nvPr userDrawn="1"/>
        </p:nvPicPr>
        <p:blipFill>
          <a:blip r:embed="rId2"/>
          <a:stretch>
            <a:fillRect/>
          </a:stretch>
        </p:blipFill>
        <p:spPr>
          <a:xfrm>
            <a:off x="6390551" y="191400"/>
            <a:ext cx="418835" cy="4163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3" y="41"/>
            <a:ext cx="5304323" cy="1327315"/>
            <a:chOff x="-4" y="40"/>
            <a:chExt cx="7072430" cy="1327315"/>
          </a:xfrm>
        </p:grpSpPr>
        <p:sp>
          <p:nvSpPr>
            <p:cNvPr id="63" name="Shape 63"/>
            <p:cNvSpPr/>
            <p:nvPr/>
          </p:nvSpPr>
          <p:spPr>
            <a:xfrm>
              <a:off x="6292649" y="126425"/>
              <a:ext cx="779700" cy="2598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4A72A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4A72A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193C4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193C4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grpSp>
        <p:nvGrpSpPr>
          <p:cNvPr id="70" name="Shape 70"/>
          <p:cNvGrpSpPr/>
          <p:nvPr/>
        </p:nvGrpSpPr>
        <p:grpSpPr>
          <a:xfrm>
            <a:off x="5210131" y="4472724"/>
            <a:ext cx="1652123"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E645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EB633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77" name="Shape 77"/>
              <p:cNvSpPr/>
              <p:nvPr/>
            </p:nvSpPr>
            <p:spPr>
              <a:xfrm>
                <a:off x="4749366" y="330075"/>
                <a:ext cx="1699500" cy="1699500"/>
              </a:xfrm>
              <a:prstGeom prst="rtTriangle">
                <a:avLst/>
              </a:prstGeom>
              <a:solidFill>
                <a:srgbClr val="EB633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sp>
        <p:nvSpPr>
          <p:cNvPr id="78" name="Shape 78"/>
          <p:cNvSpPr txBox="1">
            <a:spLocks noGrp="1"/>
          </p:cNvSpPr>
          <p:nvPr>
            <p:ph type="title"/>
          </p:nvPr>
        </p:nvSpPr>
        <p:spPr>
          <a:xfrm>
            <a:off x="610706" y="392575"/>
            <a:ext cx="41193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79" name="Shape 79"/>
          <p:cNvSpPr txBox="1">
            <a:spLocks noGrp="1"/>
          </p:cNvSpPr>
          <p:nvPr>
            <p:ph type="body" idx="1"/>
          </p:nvPr>
        </p:nvSpPr>
        <p:spPr>
          <a:xfrm>
            <a:off x="610706" y="1327350"/>
            <a:ext cx="459945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5713500" y="4636500"/>
            <a:ext cx="111555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pic>
        <p:nvPicPr>
          <p:cNvPr id="22" name="Imagem 21">
            <a:extLst>
              <a:ext uri="{FF2B5EF4-FFF2-40B4-BE49-F238E27FC236}">
                <a16:creationId xmlns:a16="http://schemas.microsoft.com/office/drawing/2014/main" id="{B794C66E-818A-4E6B-9759-D60804CF05BC}"/>
              </a:ext>
            </a:extLst>
          </p:cNvPr>
          <p:cNvPicPr>
            <a:picLocks noChangeAspect="1"/>
          </p:cNvPicPr>
          <p:nvPr userDrawn="1"/>
        </p:nvPicPr>
        <p:blipFill>
          <a:blip r:embed="rId2"/>
          <a:stretch>
            <a:fillRect/>
          </a:stretch>
        </p:blipFill>
        <p:spPr>
          <a:xfrm>
            <a:off x="6390551" y="191400"/>
            <a:ext cx="418835" cy="41632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Shape 125"/>
          <p:cNvGrpSpPr/>
          <p:nvPr/>
        </p:nvGrpSpPr>
        <p:grpSpPr>
          <a:xfrm>
            <a:off x="-3" y="41"/>
            <a:ext cx="5304323" cy="1327315"/>
            <a:chOff x="-4" y="40"/>
            <a:chExt cx="7072430" cy="1327315"/>
          </a:xfrm>
        </p:grpSpPr>
        <p:sp>
          <p:nvSpPr>
            <p:cNvPr id="126" name="Shape 126"/>
            <p:cNvSpPr/>
            <p:nvPr/>
          </p:nvSpPr>
          <p:spPr>
            <a:xfrm>
              <a:off x="6292649" y="126425"/>
              <a:ext cx="779700" cy="2598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4A72A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4A72A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193C4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193C4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latin typeface="Arvo"/>
                  <a:ea typeface="Arvo"/>
                  <a:cs typeface="Arvo"/>
                  <a:sym typeface="Arvo"/>
                </a:endParaRPr>
              </a:p>
            </p:txBody>
          </p:sp>
        </p:grpSp>
      </p:grpSp>
      <p:grpSp>
        <p:nvGrpSpPr>
          <p:cNvPr id="133" name="Shape 133"/>
          <p:cNvGrpSpPr/>
          <p:nvPr/>
        </p:nvGrpSpPr>
        <p:grpSpPr>
          <a:xfrm>
            <a:off x="5210131" y="4472724"/>
            <a:ext cx="1652123" cy="670795"/>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E645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137" name="Shape 13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EB633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140" name="Shape 140"/>
              <p:cNvSpPr/>
              <p:nvPr/>
            </p:nvSpPr>
            <p:spPr>
              <a:xfrm>
                <a:off x="4749366" y="330075"/>
                <a:ext cx="1699500" cy="1699500"/>
              </a:xfrm>
              <a:prstGeom prst="rtTriangle">
                <a:avLst/>
              </a:prstGeom>
              <a:solidFill>
                <a:srgbClr val="EB633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sp>
        <p:nvSpPr>
          <p:cNvPr id="141" name="Shape 141"/>
          <p:cNvSpPr txBox="1">
            <a:spLocks noGrp="1"/>
          </p:cNvSpPr>
          <p:nvPr>
            <p:ph type="title"/>
          </p:nvPr>
        </p:nvSpPr>
        <p:spPr>
          <a:xfrm>
            <a:off x="610706" y="392575"/>
            <a:ext cx="39438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Shape 142"/>
          <p:cNvSpPr txBox="1">
            <a:spLocks noGrp="1"/>
          </p:cNvSpPr>
          <p:nvPr>
            <p:ph type="sldNum" idx="12"/>
          </p:nvPr>
        </p:nvSpPr>
        <p:spPr>
          <a:xfrm>
            <a:off x="5713500" y="4636500"/>
            <a:ext cx="111555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pic>
        <p:nvPicPr>
          <p:cNvPr id="21" name="Imagem 20">
            <a:extLst>
              <a:ext uri="{FF2B5EF4-FFF2-40B4-BE49-F238E27FC236}">
                <a16:creationId xmlns:a16="http://schemas.microsoft.com/office/drawing/2014/main" id="{2F903F6C-2C0E-46B3-9FE6-DEBDECC85151}"/>
              </a:ext>
            </a:extLst>
          </p:cNvPr>
          <p:cNvPicPr>
            <a:picLocks noChangeAspect="1"/>
          </p:cNvPicPr>
          <p:nvPr userDrawn="1"/>
        </p:nvPicPr>
        <p:blipFill>
          <a:blip r:embed="rId2"/>
          <a:stretch>
            <a:fillRect/>
          </a:stretch>
        </p:blipFill>
        <p:spPr>
          <a:xfrm>
            <a:off x="6390551" y="191400"/>
            <a:ext cx="418835" cy="41632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5713500" y="4636500"/>
            <a:ext cx="111555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grpSp>
        <p:nvGrpSpPr>
          <p:cNvPr id="164" name="Shape 164"/>
          <p:cNvGrpSpPr/>
          <p:nvPr/>
        </p:nvGrpSpPr>
        <p:grpSpPr>
          <a:xfrm>
            <a:off x="5210131" y="4472724"/>
            <a:ext cx="1652123"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E645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EB633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171" name="Shape 171"/>
              <p:cNvSpPr/>
              <p:nvPr/>
            </p:nvSpPr>
            <p:spPr>
              <a:xfrm>
                <a:off x="4749366" y="330075"/>
                <a:ext cx="1699500" cy="1699500"/>
              </a:xfrm>
              <a:prstGeom prst="rtTriangle">
                <a:avLst/>
              </a:prstGeom>
              <a:solidFill>
                <a:srgbClr val="EB633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grpSp>
        <p:nvGrpSpPr>
          <p:cNvPr id="172" name="Shape 172"/>
          <p:cNvGrpSpPr/>
          <p:nvPr/>
        </p:nvGrpSpPr>
        <p:grpSpPr>
          <a:xfrm rot="10800000">
            <a:off x="-6" y="-1"/>
            <a:ext cx="1652123"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chemeClr val="tx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4A72A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176" name="Shape 176"/>
              <p:cNvSpPr/>
              <p:nvPr/>
            </p:nvSpPr>
            <p:spPr>
              <a:xfrm>
                <a:off x="4767747" y="330075"/>
                <a:ext cx="1699500" cy="1699500"/>
              </a:xfrm>
              <a:prstGeom prst="rtTriangle">
                <a:avLst/>
              </a:prstGeom>
              <a:solidFill>
                <a:srgbClr val="4A72A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193C4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400"/>
              </a:p>
            </p:txBody>
          </p:sp>
          <p:sp>
            <p:nvSpPr>
              <p:cNvPr id="179" name="Shape 179"/>
              <p:cNvSpPr/>
              <p:nvPr/>
            </p:nvSpPr>
            <p:spPr>
              <a:xfrm>
                <a:off x="4749366" y="330075"/>
                <a:ext cx="1699500" cy="1699500"/>
              </a:xfrm>
              <a:prstGeom prst="rtTriangle">
                <a:avLst/>
              </a:prstGeom>
              <a:solidFill>
                <a:srgbClr val="193C4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pic>
        <p:nvPicPr>
          <p:cNvPr id="20" name="Imagem 19">
            <a:extLst>
              <a:ext uri="{FF2B5EF4-FFF2-40B4-BE49-F238E27FC236}">
                <a16:creationId xmlns:a16="http://schemas.microsoft.com/office/drawing/2014/main" id="{F2D64D25-84D7-4232-8659-2AA4CF3F4C54}"/>
              </a:ext>
            </a:extLst>
          </p:cNvPr>
          <p:cNvPicPr>
            <a:picLocks noChangeAspect="1"/>
          </p:cNvPicPr>
          <p:nvPr userDrawn="1"/>
        </p:nvPicPr>
        <p:blipFill>
          <a:blip r:embed="rId2"/>
          <a:stretch>
            <a:fillRect/>
          </a:stretch>
        </p:blipFill>
        <p:spPr>
          <a:xfrm>
            <a:off x="6390551" y="191400"/>
            <a:ext cx="418835" cy="41632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10706" y="392575"/>
            <a:ext cx="39438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610706" y="1327350"/>
            <a:ext cx="459945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5713500" y="4636500"/>
            <a:ext cx="111555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fld id="{00000000-1234-1234-1234-123412341234}" type="slidenum">
              <a:rPr lang="pt-BR" smtClean="0"/>
              <a:pPr/>
              <a:t>‹nº›</a:t>
            </a:fld>
            <a:endParaRPr lang="pt-B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202019" y="1090800"/>
            <a:ext cx="5367900" cy="2961900"/>
          </a:xfrm>
          <a:prstGeom prst="rect">
            <a:avLst/>
          </a:prstGeom>
        </p:spPr>
        <p:txBody>
          <a:bodyPr spcFirstLastPara="1" wrap="square" lIns="91425" tIns="91425" rIns="91425" bIns="91425" anchor="ctr" anchorCtr="0">
            <a:noAutofit/>
          </a:bodyPr>
          <a:lstStyle/>
          <a:p>
            <a:r>
              <a:rPr lang="pt-BR" dirty="0"/>
              <a:t>CURSO SCADA HAIWELL + CLP LOGO!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Simulando Programas</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10</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CDC6FD7C-F7A1-4760-B726-116409801B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657" y="1539025"/>
            <a:ext cx="5610225" cy="571500"/>
          </a:xfrm>
          <a:prstGeom prst="rect">
            <a:avLst/>
          </a:prstGeom>
          <a:noFill/>
          <a:ln>
            <a:noFill/>
          </a:ln>
        </p:spPr>
      </p:pic>
      <p:pic>
        <p:nvPicPr>
          <p:cNvPr id="13" name="Imagem 12">
            <a:extLst>
              <a:ext uri="{FF2B5EF4-FFF2-40B4-BE49-F238E27FC236}">
                <a16:creationId xmlns:a16="http://schemas.microsoft.com/office/drawing/2014/main" id="{77A889B6-5107-4E13-9105-1C58C0BFA2C7}"/>
              </a:ext>
            </a:extLst>
          </p:cNvPr>
          <p:cNvPicPr/>
          <p:nvPr/>
        </p:nvPicPr>
        <p:blipFill>
          <a:blip r:embed="rId4"/>
          <a:stretch>
            <a:fillRect/>
          </a:stretch>
        </p:blipFill>
        <p:spPr>
          <a:xfrm>
            <a:off x="657731" y="2338387"/>
            <a:ext cx="5172075" cy="466725"/>
          </a:xfrm>
          <a:prstGeom prst="rect">
            <a:avLst/>
          </a:prstGeom>
        </p:spPr>
      </p:pic>
      <p:pic>
        <p:nvPicPr>
          <p:cNvPr id="14" name="Imagem 13">
            <a:extLst>
              <a:ext uri="{FF2B5EF4-FFF2-40B4-BE49-F238E27FC236}">
                <a16:creationId xmlns:a16="http://schemas.microsoft.com/office/drawing/2014/main" id="{298163E8-7C97-4EB7-942D-795A642F9E95}"/>
              </a:ext>
            </a:extLst>
          </p:cNvPr>
          <p:cNvPicPr/>
          <p:nvPr/>
        </p:nvPicPr>
        <p:blipFill>
          <a:blip r:embed="rId5"/>
          <a:stretch>
            <a:fillRect/>
          </a:stretch>
        </p:blipFill>
        <p:spPr>
          <a:xfrm>
            <a:off x="657731" y="2991728"/>
            <a:ext cx="5162550" cy="476250"/>
          </a:xfrm>
          <a:prstGeom prst="rect">
            <a:avLst/>
          </a:prstGeom>
        </p:spPr>
      </p:pic>
      <p:pic>
        <p:nvPicPr>
          <p:cNvPr id="15" name="Imagem 14">
            <a:extLst>
              <a:ext uri="{FF2B5EF4-FFF2-40B4-BE49-F238E27FC236}">
                <a16:creationId xmlns:a16="http://schemas.microsoft.com/office/drawing/2014/main" id="{3AD6B489-2530-4DD3-AA7D-213B92EFC492}"/>
              </a:ext>
            </a:extLst>
          </p:cNvPr>
          <p:cNvPicPr/>
          <p:nvPr/>
        </p:nvPicPr>
        <p:blipFill>
          <a:blip r:embed="rId6"/>
          <a:stretch>
            <a:fillRect/>
          </a:stretch>
        </p:blipFill>
        <p:spPr>
          <a:xfrm>
            <a:off x="648206" y="3676129"/>
            <a:ext cx="5172075" cy="447675"/>
          </a:xfrm>
          <a:prstGeom prst="rect">
            <a:avLst/>
          </a:prstGeom>
        </p:spPr>
      </p:pic>
    </p:spTree>
    <p:extLst>
      <p:ext uri="{BB962C8B-B14F-4D97-AF65-F5344CB8AC3E}">
        <p14:creationId xmlns:p14="http://schemas.microsoft.com/office/powerpoint/2010/main" val="110018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Simulando Programas</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11</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6" name="Imagem 15">
            <a:extLst>
              <a:ext uri="{FF2B5EF4-FFF2-40B4-BE49-F238E27FC236}">
                <a16:creationId xmlns:a16="http://schemas.microsoft.com/office/drawing/2014/main" id="{609A32D9-B9B2-4A71-921B-25F4756E457F}"/>
              </a:ext>
            </a:extLst>
          </p:cNvPr>
          <p:cNvPicPr/>
          <p:nvPr/>
        </p:nvPicPr>
        <p:blipFill>
          <a:blip r:embed="rId3"/>
          <a:stretch>
            <a:fillRect/>
          </a:stretch>
        </p:blipFill>
        <p:spPr>
          <a:xfrm>
            <a:off x="1343317" y="1735226"/>
            <a:ext cx="3876675" cy="2600325"/>
          </a:xfrm>
          <a:prstGeom prst="rect">
            <a:avLst/>
          </a:prstGeom>
        </p:spPr>
      </p:pic>
    </p:spTree>
    <p:extLst>
      <p:ext uri="{BB962C8B-B14F-4D97-AF65-F5344CB8AC3E}">
        <p14:creationId xmlns:p14="http://schemas.microsoft.com/office/powerpoint/2010/main" val="309435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Básica: NOT</a:t>
            </a:r>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12</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AFBE26A3-AF28-4BC5-9642-A56274E75FF9}"/>
              </a:ext>
            </a:extLst>
          </p:cNvPr>
          <p:cNvPicPr/>
          <p:nvPr/>
        </p:nvPicPr>
        <p:blipFill>
          <a:blip r:embed="rId3"/>
          <a:stretch>
            <a:fillRect/>
          </a:stretch>
        </p:blipFill>
        <p:spPr>
          <a:xfrm>
            <a:off x="2215167" y="1984352"/>
            <a:ext cx="1660636" cy="2046735"/>
          </a:xfrm>
          <a:prstGeom prst="rect">
            <a:avLst/>
          </a:prstGeom>
        </p:spPr>
      </p:pic>
    </p:spTree>
    <p:extLst>
      <p:ext uri="{BB962C8B-B14F-4D97-AF65-F5344CB8AC3E}">
        <p14:creationId xmlns:p14="http://schemas.microsoft.com/office/powerpoint/2010/main" val="325019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Básica: NOT</a:t>
            </a:r>
          </a:p>
        </p:txBody>
      </p:sp>
      <p:sp>
        <p:nvSpPr>
          <p:cNvPr id="237" name="Shape 237"/>
          <p:cNvSpPr txBox="1">
            <a:spLocks noGrp="1"/>
          </p:cNvSpPr>
          <p:nvPr>
            <p:ph type="body" idx="1"/>
          </p:nvPr>
        </p:nvSpPr>
        <p:spPr>
          <a:xfrm>
            <a:off x="692013" y="1327350"/>
            <a:ext cx="5782987" cy="3145500"/>
          </a:xfrm>
          <a:prstGeom prst="rect">
            <a:avLst/>
          </a:prstGeom>
        </p:spPr>
        <p:txBody>
          <a:bodyPr spcFirstLastPara="1" wrap="square" lIns="91425" tIns="91425" rIns="91425" bIns="91425" anchor="ctr" anchorCtr="0">
            <a:noAutofit/>
          </a:bodyPr>
          <a:lstStyle/>
          <a:p>
            <a:pPr>
              <a:spcBef>
                <a:spcPts val="0"/>
              </a:spcBef>
            </a:pPr>
            <a:r>
              <a:rPr lang="pt-BR" dirty="0"/>
              <a:t>Esta função inverte o sinal digital da entrada, ou seja, se na entrada da função tivermos nível baixo (0) na saída teremos nível alto (1). Se na entrada, porém, tivermos nível alto (1), na saída da função teremos nível baixo (0).</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13</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81808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Relé Set-Reset</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14</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20EDDCD2-B504-4F30-A06D-1BA1E06B42CA}"/>
              </a:ext>
            </a:extLst>
          </p:cNvPr>
          <p:cNvPicPr/>
          <p:nvPr/>
        </p:nvPicPr>
        <p:blipFill>
          <a:blip r:embed="rId3"/>
          <a:stretch>
            <a:fillRect/>
          </a:stretch>
        </p:blipFill>
        <p:spPr>
          <a:xfrm>
            <a:off x="2125016" y="1957595"/>
            <a:ext cx="1763624" cy="1978987"/>
          </a:xfrm>
          <a:prstGeom prst="rect">
            <a:avLst/>
          </a:prstGeom>
        </p:spPr>
      </p:pic>
    </p:spTree>
    <p:extLst>
      <p:ext uri="{BB962C8B-B14F-4D97-AF65-F5344CB8AC3E}">
        <p14:creationId xmlns:p14="http://schemas.microsoft.com/office/powerpoint/2010/main" val="214894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Relé Set-Reset</a:t>
            </a:r>
            <a:endParaRPr dirty="0"/>
          </a:p>
        </p:txBody>
      </p:sp>
      <p:sp>
        <p:nvSpPr>
          <p:cNvPr id="237" name="Shape 237"/>
          <p:cNvSpPr txBox="1">
            <a:spLocks noGrp="1"/>
          </p:cNvSpPr>
          <p:nvPr>
            <p:ph type="body" idx="1"/>
          </p:nvPr>
        </p:nvSpPr>
        <p:spPr>
          <a:xfrm>
            <a:off x="692013" y="1327350"/>
            <a:ext cx="6017880" cy="3145500"/>
          </a:xfrm>
          <a:prstGeom prst="rect">
            <a:avLst/>
          </a:prstGeom>
        </p:spPr>
        <p:txBody>
          <a:bodyPr spcFirstLastPara="1" wrap="square" lIns="91425" tIns="91425" rIns="91425" bIns="91425" anchor="ctr" anchorCtr="0">
            <a:noAutofit/>
          </a:bodyPr>
          <a:lstStyle/>
          <a:p>
            <a:pPr>
              <a:spcBef>
                <a:spcPts val="0"/>
              </a:spcBef>
            </a:pPr>
            <a:r>
              <a:rPr lang="pt-BR" dirty="0"/>
              <a:t>Nesta função, a saída é energizada sempre que um sinal nível alto (1) for presente, mesmo que momentaneamente na entrada SET (S) da função. A saída terá nível baixo (0) sempre que houver um sinal da entrada RESET (R) da função. A entrada R tem prioridade sobre a entrada S.</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15</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01420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Mensagem de Texto</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16</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95375063-0E60-4F90-9803-FFECACAB4407}"/>
              </a:ext>
            </a:extLst>
          </p:cNvPr>
          <p:cNvPicPr/>
          <p:nvPr/>
        </p:nvPicPr>
        <p:blipFill>
          <a:blip r:embed="rId3"/>
          <a:stretch>
            <a:fillRect/>
          </a:stretch>
        </p:blipFill>
        <p:spPr>
          <a:xfrm>
            <a:off x="2369714" y="1785139"/>
            <a:ext cx="1538512" cy="2162645"/>
          </a:xfrm>
          <a:prstGeom prst="rect">
            <a:avLst/>
          </a:prstGeom>
        </p:spPr>
      </p:pic>
    </p:spTree>
    <p:extLst>
      <p:ext uri="{BB962C8B-B14F-4D97-AF65-F5344CB8AC3E}">
        <p14:creationId xmlns:p14="http://schemas.microsoft.com/office/powerpoint/2010/main" val="110190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Mensagem de Texto</a:t>
            </a:r>
            <a:endParaRPr dirty="0"/>
          </a:p>
        </p:txBody>
      </p:sp>
      <p:sp>
        <p:nvSpPr>
          <p:cNvPr id="237" name="Shape 237"/>
          <p:cNvSpPr txBox="1">
            <a:spLocks noGrp="1"/>
          </p:cNvSpPr>
          <p:nvPr>
            <p:ph type="body" idx="1"/>
          </p:nvPr>
        </p:nvSpPr>
        <p:spPr>
          <a:xfrm>
            <a:off x="692013" y="1327350"/>
            <a:ext cx="6017880" cy="3145500"/>
          </a:xfrm>
          <a:prstGeom prst="rect">
            <a:avLst/>
          </a:prstGeom>
        </p:spPr>
        <p:txBody>
          <a:bodyPr spcFirstLastPara="1" wrap="square" lIns="91425" tIns="91425" rIns="91425" bIns="91425" anchor="ctr" anchorCtr="0">
            <a:noAutofit/>
          </a:bodyPr>
          <a:lstStyle/>
          <a:p>
            <a:pPr>
              <a:spcBef>
                <a:spcPts val="0"/>
              </a:spcBef>
            </a:pPr>
            <a:r>
              <a:rPr lang="pt-BR" dirty="0"/>
              <a:t>Uma função bastante interessante na utilização do LOGO! é a </a:t>
            </a:r>
            <a:r>
              <a:rPr lang="pt-BR" b="1" dirty="0"/>
              <a:t>mensagem de texto</a:t>
            </a:r>
            <a:r>
              <a:rPr lang="pt-BR" dirty="0"/>
              <a:t>. Observe que o dispositivo LOGO! da Siemens possui um </a:t>
            </a:r>
            <a:r>
              <a:rPr lang="pt-BR" b="1" dirty="0"/>
              <a:t>display</a:t>
            </a:r>
            <a:r>
              <a:rPr lang="pt-BR" dirty="0"/>
              <a:t> que pode e deve ser utilizado tanto para fins operacionais quanto para facilitar a manutenção quando da ocorrência de erros e alarmes que podem ser visualizados no display.</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17</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8910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a:spLocks noGrp="1"/>
          </p:cNvSpPr>
          <p:nvPr>
            <p:ph type="title" idx="4294967295"/>
          </p:nvPr>
        </p:nvSpPr>
        <p:spPr>
          <a:xfrm>
            <a:off x="1216600" y="3969"/>
            <a:ext cx="5258400" cy="766200"/>
          </a:xfrm>
          <a:prstGeom prst="rect">
            <a:avLst/>
          </a:prstGeom>
        </p:spPr>
        <p:txBody>
          <a:bodyPr spcFirstLastPara="1" wrap="square" lIns="91425" tIns="91425" rIns="91425" bIns="91425" anchor="ctr" anchorCtr="0">
            <a:noAutofit/>
          </a:bodyPr>
          <a:lstStyle/>
          <a:p>
            <a:pPr algn="ctr"/>
            <a:r>
              <a:rPr lang="pt-BR" dirty="0">
                <a:solidFill>
                  <a:srgbClr val="3F5378"/>
                </a:solidFill>
              </a:rPr>
              <a:t>Função Especial: Mensagem de Texto</a:t>
            </a:r>
            <a:endParaRPr dirty="0">
              <a:solidFill>
                <a:srgbClr val="3F5378"/>
              </a:solidFill>
            </a:endParaRPr>
          </a:p>
        </p:txBody>
      </p:sp>
      <p:sp>
        <p:nvSpPr>
          <p:cNvPr id="358" name="Shape 35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18</a:t>
            </a:fld>
            <a:endParaRPr/>
          </a:p>
        </p:txBody>
      </p:sp>
      <p:pic>
        <p:nvPicPr>
          <p:cNvPr id="5" name="Imagem 4">
            <a:extLst>
              <a:ext uri="{FF2B5EF4-FFF2-40B4-BE49-F238E27FC236}">
                <a16:creationId xmlns:a16="http://schemas.microsoft.com/office/drawing/2014/main" id="{BC49CA30-2E8A-47C3-B0FA-7672AE3A966C}"/>
              </a:ext>
            </a:extLst>
          </p:cNvPr>
          <p:cNvPicPr/>
          <p:nvPr/>
        </p:nvPicPr>
        <p:blipFill>
          <a:blip r:embed="rId3"/>
          <a:stretch>
            <a:fillRect/>
          </a:stretch>
        </p:blipFill>
        <p:spPr>
          <a:xfrm>
            <a:off x="1205210" y="655910"/>
            <a:ext cx="4436190" cy="4094850"/>
          </a:xfrm>
          <a:prstGeom prst="rect">
            <a:avLst/>
          </a:prstGeom>
        </p:spPr>
      </p:pic>
    </p:spTree>
    <p:extLst>
      <p:ext uri="{BB962C8B-B14F-4D97-AF65-F5344CB8AC3E}">
        <p14:creationId xmlns:p14="http://schemas.microsoft.com/office/powerpoint/2010/main" val="2015424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a:spLocks noGrp="1"/>
          </p:cNvSpPr>
          <p:nvPr>
            <p:ph type="title" idx="4294967295"/>
          </p:nvPr>
        </p:nvSpPr>
        <p:spPr>
          <a:xfrm>
            <a:off x="1216600" y="3969"/>
            <a:ext cx="5258400" cy="766200"/>
          </a:xfrm>
          <a:prstGeom prst="rect">
            <a:avLst/>
          </a:prstGeom>
        </p:spPr>
        <p:txBody>
          <a:bodyPr spcFirstLastPara="1" wrap="square" lIns="91425" tIns="91425" rIns="91425" bIns="91425" anchor="ctr" anchorCtr="0">
            <a:noAutofit/>
          </a:bodyPr>
          <a:lstStyle/>
          <a:p>
            <a:pPr algn="ctr"/>
            <a:r>
              <a:rPr lang="pt-BR" dirty="0">
                <a:solidFill>
                  <a:srgbClr val="3F5378"/>
                </a:solidFill>
              </a:rPr>
              <a:t>Função Especial: Mensagem de Texto</a:t>
            </a:r>
            <a:endParaRPr dirty="0">
              <a:solidFill>
                <a:srgbClr val="3F5378"/>
              </a:solidFill>
            </a:endParaRPr>
          </a:p>
        </p:txBody>
      </p:sp>
      <p:sp>
        <p:nvSpPr>
          <p:cNvPr id="358" name="Shape 35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19</a:t>
            </a:fld>
            <a:endParaRPr/>
          </a:p>
        </p:txBody>
      </p:sp>
      <p:pic>
        <p:nvPicPr>
          <p:cNvPr id="2" name="Imagem 1">
            <a:extLst>
              <a:ext uri="{FF2B5EF4-FFF2-40B4-BE49-F238E27FC236}">
                <a16:creationId xmlns:a16="http://schemas.microsoft.com/office/drawing/2014/main" id="{2A6D0B99-E119-4A1B-BEFA-EF081924D132}"/>
              </a:ext>
            </a:extLst>
          </p:cNvPr>
          <p:cNvPicPr>
            <a:picLocks noChangeAspect="1"/>
          </p:cNvPicPr>
          <p:nvPr/>
        </p:nvPicPr>
        <p:blipFill>
          <a:blip r:embed="rId3"/>
          <a:stretch>
            <a:fillRect/>
          </a:stretch>
        </p:blipFill>
        <p:spPr>
          <a:xfrm>
            <a:off x="383000" y="770169"/>
            <a:ext cx="5828918" cy="2843375"/>
          </a:xfrm>
          <a:prstGeom prst="rect">
            <a:avLst/>
          </a:prstGeom>
        </p:spPr>
      </p:pic>
      <p:pic>
        <p:nvPicPr>
          <p:cNvPr id="3" name="Imagem 2">
            <a:extLst>
              <a:ext uri="{FF2B5EF4-FFF2-40B4-BE49-F238E27FC236}">
                <a16:creationId xmlns:a16="http://schemas.microsoft.com/office/drawing/2014/main" id="{7F62B3EE-752F-4E6F-9CE1-0EDE99FB3A7D}"/>
              </a:ext>
            </a:extLst>
          </p:cNvPr>
          <p:cNvPicPr>
            <a:picLocks noChangeAspect="1"/>
          </p:cNvPicPr>
          <p:nvPr/>
        </p:nvPicPr>
        <p:blipFill>
          <a:blip r:embed="rId4"/>
          <a:stretch>
            <a:fillRect/>
          </a:stretch>
        </p:blipFill>
        <p:spPr>
          <a:xfrm>
            <a:off x="395878" y="3613544"/>
            <a:ext cx="5828917" cy="1390650"/>
          </a:xfrm>
          <a:prstGeom prst="rect">
            <a:avLst/>
          </a:prstGeom>
        </p:spPr>
      </p:pic>
    </p:spTree>
    <p:extLst>
      <p:ext uri="{BB962C8B-B14F-4D97-AF65-F5344CB8AC3E}">
        <p14:creationId xmlns:p14="http://schemas.microsoft.com/office/powerpoint/2010/main" val="419633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idx="4294967295"/>
          </p:nvPr>
        </p:nvSpPr>
        <p:spPr>
          <a:xfrm>
            <a:off x="117185" y="2686765"/>
            <a:ext cx="5567700" cy="1159800"/>
          </a:xfrm>
          <a:prstGeom prst="rect">
            <a:avLst/>
          </a:prstGeom>
        </p:spPr>
        <p:txBody>
          <a:bodyPr spcFirstLastPara="1" wrap="square" lIns="91425" tIns="91425" rIns="91425" bIns="91425" anchor="ctr" anchorCtr="0">
            <a:noAutofit/>
          </a:bodyPr>
          <a:lstStyle/>
          <a:p>
            <a:r>
              <a:rPr lang="en" sz="7200" dirty="0">
                <a:solidFill>
                  <a:srgbClr val="FF9800"/>
                </a:solidFill>
              </a:rPr>
              <a:t>BIG CONCEPT</a:t>
            </a:r>
            <a:endParaRPr sz="7200" dirty="0">
              <a:solidFill>
                <a:srgbClr val="FF9800"/>
              </a:solidFill>
            </a:endParaRPr>
          </a:p>
        </p:txBody>
      </p:sp>
      <p:sp>
        <p:nvSpPr>
          <p:cNvPr id="249" name="Shape 249"/>
          <p:cNvSpPr txBox="1">
            <a:spLocks noGrp="1"/>
          </p:cNvSpPr>
          <p:nvPr>
            <p:ph type="subTitle" idx="4294967295"/>
          </p:nvPr>
        </p:nvSpPr>
        <p:spPr>
          <a:xfrm>
            <a:off x="117185" y="3829167"/>
            <a:ext cx="5567700" cy="784800"/>
          </a:xfrm>
          <a:prstGeom prst="rect">
            <a:avLst/>
          </a:prstGeom>
        </p:spPr>
        <p:txBody>
          <a:bodyPr spcFirstLastPara="1" wrap="square" lIns="91425" tIns="91425" rIns="91425" bIns="91425" anchor="ctr" anchorCtr="0">
            <a:noAutofit/>
          </a:bodyPr>
          <a:lstStyle/>
          <a:p>
            <a:pPr marL="0" indent="0">
              <a:spcAft>
                <a:spcPts val="1000"/>
              </a:spcAft>
              <a:buNone/>
            </a:pPr>
            <a:r>
              <a:rPr lang="en"/>
              <a:t>Bring the attention of your audience over a key concept using icons or illustrations</a:t>
            </a:r>
            <a:endParaRPr/>
          </a:p>
        </p:txBody>
      </p:sp>
      <p:sp>
        <p:nvSpPr>
          <p:cNvPr id="262" name="Shape 262"/>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pic>
        <p:nvPicPr>
          <p:cNvPr id="3" name="Imagem 2">
            <a:extLst>
              <a:ext uri="{FF2B5EF4-FFF2-40B4-BE49-F238E27FC236}">
                <a16:creationId xmlns:a16="http://schemas.microsoft.com/office/drawing/2014/main" id="{D3195B94-91D2-4A74-8CA4-DF7BBE49C38E}"/>
              </a:ext>
            </a:extLst>
          </p:cNvPr>
          <p:cNvPicPr>
            <a:picLocks noChangeAspect="1"/>
          </p:cNvPicPr>
          <p:nvPr/>
        </p:nvPicPr>
        <p:blipFill>
          <a:blip r:embed="rId3"/>
          <a:stretch>
            <a:fillRect/>
          </a:stretch>
        </p:blipFill>
        <p:spPr>
          <a:xfrm>
            <a:off x="0" y="0"/>
            <a:ext cx="6858000" cy="51434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Mensagem de Texto</a:t>
            </a:r>
            <a:endParaRPr dirty="0"/>
          </a:p>
        </p:txBody>
      </p:sp>
      <p:sp>
        <p:nvSpPr>
          <p:cNvPr id="237" name="Shape 237"/>
          <p:cNvSpPr txBox="1">
            <a:spLocks noGrp="1"/>
          </p:cNvSpPr>
          <p:nvPr>
            <p:ph type="body" idx="1"/>
          </p:nvPr>
        </p:nvSpPr>
        <p:spPr>
          <a:xfrm>
            <a:off x="692013" y="1327350"/>
            <a:ext cx="6017880" cy="3145500"/>
          </a:xfrm>
          <a:prstGeom prst="rect">
            <a:avLst/>
          </a:prstGeom>
        </p:spPr>
        <p:txBody>
          <a:bodyPr spcFirstLastPara="1" wrap="square" lIns="91425" tIns="91425" rIns="91425" bIns="91425" anchor="ctr" anchorCtr="0">
            <a:noAutofit/>
          </a:bodyPr>
          <a:lstStyle/>
          <a:p>
            <a:r>
              <a:rPr lang="pt-BR" dirty="0"/>
              <a:t>Para habilitar a mensagem é necessário nível lógico ALTO na entrada EM do bloco. Esta função não pode ser a última em uma linha de programação, em outras palavras ela precisa estar conectada a alguma outra função, nem que seja a um conector aberto (X).</a:t>
            </a:r>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20</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22453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Conector Aberto</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21</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4E3956AE-2607-4BBF-AB35-124FBB8A6CA2}"/>
              </a:ext>
            </a:extLst>
          </p:cNvPr>
          <p:cNvPicPr/>
          <p:nvPr/>
        </p:nvPicPr>
        <p:blipFill>
          <a:blip r:embed="rId3"/>
          <a:stretch>
            <a:fillRect/>
          </a:stretch>
        </p:blipFill>
        <p:spPr>
          <a:xfrm>
            <a:off x="2743199" y="1425530"/>
            <a:ext cx="685800" cy="914400"/>
          </a:xfrm>
          <a:prstGeom prst="rect">
            <a:avLst/>
          </a:prstGeom>
        </p:spPr>
      </p:pic>
      <p:pic>
        <p:nvPicPr>
          <p:cNvPr id="13" name="Imagem 12">
            <a:extLst>
              <a:ext uri="{FF2B5EF4-FFF2-40B4-BE49-F238E27FC236}">
                <a16:creationId xmlns:a16="http://schemas.microsoft.com/office/drawing/2014/main" id="{916F199A-1ADD-498C-B659-AF6F89BDF42F}"/>
              </a:ext>
            </a:extLst>
          </p:cNvPr>
          <p:cNvPicPr/>
          <p:nvPr/>
        </p:nvPicPr>
        <p:blipFill>
          <a:blip r:embed="rId4"/>
          <a:stretch>
            <a:fillRect/>
          </a:stretch>
        </p:blipFill>
        <p:spPr>
          <a:xfrm>
            <a:off x="1662111" y="2323093"/>
            <a:ext cx="2847975" cy="1552575"/>
          </a:xfrm>
          <a:prstGeom prst="rect">
            <a:avLst/>
          </a:prstGeom>
        </p:spPr>
      </p:pic>
      <p:pic>
        <p:nvPicPr>
          <p:cNvPr id="14" name="Imagem 13">
            <a:extLst>
              <a:ext uri="{FF2B5EF4-FFF2-40B4-BE49-F238E27FC236}">
                <a16:creationId xmlns:a16="http://schemas.microsoft.com/office/drawing/2014/main" id="{426910ED-2A53-4A01-8F50-2E77E697EFF6}"/>
              </a:ext>
            </a:extLst>
          </p:cNvPr>
          <p:cNvPicPr/>
          <p:nvPr/>
        </p:nvPicPr>
        <p:blipFill>
          <a:blip r:embed="rId5"/>
          <a:stretch>
            <a:fillRect/>
          </a:stretch>
        </p:blipFill>
        <p:spPr>
          <a:xfrm>
            <a:off x="1804985" y="3504248"/>
            <a:ext cx="2562225" cy="1438275"/>
          </a:xfrm>
          <a:prstGeom prst="rect">
            <a:avLst/>
          </a:prstGeom>
        </p:spPr>
      </p:pic>
    </p:spTree>
    <p:extLst>
      <p:ext uri="{BB962C8B-B14F-4D97-AF65-F5344CB8AC3E}">
        <p14:creationId xmlns:p14="http://schemas.microsoft.com/office/powerpoint/2010/main" val="3433733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Conector Aberto</a:t>
            </a:r>
            <a:endParaRPr dirty="0"/>
          </a:p>
        </p:txBody>
      </p:sp>
      <p:sp>
        <p:nvSpPr>
          <p:cNvPr id="237" name="Shape 237"/>
          <p:cNvSpPr txBox="1">
            <a:spLocks noGrp="1"/>
          </p:cNvSpPr>
          <p:nvPr>
            <p:ph type="body" idx="1"/>
          </p:nvPr>
        </p:nvSpPr>
        <p:spPr>
          <a:xfrm>
            <a:off x="692013" y="1327350"/>
            <a:ext cx="6017880" cy="3145500"/>
          </a:xfrm>
          <a:prstGeom prst="rect">
            <a:avLst/>
          </a:prstGeom>
        </p:spPr>
        <p:txBody>
          <a:bodyPr spcFirstLastPara="1" wrap="square" lIns="91425" tIns="91425" rIns="91425" bIns="91425" anchor="ctr" anchorCtr="0">
            <a:noAutofit/>
          </a:bodyPr>
          <a:lstStyle/>
          <a:p>
            <a:r>
              <a:rPr lang="pt-BR" dirty="0"/>
              <a:t>Tem a função de interligar a saída de um bloco não utilizado (por exemplo, textos de mensagens) com este bloco</a:t>
            </a:r>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22</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678836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Marcador Digital</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23</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C5A8CA65-5487-4A01-9352-247CA0348CC7}"/>
              </a:ext>
            </a:extLst>
          </p:cNvPr>
          <p:cNvPicPr/>
          <p:nvPr/>
        </p:nvPicPr>
        <p:blipFill>
          <a:blip r:embed="rId3"/>
          <a:stretch>
            <a:fillRect/>
          </a:stretch>
        </p:blipFill>
        <p:spPr>
          <a:xfrm>
            <a:off x="2176529" y="1944576"/>
            <a:ext cx="1487510" cy="1867571"/>
          </a:xfrm>
          <a:prstGeom prst="rect">
            <a:avLst/>
          </a:prstGeom>
        </p:spPr>
      </p:pic>
    </p:spTree>
    <p:extLst>
      <p:ext uri="{BB962C8B-B14F-4D97-AF65-F5344CB8AC3E}">
        <p14:creationId xmlns:p14="http://schemas.microsoft.com/office/powerpoint/2010/main" val="247992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Marcador Digital</a:t>
            </a:r>
            <a:endParaRPr dirty="0"/>
          </a:p>
        </p:txBody>
      </p:sp>
      <p:sp>
        <p:nvSpPr>
          <p:cNvPr id="237" name="Shape 237"/>
          <p:cNvSpPr txBox="1">
            <a:spLocks noGrp="1"/>
          </p:cNvSpPr>
          <p:nvPr>
            <p:ph type="body" idx="1"/>
          </p:nvPr>
        </p:nvSpPr>
        <p:spPr>
          <a:xfrm>
            <a:off x="692013" y="1327350"/>
            <a:ext cx="6017880" cy="3145500"/>
          </a:xfrm>
          <a:prstGeom prst="rect">
            <a:avLst/>
          </a:prstGeom>
        </p:spPr>
        <p:txBody>
          <a:bodyPr spcFirstLastPara="1" wrap="square" lIns="91425" tIns="91425" rIns="91425" bIns="91425" anchor="ctr" anchorCtr="0">
            <a:noAutofit/>
          </a:bodyPr>
          <a:lstStyle/>
          <a:p>
            <a:r>
              <a:rPr lang="pt-BR" dirty="0"/>
              <a:t>Estes blocos representam uma saída virtual para valores de entrada ou de determinados blocos. São muito utilizados quando da utilização de </a:t>
            </a:r>
            <a:r>
              <a:rPr lang="pt-BR" dirty="0" err="1"/>
              <a:t>IHM’s</a:t>
            </a:r>
            <a:r>
              <a:rPr lang="pt-BR" dirty="0"/>
              <a:t>, onde é preciso a visualização de determinados valores digitais, como veremos em outros volumes desta série. </a:t>
            </a:r>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24</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64898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Marcador Digital</a:t>
            </a:r>
            <a:endParaRPr dirty="0"/>
          </a:p>
        </p:txBody>
      </p:sp>
      <p:sp>
        <p:nvSpPr>
          <p:cNvPr id="237" name="Shape 237"/>
          <p:cNvSpPr txBox="1">
            <a:spLocks noGrp="1"/>
          </p:cNvSpPr>
          <p:nvPr>
            <p:ph type="body" idx="1"/>
          </p:nvPr>
        </p:nvSpPr>
        <p:spPr>
          <a:xfrm>
            <a:off x="692013" y="1327350"/>
            <a:ext cx="6017880" cy="3145500"/>
          </a:xfrm>
          <a:prstGeom prst="rect">
            <a:avLst/>
          </a:prstGeom>
        </p:spPr>
        <p:txBody>
          <a:bodyPr spcFirstLastPara="1" wrap="square" lIns="91425" tIns="91425" rIns="91425" bIns="91425" anchor="ctr" anchorCtr="0">
            <a:noAutofit/>
          </a:bodyPr>
          <a:lstStyle/>
          <a:p>
            <a:r>
              <a:rPr lang="pt-BR" dirty="0"/>
              <a:t>O LOGO 0ba7 possui 27 marcadores. Já o LOGO 0ba8 possui 64 marcadores que podem ser utilizados em nossa programação.</a:t>
            </a:r>
          </a:p>
          <a:p>
            <a:r>
              <a:rPr lang="pt-BR" dirty="0"/>
              <a:t>Alguns marcadores estão atrelados a funções especiais do LOGO! Ou do LOGO! TDE, à saber:</a:t>
            </a:r>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25</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9907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Marcador Digital</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26</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4" name="Imagem 3">
            <a:extLst>
              <a:ext uri="{FF2B5EF4-FFF2-40B4-BE49-F238E27FC236}">
                <a16:creationId xmlns:a16="http://schemas.microsoft.com/office/drawing/2014/main" id="{87789CCA-3164-47E8-B2DD-EFB0C624A254}"/>
              </a:ext>
            </a:extLst>
          </p:cNvPr>
          <p:cNvPicPr>
            <a:picLocks noChangeAspect="1"/>
          </p:cNvPicPr>
          <p:nvPr/>
        </p:nvPicPr>
        <p:blipFill>
          <a:blip r:embed="rId3"/>
          <a:stretch>
            <a:fillRect/>
          </a:stretch>
        </p:blipFill>
        <p:spPr>
          <a:xfrm>
            <a:off x="538455" y="1407650"/>
            <a:ext cx="5486400" cy="3343275"/>
          </a:xfrm>
          <a:prstGeom prst="rect">
            <a:avLst/>
          </a:prstGeom>
        </p:spPr>
      </p:pic>
    </p:spTree>
    <p:extLst>
      <p:ext uri="{BB962C8B-B14F-4D97-AF65-F5344CB8AC3E}">
        <p14:creationId xmlns:p14="http://schemas.microsoft.com/office/powerpoint/2010/main" val="369419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Relé de Pulso</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27</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908BE8AC-D060-46ED-B0FC-18598A4FF3DF}"/>
              </a:ext>
            </a:extLst>
          </p:cNvPr>
          <p:cNvPicPr/>
          <p:nvPr/>
        </p:nvPicPr>
        <p:blipFill>
          <a:blip r:embed="rId3"/>
          <a:stretch>
            <a:fillRect/>
          </a:stretch>
        </p:blipFill>
        <p:spPr>
          <a:xfrm>
            <a:off x="1996226" y="2007586"/>
            <a:ext cx="1634836" cy="1999445"/>
          </a:xfrm>
          <a:prstGeom prst="rect">
            <a:avLst/>
          </a:prstGeom>
        </p:spPr>
      </p:pic>
    </p:spTree>
    <p:extLst>
      <p:ext uri="{BB962C8B-B14F-4D97-AF65-F5344CB8AC3E}">
        <p14:creationId xmlns:p14="http://schemas.microsoft.com/office/powerpoint/2010/main" val="246773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Relé de Pulso</a:t>
            </a:r>
            <a:endParaRPr dirty="0"/>
          </a:p>
        </p:txBody>
      </p:sp>
      <p:sp>
        <p:nvSpPr>
          <p:cNvPr id="237" name="Shape 237"/>
          <p:cNvSpPr txBox="1">
            <a:spLocks noGrp="1"/>
          </p:cNvSpPr>
          <p:nvPr>
            <p:ph type="body" idx="1"/>
          </p:nvPr>
        </p:nvSpPr>
        <p:spPr>
          <a:xfrm>
            <a:off x="1" y="1327349"/>
            <a:ext cx="6475000" cy="3816151"/>
          </a:xfrm>
          <a:prstGeom prst="rect">
            <a:avLst/>
          </a:prstGeom>
        </p:spPr>
        <p:txBody>
          <a:bodyPr spcFirstLastPara="1" wrap="square" lIns="91425" tIns="91425" rIns="91425" bIns="91425" anchor="ctr" anchorCtr="0">
            <a:noAutofit/>
          </a:bodyPr>
          <a:lstStyle/>
          <a:p>
            <a:r>
              <a:rPr lang="pt-BR" dirty="0"/>
              <a:t>Um pulso na entrada </a:t>
            </a:r>
            <a:r>
              <a:rPr lang="pt-BR" dirty="0" err="1"/>
              <a:t>Trg</a:t>
            </a:r>
            <a:r>
              <a:rPr lang="pt-BR" dirty="0"/>
              <a:t> leva a saída para nível alto. Outro pulso leva a saída para nível baixo. Além disso, a entrada S coloca a saída para nível alto, e a entrada R coloca a saída para nível baixo. É possível determinar a prioridade das entradas S e R. </a:t>
            </a:r>
          </a:p>
          <a:p>
            <a:endParaRPr lang="pt-B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28</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4217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a:spLocks noGrp="1"/>
          </p:cNvSpPr>
          <p:nvPr>
            <p:ph type="title" idx="4294967295"/>
          </p:nvPr>
        </p:nvSpPr>
        <p:spPr>
          <a:xfrm>
            <a:off x="1216600" y="3969"/>
            <a:ext cx="5258400" cy="766200"/>
          </a:xfrm>
          <a:prstGeom prst="rect">
            <a:avLst/>
          </a:prstGeom>
        </p:spPr>
        <p:txBody>
          <a:bodyPr spcFirstLastPara="1" wrap="square" lIns="91425" tIns="91425" rIns="91425" bIns="91425" anchor="ctr" anchorCtr="0">
            <a:noAutofit/>
          </a:bodyPr>
          <a:lstStyle/>
          <a:p>
            <a:pPr algn="ctr"/>
            <a:r>
              <a:rPr lang="pt-BR" dirty="0">
                <a:solidFill>
                  <a:srgbClr val="3F5378"/>
                </a:solidFill>
              </a:rPr>
              <a:t>Aplicação Prática 10</a:t>
            </a:r>
            <a:endParaRPr dirty="0">
              <a:solidFill>
                <a:srgbClr val="3F5378"/>
              </a:solidFill>
            </a:endParaRPr>
          </a:p>
        </p:txBody>
      </p:sp>
      <p:sp>
        <p:nvSpPr>
          <p:cNvPr id="358" name="Shape 35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29</a:t>
            </a:fld>
            <a:endParaRPr/>
          </a:p>
        </p:txBody>
      </p:sp>
      <p:pic>
        <p:nvPicPr>
          <p:cNvPr id="5" name="Imagem 4">
            <a:extLst>
              <a:ext uri="{FF2B5EF4-FFF2-40B4-BE49-F238E27FC236}">
                <a16:creationId xmlns:a16="http://schemas.microsoft.com/office/drawing/2014/main" id="{6DECAD6F-74B7-405A-8B10-D0E714ECA1CC}"/>
              </a:ext>
            </a:extLst>
          </p:cNvPr>
          <p:cNvPicPr/>
          <p:nvPr/>
        </p:nvPicPr>
        <p:blipFill>
          <a:blip r:embed="rId3"/>
          <a:stretch>
            <a:fillRect/>
          </a:stretch>
        </p:blipFill>
        <p:spPr>
          <a:xfrm>
            <a:off x="1216600" y="1300767"/>
            <a:ext cx="4237149" cy="2356833"/>
          </a:xfrm>
          <a:prstGeom prst="rect">
            <a:avLst/>
          </a:prstGeom>
        </p:spPr>
      </p:pic>
    </p:spTree>
    <p:extLst>
      <p:ext uri="{BB962C8B-B14F-4D97-AF65-F5344CB8AC3E}">
        <p14:creationId xmlns:p14="http://schemas.microsoft.com/office/powerpoint/2010/main" val="392115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0" y="2849883"/>
            <a:ext cx="4094400" cy="1159800"/>
          </a:xfrm>
          <a:prstGeom prst="rect">
            <a:avLst/>
          </a:prstGeom>
        </p:spPr>
        <p:txBody>
          <a:bodyPr spcFirstLastPara="1" wrap="square" lIns="91425" tIns="91425" rIns="91425" bIns="91425" anchor="b" anchorCtr="0">
            <a:noAutofit/>
          </a:bodyPr>
          <a:lstStyle/>
          <a:p>
            <a:r>
              <a:rPr lang="pt-BR" dirty="0"/>
              <a:t>AULA 1</a:t>
            </a:r>
            <a:endParaRPr dirty="0"/>
          </a:p>
        </p:txBody>
      </p:sp>
      <p:sp>
        <p:nvSpPr>
          <p:cNvPr id="222" name="Shape 222"/>
          <p:cNvSpPr txBox="1">
            <a:spLocks noGrp="1"/>
          </p:cNvSpPr>
          <p:nvPr>
            <p:ph type="subTitle" idx="1"/>
          </p:nvPr>
        </p:nvSpPr>
        <p:spPr>
          <a:xfrm>
            <a:off x="0" y="3954184"/>
            <a:ext cx="4094400" cy="784800"/>
          </a:xfrm>
          <a:prstGeom prst="rect">
            <a:avLst/>
          </a:prstGeom>
        </p:spPr>
        <p:txBody>
          <a:bodyPr spcFirstLastPara="1" wrap="square" lIns="91425" tIns="91425" rIns="91425" bIns="91425" anchor="t" anchorCtr="0">
            <a:noAutofit/>
          </a:bodyPr>
          <a:lstStyle/>
          <a:p>
            <a:pPr marL="0" indent="0">
              <a:spcAft>
                <a:spcPts val="1000"/>
              </a:spcAft>
            </a:pPr>
            <a:r>
              <a:rPr lang="pt-BR" dirty="0"/>
              <a:t>Conhecendo o LOGO! – Funções Digitais</a:t>
            </a:r>
            <a:endParaRPr dirty="0"/>
          </a:p>
        </p:txBody>
      </p:sp>
      <p:sp>
        <p:nvSpPr>
          <p:cNvPr id="223" name="Shape 22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a:t>
            </a:fld>
            <a:endParaRPr/>
          </a:p>
        </p:txBody>
      </p:sp>
      <p:sp>
        <p:nvSpPr>
          <p:cNvPr id="224" name="Shape 224"/>
          <p:cNvSpPr txBox="1"/>
          <p:nvPr/>
        </p:nvSpPr>
        <p:spPr>
          <a:xfrm>
            <a:off x="86069" y="-286317"/>
            <a:ext cx="2181600" cy="3136200"/>
          </a:xfrm>
          <a:prstGeom prst="rect">
            <a:avLst/>
          </a:prstGeom>
          <a:noFill/>
          <a:ln>
            <a:noFill/>
          </a:ln>
        </p:spPr>
        <p:txBody>
          <a:bodyPr spcFirstLastPara="1" wrap="square" lIns="91425" tIns="91425" rIns="91425" bIns="91425" anchor="b" anchorCtr="0">
            <a:noAutofit/>
          </a:bodyPr>
          <a:lstStyle/>
          <a:p>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30</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332235848"/>
              </p:ext>
            </p:extLst>
          </p:nvPr>
        </p:nvGraphicFramePr>
        <p:xfrm>
          <a:off x="119129" y="1477118"/>
          <a:ext cx="6619741" cy="2423859"/>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1094632">
                <a:tc>
                  <a:txBody>
                    <a:bodyPr/>
                    <a:lstStyle/>
                    <a:p>
                      <a:pPr algn="just">
                        <a:lnSpc>
                          <a:spcPct val="115000"/>
                        </a:lnSpc>
                        <a:spcAft>
                          <a:spcPts val="0"/>
                        </a:spcAft>
                      </a:pPr>
                      <a:r>
                        <a:rPr lang="pt-BR" sz="2000" u="sng" dirty="0">
                          <a:effectLst/>
                        </a:rPr>
                        <a:t>Exercício 1</a:t>
                      </a:r>
                      <a:endParaRPr lang="pt-BR" sz="2000" dirty="0">
                        <a:effectLst/>
                      </a:endParaRPr>
                    </a:p>
                    <a:p>
                      <a:pPr algn="ctr">
                        <a:lnSpc>
                          <a:spcPct val="115000"/>
                        </a:lnSpc>
                        <a:spcAft>
                          <a:spcPts val="0"/>
                        </a:spcAft>
                      </a:pPr>
                      <a:r>
                        <a:rPr lang="pt-BR" sz="2000" b="1" dirty="0">
                          <a:effectLst/>
                        </a:rPr>
                        <a:t>Partida Direta de Motores de Indução Trifásico</a:t>
                      </a:r>
                    </a:p>
                    <a:p>
                      <a:pPr algn="just">
                        <a:lnSpc>
                          <a:spcPct val="115000"/>
                        </a:lnSpc>
                        <a:spcAft>
                          <a:spcPts val="0"/>
                        </a:spcAft>
                      </a:pPr>
                      <a:r>
                        <a:rPr lang="pt-BR" sz="2000" dirty="0">
                          <a:effectLst/>
                        </a:rPr>
                        <a:t>O esquema elétrico apresentado abaixo trata-se da partida direta de motores de indução trifásicos. Elabore um esquema de comando com o LOGO! para esta chave magnética e desenvolva o programa em diagrama de blocos correspondente ao diagrama de comando.</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427617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31</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2155221472"/>
              </p:ext>
            </p:extLst>
          </p:nvPr>
        </p:nvGraphicFramePr>
        <p:xfrm>
          <a:off x="119129" y="1477118"/>
          <a:ext cx="6619741" cy="766200"/>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766200">
                <a:tc>
                  <a:txBody>
                    <a:bodyPr/>
                    <a:lstStyle/>
                    <a:p>
                      <a:pPr algn="just">
                        <a:lnSpc>
                          <a:spcPct val="115000"/>
                        </a:lnSpc>
                        <a:spcAft>
                          <a:spcPts val="0"/>
                        </a:spcAft>
                      </a:pPr>
                      <a:r>
                        <a:rPr lang="pt-BR" sz="2000" u="sng" dirty="0">
                          <a:effectLst/>
                        </a:rPr>
                        <a:t>Exercício 1</a:t>
                      </a:r>
                      <a:endParaRPr lang="pt-BR" sz="2000" dirty="0">
                        <a:effectLst/>
                      </a:endParaRPr>
                    </a:p>
                    <a:p>
                      <a:pPr algn="ctr">
                        <a:lnSpc>
                          <a:spcPct val="115000"/>
                        </a:lnSpc>
                        <a:spcAft>
                          <a:spcPts val="0"/>
                        </a:spcAft>
                      </a:pPr>
                      <a:r>
                        <a:rPr lang="pt-BR" sz="2000" b="1" dirty="0">
                          <a:effectLst/>
                        </a:rPr>
                        <a:t>Partida Direta de Motores de Indução Trifásico</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D834F76F-9B17-4686-9ED0-D174AAC9CE17}"/>
              </a:ext>
            </a:extLst>
          </p:cNvPr>
          <p:cNvPicPr/>
          <p:nvPr/>
        </p:nvPicPr>
        <p:blipFill>
          <a:blip r:embed="rId3"/>
          <a:stretch>
            <a:fillRect/>
          </a:stretch>
        </p:blipFill>
        <p:spPr>
          <a:xfrm>
            <a:off x="2086682" y="2421368"/>
            <a:ext cx="2665622" cy="2722131"/>
          </a:xfrm>
          <a:prstGeom prst="rect">
            <a:avLst/>
          </a:prstGeom>
        </p:spPr>
      </p:pic>
    </p:spTree>
    <p:extLst>
      <p:ext uri="{BB962C8B-B14F-4D97-AF65-F5344CB8AC3E}">
        <p14:creationId xmlns:p14="http://schemas.microsoft.com/office/powerpoint/2010/main" val="1203856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32</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2700953903"/>
              </p:ext>
            </p:extLst>
          </p:nvPr>
        </p:nvGraphicFramePr>
        <p:xfrm>
          <a:off x="119129" y="1477118"/>
          <a:ext cx="6619741" cy="766200"/>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766200">
                <a:tc>
                  <a:txBody>
                    <a:bodyPr/>
                    <a:lstStyle/>
                    <a:p>
                      <a:pPr algn="just">
                        <a:lnSpc>
                          <a:spcPct val="115000"/>
                        </a:lnSpc>
                        <a:spcAft>
                          <a:spcPts val="0"/>
                        </a:spcAft>
                      </a:pPr>
                      <a:r>
                        <a:rPr lang="pt-BR" sz="2000" u="sng" dirty="0">
                          <a:effectLst/>
                        </a:rPr>
                        <a:t>Exercício 1</a:t>
                      </a:r>
                      <a:endParaRPr lang="pt-BR" sz="2000" dirty="0">
                        <a:effectLst/>
                      </a:endParaRPr>
                    </a:p>
                    <a:p>
                      <a:pPr algn="ctr">
                        <a:lnSpc>
                          <a:spcPct val="115000"/>
                        </a:lnSpc>
                        <a:spcAft>
                          <a:spcPts val="0"/>
                        </a:spcAft>
                      </a:pPr>
                      <a:r>
                        <a:rPr lang="pt-BR" sz="2000" b="1" dirty="0">
                          <a:effectLst/>
                        </a:rPr>
                        <a:t>Partida Direta de Motores de Indução Trifásico</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3" name="Imagem 12">
            <a:extLst>
              <a:ext uri="{FF2B5EF4-FFF2-40B4-BE49-F238E27FC236}">
                <a16:creationId xmlns:a16="http://schemas.microsoft.com/office/drawing/2014/main" id="{4A109C65-1090-4708-B062-A2A7E2134C87}"/>
              </a:ext>
            </a:extLst>
          </p:cNvPr>
          <p:cNvPicPr/>
          <p:nvPr/>
        </p:nvPicPr>
        <p:blipFill>
          <a:blip r:embed="rId3"/>
          <a:stretch>
            <a:fillRect/>
          </a:stretch>
        </p:blipFill>
        <p:spPr>
          <a:xfrm>
            <a:off x="2155674" y="2434718"/>
            <a:ext cx="1978446" cy="2708782"/>
          </a:xfrm>
          <a:prstGeom prst="rect">
            <a:avLst/>
          </a:prstGeom>
        </p:spPr>
      </p:pic>
    </p:spTree>
    <p:extLst>
      <p:ext uri="{BB962C8B-B14F-4D97-AF65-F5344CB8AC3E}">
        <p14:creationId xmlns:p14="http://schemas.microsoft.com/office/powerpoint/2010/main" val="516581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Especial: Relé Set-Reset</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33</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AB84D853-0778-4A51-BBBC-6FE65C7EFDDB}"/>
              </a:ext>
            </a:extLst>
          </p:cNvPr>
          <p:cNvPicPr/>
          <p:nvPr/>
        </p:nvPicPr>
        <p:blipFill>
          <a:blip r:embed="rId3"/>
          <a:stretch>
            <a:fillRect/>
          </a:stretch>
        </p:blipFill>
        <p:spPr>
          <a:xfrm>
            <a:off x="1062186" y="1598399"/>
            <a:ext cx="4128375" cy="3195901"/>
          </a:xfrm>
          <a:prstGeom prst="rect">
            <a:avLst/>
          </a:prstGeom>
        </p:spPr>
      </p:pic>
    </p:spTree>
    <p:extLst>
      <p:ext uri="{BB962C8B-B14F-4D97-AF65-F5344CB8AC3E}">
        <p14:creationId xmlns:p14="http://schemas.microsoft.com/office/powerpoint/2010/main" val="52824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34</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785525820"/>
              </p:ext>
            </p:extLst>
          </p:nvPr>
        </p:nvGraphicFramePr>
        <p:xfrm>
          <a:off x="119129" y="1477118"/>
          <a:ext cx="6619741" cy="3124899"/>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1094632">
                <a:tc>
                  <a:txBody>
                    <a:bodyPr/>
                    <a:lstStyle/>
                    <a:p>
                      <a:pPr algn="just">
                        <a:lnSpc>
                          <a:spcPct val="115000"/>
                        </a:lnSpc>
                        <a:spcAft>
                          <a:spcPts val="0"/>
                        </a:spcAft>
                      </a:pPr>
                      <a:r>
                        <a:rPr lang="pt-BR" sz="2000" u="sng" dirty="0">
                          <a:effectLst/>
                        </a:rPr>
                        <a:t>Exercício 2</a:t>
                      </a:r>
                      <a:endParaRPr lang="pt-BR" sz="2000" dirty="0">
                        <a:effectLst/>
                      </a:endParaRPr>
                    </a:p>
                    <a:p>
                      <a:pPr algn="ctr">
                        <a:lnSpc>
                          <a:spcPct val="115000"/>
                        </a:lnSpc>
                        <a:spcAft>
                          <a:spcPts val="0"/>
                        </a:spcAft>
                      </a:pPr>
                      <a:r>
                        <a:rPr lang="pt-BR" sz="2000" b="1" dirty="0">
                          <a:effectLst/>
                        </a:rPr>
                        <a:t>Partida Direta com Reversão de Motores de Indução Trifásico</a:t>
                      </a:r>
                    </a:p>
                    <a:p>
                      <a:pPr algn="just">
                        <a:lnSpc>
                          <a:spcPct val="115000"/>
                        </a:lnSpc>
                        <a:spcAft>
                          <a:spcPts val="0"/>
                        </a:spcAft>
                      </a:pPr>
                      <a:r>
                        <a:rPr lang="pt-BR" sz="2000" dirty="0">
                          <a:effectLst/>
                        </a:rPr>
                        <a:t>O esquema elétrico apresentado abaixo trata-se da partida direta com reversão manual de motores de indução trifásicos. Elabore um esquema de comando com o LOGO! para esta chave magnética e desenvolva o programa em diagrama de blocos correspondente ao diagrama de comando.</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784570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a:spLocks noGrp="1"/>
          </p:cNvSpPr>
          <p:nvPr>
            <p:ph type="title" idx="4294967295"/>
          </p:nvPr>
        </p:nvSpPr>
        <p:spPr>
          <a:xfrm>
            <a:off x="799800" y="87775"/>
            <a:ext cx="5258400" cy="766200"/>
          </a:xfrm>
          <a:prstGeom prst="rect">
            <a:avLst/>
          </a:prstGeom>
        </p:spPr>
        <p:txBody>
          <a:bodyPr spcFirstLastPara="1" wrap="square" lIns="91425" tIns="91425" rIns="91425" bIns="91425" anchor="ctr" anchorCtr="0">
            <a:noAutofit/>
          </a:bodyPr>
          <a:lstStyle/>
          <a:p>
            <a:pPr algn="ctr"/>
            <a:r>
              <a:rPr lang="pt-BR" dirty="0">
                <a:solidFill>
                  <a:srgbClr val="3F5378"/>
                </a:solidFill>
              </a:rPr>
              <a:t>Exercício 2</a:t>
            </a:r>
          </a:p>
        </p:txBody>
      </p:sp>
      <p:sp>
        <p:nvSpPr>
          <p:cNvPr id="358" name="Shape 35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35</a:t>
            </a:fld>
            <a:endParaRPr/>
          </a:p>
        </p:txBody>
      </p:sp>
      <p:pic>
        <p:nvPicPr>
          <p:cNvPr id="18" name="Imagem 17">
            <a:extLst>
              <a:ext uri="{FF2B5EF4-FFF2-40B4-BE49-F238E27FC236}">
                <a16:creationId xmlns:a16="http://schemas.microsoft.com/office/drawing/2014/main" id="{1165F4E6-DC78-46D5-A43C-F13D3E46A65E}"/>
              </a:ext>
            </a:extLst>
          </p:cNvPr>
          <p:cNvPicPr/>
          <p:nvPr/>
        </p:nvPicPr>
        <p:blipFill>
          <a:blip r:embed="rId3"/>
          <a:stretch>
            <a:fillRect/>
          </a:stretch>
        </p:blipFill>
        <p:spPr>
          <a:xfrm>
            <a:off x="1502870" y="853975"/>
            <a:ext cx="4238625" cy="3657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36</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3626176424"/>
              </p:ext>
            </p:extLst>
          </p:nvPr>
        </p:nvGraphicFramePr>
        <p:xfrm>
          <a:off x="119129" y="1477118"/>
          <a:ext cx="6619741" cy="3124899"/>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1094632">
                <a:tc>
                  <a:txBody>
                    <a:bodyPr/>
                    <a:lstStyle/>
                    <a:p>
                      <a:pPr algn="just">
                        <a:lnSpc>
                          <a:spcPct val="115000"/>
                        </a:lnSpc>
                        <a:spcAft>
                          <a:spcPts val="0"/>
                        </a:spcAft>
                      </a:pPr>
                      <a:r>
                        <a:rPr lang="pt-BR" sz="2000" u="sng" dirty="0">
                          <a:effectLst/>
                        </a:rPr>
                        <a:t>Exercício 3</a:t>
                      </a:r>
                      <a:endParaRPr lang="pt-BR" sz="2000" dirty="0">
                        <a:effectLst/>
                      </a:endParaRPr>
                    </a:p>
                    <a:p>
                      <a:pPr algn="ctr">
                        <a:lnSpc>
                          <a:spcPct val="115000"/>
                        </a:lnSpc>
                        <a:spcAft>
                          <a:spcPts val="0"/>
                        </a:spcAft>
                      </a:pPr>
                      <a:r>
                        <a:rPr lang="pt-BR" sz="2000" b="1" dirty="0">
                          <a:effectLst/>
                        </a:rPr>
                        <a:t>Monitoramento do nível de um tanque</a:t>
                      </a:r>
                    </a:p>
                    <a:p>
                      <a:pPr algn="just">
                        <a:lnSpc>
                          <a:spcPct val="115000"/>
                        </a:lnSpc>
                        <a:spcAft>
                          <a:spcPts val="0"/>
                        </a:spcAft>
                      </a:pPr>
                      <a:r>
                        <a:rPr lang="pt-BR" sz="2000" dirty="0">
                          <a:effectLst/>
                        </a:rPr>
                        <a:t>Elabore um programa que monitore o nível de um tanque de produto químico através de três sensores capacitivos (S1, S2 e S3). Quando da presença de líquido ao nível do sensor, um sinal de 24 </a:t>
                      </a:r>
                      <a:r>
                        <a:rPr lang="pt-BR" sz="2000" dirty="0" err="1">
                          <a:effectLst/>
                        </a:rPr>
                        <a:t>vdc</a:t>
                      </a:r>
                      <a:r>
                        <a:rPr lang="pt-BR" sz="2000" dirty="0">
                          <a:effectLst/>
                        </a:rPr>
                        <a:t> é emitido pelo mesmo. Quando S1, S2 e S3 não emitirem sinal, o nível estará baixo, neste caso, a válvula V1 é aberta e o motor-bomba M1 é acionado. </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93781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37</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2360652449"/>
              </p:ext>
            </p:extLst>
          </p:nvPr>
        </p:nvGraphicFramePr>
        <p:xfrm>
          <a:off x="119129" y="1477118"/>
          <a:ext cx="6619741" cy="3124899"/>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1094632">
                <a:tc>
                  <a:txBody>
                    <a:bodyPr/>
                    <a:lstStyle/>
                    <a:p>
                      <a:pPr algn="just">
                        <a:lnSpc>
                          <a:spcPct val="115000"/>
                        </a:lnSpc>
                        <a:spcAft>
                          <a:spcPts val="0"/>
                        </a:spcAft>
                      </a:pPr>
                      <a:r>
                        <a:rPr lang="pt-BR" sz="2000" u="sng" dirty="0">
                          <a:effectLst/>
                        </a:rPr>
                        <a:t>Exercício 3</a:t>
                      </a:r>
                      <a:endParaRPr lang="pt-BR" sz="2000" dirty="0">
                        <a:effectLst/>
                      </a:endParaRPr>
                    </a:p>
                    <a:p>
                      <a:pPr algn="ctr">
                        <a:lnSpc>
                          <a:spcPct val="115000"/>
                        </a:lnSpc>
                        <a:spcAft>
                          <a:spcPts val="0"/>
                        </a:spcAft>
                      </a:pPr>
                      <a:r>
                        <a:rPr lang="pt-BR" sz="2000" b="1" dirty="0">
                          <a:effectLst/>
                        </a:rPr>
                        <a:t>Monitoramento do nível de um tanque</a:t>
                      </a:r>
                    </a:p>
                    <a:p>
                      <a:pPr algn="just">
                        <a:lnSpc>
                          <a:spcPct val="115000"/>
                        </a:lnSpc>
                        <a:spcAft>
                          <a:spcPts val="0"/>
                        </a:spcAft>
                      </a:pPr>
                      <a:r>
                        <a:rPr lang="pt-BR" sz="2000" dirty="0">
                          <a:effectLst/>
                        </a:rPr>
                        <a:t>Neste instante, o LOGO deverá apresentar a mensagem de tanque vazio com a retroalimentação branca. Essas condições deverão permanecer até que o nível chegue ao sensor S2. A válvula V1 e o motor-bomba M1 deverão permanecer acionados, porém, o LOGO! Deverá apresentar a mensagem de Nível médio com retroalimentação âmbar. </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639021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670741" y="392575"/>
            <a:ext cx="5258400" cy="766200"/>
          </a:xfrm>
          <a:prstGeom prst="rect">
            <a:avLst/>
          </a:prstGeom>
        </p:spPr>
        <p:txBody>
          <a:bodyPr spcFirstLastPara="1" wrap="square" lIns="91425" tIns="91425" rIns="91425" bIns="91425" anchor="ctr" anchorCtr="0">
            <a:noAutofit/>
          </a:bodyPr>
          <a:lstStyle/>
          <a:p>
            <a:r>
              <a:rPr lang="pt-BR" dirty="0"/>
              <a:t>VAMOS PRATICAR!!</a:t>
            </a:r>
            <a:endParaRPr dirty="0"/>
          </a:p>
        </p:txBody>
      </p:sp>
      <p:sp>
        <p:nvSpPr>
          <p:cNvPr id="343" name="Shape 343"/>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38</a:t>
            </a:fld>
            <a:endParaRPr/>
          </a:p>
        </p:txBody>
      </p:sp>
      <p:graphicFrame>
        <p:nvGraphicFramePr>
          <p:cNvPr id="2" name="Tabela 1">
            <a:extLst>
              <a:ext uri="{FF2B5EF4-FFF2-40B4-BE49-F238E27FC236}">
                <a16:creationId xmlns:a16="http://schemas.microsoft.com/office/drawing/2014/main" id="{37C65470-BF26-4A40-BFB4-F10BD77092B6}"/>
              </a:ext>
            </a:extLst>
          </p:cNvPr>
          <p:cNvGraphicFramePr>
            <a:graphicFrameLocks noGrp="1"/>
          </p:cNvGraphicFramePr>
          <p:nvPr>
            <p:extLst>
              <p:ext uri="{D42A27DB-BD31-4B8C-83A1-F6EECF244321}">
                <p14:modId xmlns:p14="http://schemas.microsoft.com/office/powerpoint/2010/main" val="163606578"/>
              </p:ext>
            </p:extLst>
          </p:nvPr>
        </p:nvGraphicFramePr>
        <p:xfrm>
          <a:off x="119129" y="1477118"/>
          <a:ext cx="6619741" cy="2423859"/>
        </p:xfrm>
        <a:graphic>
          <a:graphicData uri="http://schemas.openxmlformats.org/drawingml/2006/table">
            <a:tbl>
              <a:tblPr firstRow="1" firstCol="1" bandRow="1">
                <a:tableStyleId>{83A236FC-DDAA-42B4-9706-F0D0226C61DD}</a:tableStyleId>
              </a:tblPr>
              <a:tblGrid>
                <a:gridCol w="6619741">
                  <a:extLst>
                    <a:ext uri="{9D8B030D-6E8A-4147-A177-3AD203B41FA5}">
                      <a16:colId xmlns:a16="http://schemas.microsoft.com/office/drawing/2014/main" val="1995899100"/>
                    </a:ext>
                  </a:extLst>
                </a:gridCol>
              </a:tblGrid>
              <a:tr h="1094632">
                <a:tc>
                  <a:txBody>
                    <a:bodyPr/>
                    <a:lstStyle/>
                    <a:p>
                      <a:pPr algn="just">
                        <a:lnSpc>
                          <a:spcPct val="115000"/>
                        </a:lnSpc>
                        <a:spcAft>
                          <a:spcPts val="0"/>
                        </a:spcAft>
                      </a:pPr>
                      <a:r>
                        <a:rPr lang="pt-BR" sz="2000" u="sng" dirty="0">
                          <a:effectLst/>
                        </a:rPr>
                        <a:t>Exercício 3</a:t>
                      </a:r>
                      <a:endParaRPr lang="pt-BR" sz="2000" dirty="0">
                        <a:effectLst/>
                      </a:endParaRPr>
                    </a:p>
                    <a:p>
                      <a:pPr algn="ctr">
                        <a:lnSpc>
                          <a:spcPct val="115000"/>
                        </a:lnSpc>
                        <a:spcAft>
                          <a:spcPts val="0"/>
                        </a:spcAft>
                      </a:pPr>
                      <a:r>
                        <a:rPr lang="pt-BR" sz="2000" b="1" dirty="0">
                          <a:effectLst/>
                        </a:rPr>
                        <a:t>Monitoramento do nível de um tanque</a:t>
                      </a:r>
                    </a:p>
                    <a:p>
                      <a:pPr algn="just">
                        <a:lnSpc>
                          <a:spcPct val="115000"/>
                        </a:lnSpc>
                        <a:spcAft>
                          <a:spcPts val="0"/>
                        </a:spcAft>
                      </a:pPr>
                      <a:r>
                        <a:rPr lang="pt-BR" sz="2000" dirty="0">
                          <a:effectLst/>
                        </a:rPr>
                        <a:t>Quando o nível acionar o sensor S3, o motor-bomba M1 deverá parar e a válvula V1 fechar. Neste instante o LOGO! Deverá apresentar a mensagem de tanque cheio, com a retroalimentação vermelha. Deverá ser usado uma manopla duas posições para habilitar o sistema.</a:t>
                      </a:r>
                    </a:p>
                  </a:txBody>
                  <a:tcPr marL="55323" marR="55323" marT="0" marB="0"/>
                </a:tc>
                <a:extLst>
                  <a:ext uri="{0D108BD9-81ED-4DB2-BD59-A6C34878D82A}">
                    <a16:rowId xmlns:a16="http://schemas.microsoft.com/office/drawing/2014/main" val="3375711632"/>
                  </a:ext>
                </a:extLst>
              </a:tr>
            </a:tbl>
          </a:graphicData>
        </a:graphic>
      </p:graphicFrame>
      <p:grpSp>
        <p:nvGrpSpPr>
          <p:cNvPr id="14" name="Shape 606">
            <a:extLst>
              <a:ext uri="{FF2B5EF4-FFF2-40B4-BE49-F238E27FC236}">
                <a16:creationId xmlns:a16="http://schemas.microsoft.com/office/drawing/2014/main" id="{2F7EE6AF-9DDD-47F7-A09E-2CE2A588165F}"/>
              </a:ext>
            </a:extLst>
          </p:cNvPr>
          <p:cNvGrpSpPr/>
          <p:nvPr/>
        </p:nvGrpSpPr>
        <p:grpSpPr>
          <a:xfrm>
            <a:off x="119129" y="610549"/>
            <a:ext cx="330270" cy="330251"/>
            <a:chOff x="1923675" y="1633650"/>
            <a:chExt cx="436000" cy="435975"/>
          </a:xfrm>
        </p:grpSpPr>
        <p:sp>
          <p:nvSpPr>
            <p:cNvPr id="15" name="Shape 607">
              <a:extLst>
                <a:ext uri="{FF2B5EF4-FFF2-40B4-BE49-F238E27FC236}">
                  <a16:creationId xmlns:a16="http://schemas.microsoft.com/office/drawing/2014/main" id="{009E8917-951D-46C8-82C7-299820E34773}"/>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Shape 608">
              <a:extLst>
                <a:ext uri="{FF2B5EF4-FFF2-40B4-BE49-F238E27FC236}">
                  <a16:creationId xmlns:a16="http://schemas.microsoft.com/office/drawing/2014/main" id="{4DDE85F0-3439-4552-AB35-B5F5B394BD2C}"/>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609">
              <a:extLst>
                <a:ext uri="{FF2B5EF4-FFF2-40B4-BE49-F238E27FC236}">
                  <a16:creationId xmlns:a16="http://schemas.microsoft.com/office/drawing/2014/main" id="{DC2ED3DB-7598-4353-8F89-EBE2C74A24B8}"/>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Shape 610">
              <a:extLst>
                <a:ext uri="{FF2B5EF4-FFF2-40B4-BE49-F238E27FC236}">
                  <a16:creationId xmlns:a16="http://schemas.microsoft.com/office/drawing/2014/main" id="{3EDC4CB9-F658-446A-BB99-437DD84645B3}"/>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611">
              <a:extLst>
                <a:ext uri="{FF2B5EF4-FFF2-40B4-BE49-F238E27FC236}">
                  <a16:creationId xmlns:a16="http://schemas.microsoft.com/office/drawing/2014/main" id="{AB2DBD40-AA74-4C94-B645-BB8E9FB0C21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 name="Shape 612">
              <a:extLst>
                <a:ext uri="{FF2B5EF4-FFF2-40B4-BE49-F238E27FC236}">
                  <a16:creationId xmlns:a16="http://schemas.microsoft.com/office/drawing/2014/main" id="{2CB3E3BA-790D-415D-98AD-87245E9CC37A}"/>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690305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a:spLocks noGrp="1"/>
          </p:cNvSpPr>
          <p:nvPr>
            <p:ph type="title" idx="4294967295"/>
          </p:nvPr>
        </p:nvSpPr>
        <p:spPr>
          <a:xfrm>
            <a:off x="1216600" y="3969"/>
            <a:ext cx="5258400" cy="766200"/>
          </a:xfrm>
          <a:prstGeom prst="rect">
            <a:avLst/>
          </a:prstGeom>
        </p:spPr>
        <p:txBody>
          <a:bodyPr spcFirstLastPara="1" wrap="square" lIns="91425" tIns="91425" rIns="91425" bIns="91425" anchor="ctr" anchorCtr="0">
            <a:noAutofit/>
          </a:bodyPr>
          <a:lstStyle/>
          <a:p>
            <a:pPr algn="ctr"/>
            <a:r>
              <a:rPr lang="pt-BR" dirty="0">
                <a:solidFill>
                  <a:srgbClr val="3F5378"/>
                </a:solidFill>
              </a:rPr>
              <a:t>Exercício 3</a:t>
            </a:r>
          </a:p>
        </p:txBody>
      </p:sp>
      <p:sp>
        <p:nvSpPr>
          <p:cNvPr id="358" name="Shape 35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39</a:t>
            </a:fld>
            <a:endParaRPr/>
          </a:p>
        </p:txBody>
      </p:sp>
      <p:pic>
        <p:nvPicPr>
          <p:cNvPr id="6" name="Imagem 5">
            <a:extLst>
              <a:ext uri="{FF2B5EF4-FFF2-40B4-BE49-F238E27FC236}">
                <a16:creationId xmlns:a16="http://schemas.microsoft.com/office/drawing/2014/main" id="{9449A6BB-5638-46CF-9B51-8A79A56B40FC}"/>
              </a:ext>
            </a:extLst>
          </p:cNvPr>
          <p:cNvPicPr/>
          <p:nvPr/>
        </p:nvPicPr>
        <p:blipFill>
          <a:blip r:embed="rId3"/>
          <a:stretch>
            <a:fillRect/>
          </a:stretch>
        </p:blipFill>
        <p:spPr>
          <a:xfrm>
            <a:off x="1704765" y="770169"/>
            <a:ext cx="3601331" cy="3634406"/>
          </a:xfrm>
          <a:prstGeom prst="rect">
            <a:avLst/>
          </a:prstGeom>
        </p:spPr>
      </p:pic>
    </p:spTree>
    <p:extLst>
      <p:ext uri="{BB962C8B-B14F-4D97-AF65-F5344CB8AC3E}">
        <p14:creationId xmlns:p14="http://schemas.microsoft.com/office/powerpoint/2010/main" val="318402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Entrada Digital</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33BA30AE-3584-4689-8BA7-DE6DBC79709B}"/>
              </a:ext>
            </a:extLst>
          </p:cNvPr>
          <p:cNvPicPr/>
          <p:nvPr/>
        </p:nvPicPr>
        <p:blipFill>
          <a:blip r:embed="rId3"/>
          <a:stretch>
            <a:fillRect/>
          </a:stretch>
        </p:blipFill>
        <p:spPr>
          <a:xfrm>
            <a:off x="2407535" y="1475312"/>
            <a:ext cx="2240012" cy="3073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40</a:t>
            </a:fld>
            <a:endParaRPr/>
          </a:p>
        </p:txBody>
      </p:sp>
      <p:sp>
        <p:nvSpPr>
          <p:cNvPr id="503" name="Shape 503"/>
          <p:cNvSpPr txBox="1">
            <a:spLocks noGrp="1"/>
          </p:cNvSpPr>
          <p:nvPr>
            <p:ph type="ctrTitle" idx="4294967295"/>
          </p:nvPr>
        </p:nvSpPr>
        <p:spPr>
          <a:xfrm>
            <a:off x="132150" y="2364400"/>
            <a:ext cx="6593700" cy="1159800"/>
          </a:xfrm>
          <a:prstGeom prst="rect">
            <a:avLst/>
          </a:prstGeom>
        </p:spPr>
        <p:txBody>
          <a:bodyPr spcFirstLastPara="1" wrap="square" lIns="91425" tIns="91425" rIns="91425" bIns="91425" anchor="ctr" anchorCtr="0">
            <a:noAutofit/>
          </a:bodyPr>
          <a:lstStyle/>
          <a:p>
            <a:pPr algn="ctr"/>
            <a:r>
              <a:rPr lang="pt-BR" sz="6000" dirty="0">
                <a:solidFill>
                  <a:srgbClr val="FF9800"/>
                </a:solidFill>
              </a:rPr>
              <a:t>Obrigado</a:t>
            </a:r>
            <a:r>
              <a:rPr lang="en" sz="6000" dirty="0">
                <a:solidFill>
                  <a:srgbClr val="FF9800"/>
                </a:solidFill>
              </a:rPr>
              <a:t>!</a:t>
            </a:r>
            <a:endParaRPr sz="6000" dirty="0">
              <a:solidFill>
                <a:srgbClr val="FF9800"/>
              </a:solidFill>
            </a:endParaRPr>
          </a:p>
        </p:txBody>
      </p:sp>
      <p:sp>
        <p:nvSpPr>
          <p:cNvPr id="504" name="Shape 504"/>
          <p:cNvSpPr txBox="1">
            <a:spLocks noGrp="1"/>
          </p:cNvSpPr>
          <p:nvPr>
            <p:ph type="subTitle" idx="4294967295"/>
          </p:nvPr>
        </p:nvSpPr>
        <p:spPr>
          <a:xfrm>
            <a:off x="132150" y="3230000"/>
            <a:ext cx="6593700" cy="1342200"/>
          </a:xfrm>
          <a:prstGeom prst="rect">
            <a:avLst/>
          </a:prstGeom>
        </p:spPr>
        <p:txBody>
          <a:bodyPr spcFirstLastPara="1" wrap="square" lIns="91425" tIns="91425" rIns="91425" bIns="91425" anchor="ctr" anchorCtr="0">
            <a:noAutofit/>
          </a:bodyPr>
          <a:lstStyle/>
          <a:p>
            <a:pPr marL="0" indent="0" algn="ctr">
              <a:spcBef>
                <a:spcPts val="0"/>
              </a:spcBef>
              <a:buNone/>
            </a:pPr>
            <a:r>
              <a:rPr lang="pt-BR" sz="2000" b="1" dirty="0"/>
              <a:t>Alguma Dúvida</a:t>
            </a:r>
            <a:r>
              <a:rPr lang="en" sz="2000" b="1" dirty="0"/>
              <a:t>?</a:t>
            </a:r>
            <a:endParaRPr sz="2000" b="1" dirty="0"/>
          </a:p>
        </p:txBody>
      </p:sp>
      <p:grpSp>
        <p:nvGrpSpPr>
          <p:cNvPr id="505" name="Shape 505"/>
          <p:cNvGrpSpPr/>
          <p:nvPr/>
        </p:nvGrpSpPr>
        <p:grpSpPr>
          <a:xfrm>
            <a:off x="2853210" y="966818"/>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Entrada Digital</a:t>
            </a:r>
            <a:endParaRPr dirty="0"/>
          </a:p>
        </p:txBody>
      </p:sp>
      <p:sp>
        <p:nvSpPr>
          <p:cNvPr id="237" name="Shape 237"/>
          <p:cNvSpPr txBox="1">
            <a:spLocks noGrp="1"/>
          </p:cNvSpPr>
          <p:nvPr>
            <p:ph type="body" idx="1"/>
          </p:nvPr>
        </p:nvSpPr>
        <p:spPr>
          <a:xfrm>
            <a:off x="692013" y="1327350"/>
            <a:ext cx="5782987" cy="3145500"/>
          </a:xfrm>
          <a:prstGeom prst="rect">
            <a:avLst/>
          </a:prstGeom>
        </p:spPr>
        <p:txBody>
          <a:bodyPr spcFirstLastPara="1" wrap="square" lIns="91425" tIns="91425" rIns="91425" bIns="91425" anchor="ctr" anchorCtr="0">
            <a:noAutofit/>
          </a:bodyPr>
          <a:lstStyle/>
          <a:p>
            <a:pPr>
              <a:spcBef>
                <a:spcPts val="0"/>
              </a:spcBef>
            </a:pPr>
            <a:r>
              <a:rPr lang="pt-BR" dirty="0"/>
              <a:t>Os Blocos de entrada representam os terminais de entrada do LOGO !. Até 24 entradas digitais podem ser utilizadas por CLP. Na configuração do bloco, podemos escolher a entrada desejada, assim como atribuir um comentário a esta entrada.</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60921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Saída Digital</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6</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1" name="Imagem 10">
            <a:extLst>
              <a:ext uri="{FF2B5EF4-FFF2-40B4-BE49-F238E27FC236}">
                <a16:creationId xmlns:a16="http://schemas.microsoft.com/office/drawing/2014/main" id="{1C4A117A-1AAE-4ED9-8BC9-F570EAA24878}"/>
              </a:ext>
            </a:extLst>
          </p:cNvPr>
          <p:cNvPicPr/>
          <p:nvPr/>
        </p:nvPicPr>
        <p:blipFill>
          <a:blip r:embed="rId3"/>
          <a:stretch>
            <a:fillRect/>
          </a:stretch>
        </p:blipFill>
        <p:spPr>
          <a:xfrm>
            <a:off x="2522407" y="1873329"/>
            <a:ext cx="1813186" cy="2328281"/>
          </a:xfrm>
          <a:prstGeom prst="rect">
            <a:avLst/>
          </a:prstGeom>
        </p:spPr>
      </p:pic>
    </p:spTree>
    <p:extLst>
      <p:ext uri="{BB962C8B-B14F-4D97-AF65-F5344CB8AC3E}">
        <p14:creationId xmlns:p14="http://schemas.microsoft.com/office/powerpoint/2010/main" val="52544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Saída Digital</a:t>
            </a:r>
            <a:endParaRPr dirty="0"/>
          </a:p>
        </p:txBody>
      </p:sp>
      <p:sp>
        <p:nvSpPr>
          <p:cNvPr id="237" name="Shape 237"/>
          <p:cNvSpPr txBox="1">
            <a:spLocks noGrp="1"/>
          </p:cNvSpPr>
          <p:nvPr>
            <p:ph type="body" idx="1"/>
          </p:nvPr>
        </p:nvSpPr>
        <p:spPr>
          <a:xfrm>
            <a:off x="692013" y="1327350"/>
            <a:ext cx="5782987" cy="3145500"/>
          </a:xfrm>
          <a:prstGeom prst="rect">
            <a:avLst/>
          </a:prstGeom>
        </p:spPr>
        <p:txBody>
          <a:bodyPr spcFirstLastPara="1" wrap="square" lIns="91425" tIns="91425" rIns="91425" bIns="91425" anchor="ctr" anchorCtr="0">
            <a:noAutofit/>
          </a:bodyPr>
          <a:lstStyle/>
          <a:p>
            <a:pPr>
              <a:spcBef>
                <a:spcPts val="0"/>
              </a:spcBef>
            </a:pPr>
            <a:r>
              <a:rPr lang="pt-BR" dirty="0"/>
              <a:t>Blocos de saída representam os terminais de saída LOGO!. Podemos usar até 20 saídas. Na configuração do bloco, podemos atribuir a saída desejada, assim como atribuir um comentário a esta saída.</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7</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66289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Básica: AND</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8</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Imagem 11">
            <a:extLst>
              <a:ext uri="{FF2B5EF4-FFF2-40B4-BE49-F238E27FC236}">
                <a16:creationId xmlns:a16="http://schemas.microsoft.com/office/drawing/2014/main" id="{7F6599D4-A95C-49B7-A06E-BE6E1AAAF9FE}"/>
              </a:ext>
            </a:extLst>
          </p:cNvPr>
          <p:cNvPicPr/>
          <p:nvPr/>
        </p:nvPicPr>
        <p:blipFill>
          <a:blip r:embed="rId3"/>
          <a:stretch>
            <a:fillRect/>
          </a:stretch>
        </p:blipFill>
        <p:spPr>
          <a:xfrm>
            <a:off x="508395" y="1810566"/>
            <a:ext cx="1274379" cy="1522367"/>
          </a:xfrm>
          <a:prstGeom prst="rect">
            <a:avLst/>
          </a:prstGeom>
        </p:spPr>
      </p:pic>
      <p:pic>
        <p:nvPicPr>
          <p:cNvPr id="13" name="Imagem 12">
            <a:extLst>
              <a:ext uri="{FF2B5EF4-FFF2-40B4-BE49-F238E27FC236}">
                <a16:creationId xmlns:a16="http://schemas.microsoft.com/office/drawing/2014/main" id="{A79B92DC-B552-423D-BB58-89A677B93F7D}"/>
              </a:ext>
            </a:extLst>
          </p:cNvPr>
          <p:cNvPicPr/>
          <p:nvPr/>
        </p:nvPicPr>
        <p:blipFill>
          <a:blip r:embed="rId4"/>
          <a:stretch>
            <a:fillRect/>
          </a:stretch>
        </p:blipFill>
        <p:spPr>
          <a:xfrm>
            <a:off x="3693700" y="1476375"/>
            <a:ext cx="2781300" cy="2190750"/>
          </a:xfrm>
          <a:prstGeom prst="rect">
            <a:avLst/>
          </a:prstGeom>
        </p:spPr>
      </p:pic>
      <p:pic>
        <p:nvPicPr>
          <p:cNvPr id="14" name="Imagem 13">
            <a:extLst>
              <a:ext uri="{FF2B5EF4-FFF2-40B4-BE49-F238E27FC236}">
                <a16:creationId xmlns:a16="http://schemas.microsoft.com/office/drawing/2014/main" id="{57A0B412-C0F4-4E1A-8316-2E78A4155377}"/>
              </a:ext>
            </a:extLst>
          </p:cNvPr>
          <p:cNvPicPr/>
          <p:nvPr/>
        </p:nvPicPr>
        <p:blipFill>
          <a:blip r:embed="rId5"/>
          <a:stretch>
            <a:fillRect/>
          </a:stretch>
        </p:blipFill>
        <p:spPr>
          <a:xfrm>
            <a:off x="234527" y="3837001"/>
            <a:ext cx="5400040" cy="692150"/>
          </a:xfrm>
          <a:prstGeom prst="rect">
            <a:avLst/>
          </a:prstGeom>
        </p:spPr>
      </p:pic>
    </p:spTree>
    <p:extLst>
      <p:ext uri="{BB962C8B-B14F-4D97-AF65-F5344CB8AC3E}">
        <p14:creationId xmlns:p14="http://schemas.microsoft.com/office/powerpoint/2010/main" val="242413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92013" y="392575"/>
            <a:ext cx="5179284" cy="766200"/>
          </a:xfrm>
          <a:prstGeom prst="rect">
            <a:avLst/>
          </a:prstGeom>
        </p:spPr>
        <p:txBody>
          <a:bodyPr spcFirstLastPara="1" wrap="square" lIns="91425" tIns="91425" rIns="91425" bIns="91425" anchor="ctr" anchorCtr="0">
            <a:noAutofit/>
          </a:bodyPr>
          <a:lstStyle/>
          <a:p>
            <a:r>
              <a:rPr lang="pt-BR" dirty="0"/>
              <a:t>Função Básica: OR</a:t>
            </a:r>
            <a:endParaRPr dirty="0"/>
          </a:p>
        </p:txBody>
      </p:sp>
      <p:sp>
        <p:nvSpPr>
          <p:cNvPr id="238" name="Shape 238"/>
          <p:cNvSpPr txBox="1">
            <a:spLocks noGrp="1"/>
          </p:cNvSpPr>
          <p:nvPr>
            <p:ph type="sldNum" idx="12"/>
          </p:nvPr>
        </p:nvSpPr>
        <p:spPr>
          <a:xfrm>
            <a:off x="6475000" y="4636500"/>
            <a:ext cx="1487400" cy="315600"/>
          </a:xfrm>
          <a:prstGeom prst="rect">
            <a:avLst/>
          </a:prstGeom>
        </p:spPr>
        <p:txBody>
          <a:bodyPr spcFirstLastPara="1" wrap="square" lIns="91425" tIns="91425" rIns="91425" bIns="91425" anchor="ctr" anchorCtr="0">
            <a:noAutofit/>
          </a:bodyPr>
          <a:lstStyle/>
          <a:p>
            <a:fld id="{00000000-1234-1234-1234-123412341234}" type="slidenum">
              <a:rPr lang="en"/>
              <a:pPr/>
              <a:t>9</a:t>
            </a:fld>
            <a:endParaRPr/>
          </a:p>
        </p:txBody>
      </p:sp>
      <p:grpSp>
        <p:nvGrpSpPr>
          <p:cNvPr id="239" name="Shape 239"/>
          <p:cNvGrpSpPr/>
          <p:nvPr/>
        </p:nvGrpSpPr>
        <p:grpSpPr>
          <a:xfrm>
            <a:off x="159955" y="590919"/>
            <a:ext cx="348440"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5" name="Imagem 14">
            <a:extLst>
              <a:ext uri="{FF2B5EF4-FFF2-40B4-BE49-F238E27FC236}">
                <a16:creationId xmlns:a16="http://schemas.microsoft.com/office/drawing/2014/main" id="{69FFB4A0-F555-4442-88DC-29656683F5A2}"/>
              </a:ext>
            </a:extLst>
          </p:cNvPr>
          <p:cNvPicPr/>
          <p:nvPr/>
        </p:nvPicPr>
        <p:blipFill>
          <a:blip r:embed="rId3"/>
          <a:stretch>
            <a:fillRect/>
          </a:stretch>
        </p:blipFill>
        <p:spPr>
          <a:xfrm>
            <a:off x="299440" y="1468193"/>
            <a:ext cx="1117235" cy="1326992"/>
          </a:xfrm>
          <a:prstGeom prst="rect">
            <a:avLst/>
          </a:prstGeom>
        </p:spPr>
      </p:pic>
      <p:pic>
        <p:nvPicPr>
          <p:cNvPr id="16" name="Imagem 15">
            <a:extLst>
              <a:ext uri="{FF2B5EF4-FFF2-40B4-BE49-F238E27FC236}">
                <a16:creationId xmlns:a16="http://schemas.microsoft.com/office/drawing/2014/main" id="{636C8719-82AF-4270-AE39-A8780340A43A}"/>
              </a:ext>
            </a:extLst>
          </p:cNvPr>
          <p:cNvPicPr/>
          <p:nvPr/>
        </p:nvPicPr>
        <p:blipFill>
          <a:blip r:embed="rId4"/>
          <a:stretch>
            <a:fillRect/>
          </a:stretch>
        </p:blipFill>
        <p:spPr>
          <a:xfrm>
            <a:off x="3843935" y="1841822"/>
            <a:ext cx="2714625" cy="2171700"/>
          </a:xfrm>
          <a:prstGeom prst="rect">
            <a:avLst/>
          </a:prstGeom>
        </p:spPr>
      </p:pic>
      <p:pic>
        <p:nvPicPr>
          <p:cNvPr id="17" name="Imagem 16">
            <a:extLst>
              <a:ext uri="{FF2B5EF4-FFF2-40B4-BE49-F238E27FC236}">
                <a16:creationId xmlns:a16="http://schemas.microsoft.com/office/drawing/2014/main" id="{4B252A5F-0BEB-43D6-A5E2-E304C291EA54}"/>
              </a:ext>
            </a:extLst>
          </p:cNvPr>
          <p:cNvPicPr/>
          <p:nvPr/>
        </p:nvPicPr>
        <p:blipFill>
          <a:blip r:embed="rId5"/>
          <a:stretch>
            <a:fillRect/>
          </a:stretch>
        </p:blipFill>
        <p:spPr>
          <a:xfrm>
            <a:off x="1586379" y="3051698"/>
            <a:ext cx="2087853" cy="1923647"/>
          </a:xfrm>
          <a:prstGeom prst="rect">
            <a:avLst/>
          </a:prstGeom>
        </p:spPr>
      </p:pic>
    </p:spTree>
    <p:extLst>
      <p:ext uri="{BB962C8B-B14F-4D97-AF65-F5344CB8AC3E}">
        <p14:creationId xmlns:p14="http://schemas.microsoft.com/office/powerpoint/2010/main" val="31543176"/>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1013</Words>
  <Application>Microsoft Office PowerPoint</Application>
  <PresentationFormat>Personalizar</PresentationFormat>
  <Paragraphs>113</Paragraphs>
  <Slides>40</Slides>
  <Notes>40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40</vt:i4>
      </vt:variant>
    </vt:vector>
  </HeadingPairs>
  <TitlesOfParts>
    <vt:vector size="45" baseType="lpstr">
      <vt:lpstr>Roboto Condensed Light</vt:lpstr>
      <vt:lpstr>Arvo</vt:lpstr>
      <vt:lpstr>Roboto Condensed</vt:lpstr>
      <vt:lpstr>Arial</vt:lpstr>
      <vt:lpstr>Salerio template</vt:lpstr>
      <vt:lpstr>CURSO SCADA HAIWELL + CLP LOGO!</vt:lpstr>
      <vt:lpstr>BIG CONCEPT</vt:lpstr>
      <vt:lpstr>AULA 1</vt:lpstr>
      <vt:lpstr>Função: Entrada Digital</vt:lpstr>
      <vt:lpstr>Função: Entrada Digital</vt:lpstr>
      <vt:lpstr>Função: Saída Digital</vt:lpstr>
      <vt:lpstr>Função: Saída Digital</vt:lpstr>
      <vt:lpstr>Função Básica: AND</vt:lpstr>
      <vt:lpstr>Função Básica: OR</vt:lpstr>
      <vt:lpstr>Simulando Programas</vt:lpstr>
      <vt:lpstr>Simulando Programas</vt:lpstr>
      <vt:lpstr>Função Básica: NOT</vt:lpstr>
      <vt:lpstr>Função Básica: NOT</vt:lpstr>
      <vt:lpstr>Função Especial: Relé Set-Reset</vt:lpstr>
      <vt:lpstr>Função Especial: Relé Set-Reset</vt:lpstr>
      <vt:lpstr>Função Especial: Mensagem de Texto</vt:lpstr>
      <vt:lpstr>Função Especial: Mensagem de Texto</vt:lpstr>
      <vt:lpstr>Função Especial: Mensagem de Texto</vt:lpstr>
      <vt:lpstr>Função Especial: Mensagem de Texto</vt:lpstr>
      <vt:lpstr>Função Especial: Mensagem de Texto</vt:lpstr>
      <vt:lpstr>Função: Conector Aberto</vt:lpstr>
      <vt:lpstr>Função: Conector Aberto</vt:lpstr>
      <vt:lpstr>Função: Marcador Digital</vt:lpstr>
      <vt:lpstr>Função: Marcador Digital</vt:lpstr>
      <vt:lpstr>Função: Marcador Digital</vt:lpstr>
      <vt:lpstr>Função: Marcador Digital</vt:lpstr>
      <vt:lpstr>Função Especial: Relé de Pulso</vt:lpstr>
      <vt:lpstr>Função Especial: Relé de Pulso</vt:lpstr>
      <vt:lpstr>Aplicação Prática 10</vt:lpstr>
      <vt:lpstr>VAMOS PRATICAR!!</vt:lpstr>
      <vt:lpstr>VAMOS PRATICAR!!</vt:lpstr>
      <vt:lpstr>VAMOS PRATICAR!!</vt:lpstr>
      <vt:lpstr>Função Especial: Relé Set-Reset</vt:lpstr>
      <vt:lpstr>VAMOS PRATICAR!!</vt:lpstr>
      <vt:lpstr>Exercício 2</vt:lpstr>
      <vt:lpstr>VAMOS PRATICAR!!</vt:lpstr>
      <vt:lpstr>VAMOS PRATICAR!!</vt:lpstr>
      <vt:lpstr>VAMOS PRATICAR!!</vt:lpstr>
      <vt:lpstr>Exercício 3</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edera</dc:creator>
  <cp:lastModifiedBy>Eder</cp:lastModifiedBy>
  <cp:revision>21</cp:revision>
  <dcterms:modified xsi:type="dcterms:W3CDTF">2019-03-09T02:37:39Z</dcterms:modified>
</cp:coreProperties>
</file>