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  <p:sldMasterId id="2147483689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er Sotto" initials="ES" lastIdx="1" clrIdx="0">
    <p:extLst>
      <p:ext uri="{19B8F6BF-5375-455C-9EA6-DF929625EA0E}">
        <p15:presenceInfo xmlns:p15="http://schemas.microsoft.com/office/powerpoint/2012/main" userId="7f3bd2f7a23496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226" autoAdjust="0"/>
  </p:normalViewPr>
  <p:slideViewPr>
    <p:cSldViewPr snapToGrid="0">
      <p:cViewPr varScale="1">
        <p:scale>
          <a:sx n="61" d="100"/>
          <a:sy n="61" d="100"/>
        </p:scale>
        <p:origin x="10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ADD1B-7FA4-45E1-AF7C-2F3C2D88D036}" type="datetimeFigureOut">
              <a:rPr lang="pt-BR" smtClean="0"/>
              <a:t>07/01/2015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CA67B-F613-409E-BA7D-918CF9E0DC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16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classe container é responsiva e</a:t>
            </a:r>
            <a:r>
              <a:rPr lang="pt-BR" baseline="0" dirty="0" smtClean="0"/>
              <a:t> se ajusta de acordo com o tamanho da tela</a:t>
            </a:r>
          </a:p>
          <a:p>
            <a:endParaRPr lang="pt-BR" baseline="0" dirty="0" smtClean="0"/>
          </a:p>
          <a:p>
            <a:r>
              <a:rPr lang="pt-BR" baseline="0" dirty="0" smtClean="0"/>
              <a:t>Antigamente se utilizava tabelas para estruturar os sites. Isso é errado, o correto é estruturar em </a:t>
            </a:r>
            <a:r>
              <a:rPr lang="pt-BR" baseline="0" dirty="0" err="1" smtClean="0"/>
              <a:t>divs</a:t>
            </a:r>
            <a:r>
              <a:rPr lang="pt-BR" baseline="0" dirty="0" smtClean="0"/>
              <a:t> com o uso de </a:t>
            </a:r>
            <a:r>
              <a:rPr lang="pt-BR" baseline="0" dirty="0" err="1" smtClean="0"/>
              <a:t>css</a:t>
            </a:r>
            <a:r>
              <a:rPr lang="pt-BR" baseline="0" dirty="0" smtClean="0"/>
              <a:t>. As grids facilitam em muito este trabalho pois além de tudo, são responsivas e </a:t>
            </a:r>
            <a:r>
              <a:rPr lang="pt-BR" baseline="0" dirty="0" err="1" smtClean="0"/>
              <a:t>auto-ajustáveis</a:t>
            </a:r>
            <a:endParaRPr lang="pt-BR" baseline="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CA67B-F613-409E-BA7D-918CF9E0DCE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29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classe container é responsiva e</a:t>
            </a:r>
            <a:r>
              <a:rPr lang="pt-BR" baseline="0" dirty="0" smtClean="0"/>
              <a:t> se ajusta de acordo com o tamanho da tela</a:t>
            </a:r>
          </a:p>
          <a:p>
            <a:endParaRPr lang="pt-BR" baseline="0" dirty="0" smtClean="0"/>
          </a:p>
          <a:p>
            <a:r>
              <a:rPr lang="pt-BR" baseline="0" dirty="0" smtClean="0"/>
              <a:t>Antigamente se utilizava tabelas para estruturar os sites. Isso é errado, o correto é estruturar em </a:t>
            </a:r>
            <a:r>
              <a:rPr lang="pt-BR" baseline="0" dirty="0" err="1" smtClean="0"/>
              <a:t>divs</a:t>
            </a:r>
            <a:r>
              <a:rPr lang="pt-BR" baseline="0" dirty="0" smtClean="0"/>
              <a:t> com o uso de </a:t>
            </a:r>
            <a:r>
              <a:rPr lang="pt-BR" baseline="0" dirty="0" err="1" smtClean="0"/>
              <a:t>css</a:t>
            </a:r>
            <a:r>
              <a:rPr lang="pt-BR" baseline="0" dirty="0" smtClean="0"/>
              <a:t>. As grids facilitam em muito este trabalho pois além de tudo, são responsivas e </a:t>
            </a:r>
            <a:r>
              <a:rPr lang="pt-BR" baseline="0" dirty="0" err="1" smtClean="0"/>
              <a:t>auto-ajustáveis</a:t>
            </a:r>
            <a:endParaRPr lang="pt-BR" baseline="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CA67B-F613-409E-BA7D-918CF9E0DCE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725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classe container é responsiva e</a:t>
            </a:r>
            <a:r>
              <a:rPr lang="pt-BR" baseline="0" dirty="0" smtClean="0"/>
              <a:t> se ajusta de acordo com o tamanho da tela</a:t>
            </a:r>
          </a:p>
          <a:p>
            <a:endParaRPr lang="pt-BR" baseline="0" dirty="0" smtClean="0"/>
          </a:p>
          <a:p>
            <a:r>
              <a:rPr lang="pt-BR" baseline="0" dirty="0" smtClean="0"/>
              <a:t>Antigamente se utilizava tabelas para estruturar os sites. Isso é errado, o correto é estruturar em </a:t>
            </a:r>
            <a:r>
              <a:rPr lang="pt-BR" baseline="0" dirty="0" err="1" smtClean="0"/>
              <a:t>divs</a:t>
            </a:r>
            <a:r>
              <a:rPr lang="pt-BR" baseline="0" dirty="0" smtClean="0"/>
              <a:t> com o uso de </a:t>
            </a:r>
            <a:r>
              <a:rPr lang="pt-BR" baseline="0" dirty="0" err="1" smtClean="0"/>
              <a:t>css</a:t>
            </a:r>
            <a:r>
              <a:rPr lang="pt-BR" baseline="0" dirty="0" smtClean="0"/>
              <a:t>. As grids facilitam em muito este trabalho pois além de tudo, são responsivas e </a:t>
            </a:r>
            <a:r>
              <a:rPr lang="pt-BR" baseline="0" dirty="0" err="1" smtClean="0"/>
              <a:t>auto-ajustáveis</a:t>
            </a:r>
            <a:endParaRPr lang="pt-BR" baseline="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CA67B-F613-409E-BA7D-918CF9E0DCE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01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5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4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8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70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39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78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81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91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28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4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374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427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950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9391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325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97480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805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828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3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9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6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2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0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4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2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Desenvolviento</a:t>
            </a:r>
            <a:r>
              <a:rPr lang="pt-BR" dirty="0" smtClean="0"/>
              <a:t> WEB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63851" y="4050833"/>
            <a:ext cx="7910152" cy="1096899"/>
          </a:xfrm>
        </p:spPr>
        <p:txBody>
          <a:bodyPr>
            <a:normAutofit/>
          </a:bodyPr>
          <a:lstStyle/>
          <a:p>
            <a:r>
              <a:rPr lang="pt-BR" sz="3200" dirty="0" smtClean="0"/>
              <a:t>Utilizando </a:t>
            </a:r>
            <a:r>
              <a:rPr lang="pt-BR" sz="3200" dirty="0" err="1" smtClean="0"/>
              <a:t>Bootstrap</a:t>
            </a:r>
            <a:r>
              <a:rPr lang="pt-BR" sz="3200" dirty="0"/>
              <a:t>, </a:t>
            </a:r>
            <a:r>
              <a:rPr lang="pt-BR" sz="3200" dirty="0" err="1"/>
              <a:t>Jquery</a:t>
            </a:r>
            <a:r>
              <a:rPr lang="pt-BR" sz="3200" dirty="0"/>
              <a:t> e PHP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0725" y="5811864"/>
            <a:ext cx="541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Instrutor: Prof. Eder CS Sotto – eder@sotto.com.br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899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93949"/>
            <a:ext cx="8596668" cy="5048519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Framework </a:t>
            </a:r>
          </a:p>
          <a:p>
            <a:r>
              <a:rPr lang="pt-BR" dirty="0" err="1" smtClean="0"/>
              <a:t>Bootstrap</a:t>
            </a:r>
            <a:r>
              <a:rPr lang="pt-BR" dirty="0" smtClean="0"/>
              <a:t> 3</a:t>
            </a:r>
          </a:p>
          <a:p>
            <a:pPr lvl="1"/>
            <a:r>
              <a:rPr lang="pt-BR" dirty="0" smtClean="0"/>
              <a:t>getbootstrap.com/customize</a:t>
            </a:r>
            <a:endParaRPr lang="pt-BR" dirty="0"/>
          </a:p>
          <a:p>
            <a:pPr lvl="1"/>
            <a:r>
              <a:rPr lang="pt-BR" dirty="0" smtClean="0"/>
              <a:t>getbootstrap.com/</a:t>
            </a:r>
            <a:r>
              <a:rPr lang="pt-BR" dirty="0" err="1" smtClean="0"/>
              <a:t>components</a:t>
            </a:r>
            <a:endParaRPr lang="pt-BR" dirty="0" smtClean="0"/>
          </a:p>
          <a:p>
            <a:pPr lvl="1"/>
            <a:r>
              <a:rPr lang="pt-BR" dirty="0" smtClean="0"/>
              <a:t>getbootstrap.com/</a:t>
            </a:r>
            <a:r>
              <a:rPr lang="pt-BR" dirty="0" err="1" smtClean="0"/>
              <a:t>getting-started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err="1" smtClean="0"/>
              <a:t>Jquery</a:t>
            </a:r>
            <a:r>
              <a:rPr lang="pt-BR" dirty="0" smtClean="0"/>
              <a:t> 2.1</a:t>
            </a:r>
          </a:p>
          <a:p>
            <a:endParaRPr lang="pt-BR" dirty="0" smtClean="0"/>
          </a:p>
          <a:p>
            <a:r>
              <a:rPr lang="pt-BR" dirty="0" smtClean="0"/>
              <a:t>PHP 5</a:t>
            </a:r>
          </a:p>
          <a:p>
            <a:endParaRPr lang="pt-BR" dirty="0" smtClean="0"/>
          </a:p>
          <a:p>
            <a:r>
              <a:rPr lang="pt-BR" dirty="0" smtClean="0"/>
              <a:t>Site </a:t>
            </a:r>
            <a:r>
              <a:rPr lang="pt-BR" dirty="0"/>
              <a:t>Responsivo</a:t>
            </a:r>
          </a:p>
          <a:p>
            <a:pPr lvl="1"/>
            <a:r>
              <a:rPr lang="pt-BR" dirty="0" smtClean="0"/>
              <a:t>getbootstrap.com/</a:t>
            </a:r>
            <a:r>
              <a:rPr lang="pt-BR" dirty="0" err="1" smtClean="0"/>
              <a:t>examples</a:t>
            </a:r>
            <a:r>
              <a:rPr lang="pt-BR" dirty="0" smtClean="0"/>
              <a:t>/</a:t>
            </a:r>
            <a:r>
              <a:rPr lang="pt-BR" dirty="0" err="1" smtClean="0"/>
              <a:t>jumbotron</a:t>
            </a:r>
            <a:r>
              <a:rPr lang="pt-BR" dirty="0" smtClean="0"/>
              <a:t>/</a:t>
            </a:r>
          </a:p>
          <a:p>
            <a:pPr lvl="1"/>
            <a:r>
              <a:rPr lang="pt-BR" dirty="0" smtClean="0"/>
              <a:t>getbootstrap.com/</a:t>
            </a:r>
            <a:r>
              <a:rPr lang="pt-BR" dirty="0" err="1" smtClean="0"/>
              <a:t>examples</a:t>
            </a:r>
            <a:r>
              <a:rPr lang="pt-BR" dirty="0" smtClean="0"/>
              <a:t>/</a:t>
            </a:r>
            <a:r>
              <a:rPr lang="pt-BR" dirty="0" err="1" smtClean="0"/>
              <a:t>jumbotron-narrow</a:t>
            </a:r>
            <a:r>
              <a:rPr lang="pt-BR" dirty="0"/>
              <a:t>/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Framework Mobile </a:t>
            </a:r>
            <a:r>
              <a:rPr lang="pt-BR" dirty="0" err="1" smtClean="0"/>
              <a:t>First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24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 1 – Introdução ao </a:t>
            </a:r>
            <a:r>
              <a:rPr lang="pt-BR" dirty="0" err="1" smtClean="0"/>
              <a:t>Bootstrap</a:t>
            </a:r>
            <a:r>
              <a:rPr lang="pt-BR" dirty="0" smtClean="0"/>
              <a:t>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09859"/>
            <a:ext cx="8596668" cy="5125792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endParaRPr lang="pt-BR" dirty="0" smtClean="0"/>
          </a:p>
          <a:p>
            <a:pPr lvl="1"/>
            <a:r>
              <a:rPr lang="pt-BR" dirty="0" smtClean="0"/>
              <a:t>Download do </a:t>
            </a:r>
            <a:r>
              <a:rPr lang="pt-BR" dirty="0" err="1" smtClean="0"/>
              <a:t>bootstrap</a:t>
            </a:r>
            <a:r>
              <a:rPr lang="pt-BR" dirty="0" smtClean="0"/>
              <a:t> – getbootstrap.com</a:t>
            </a:r>
          </a:p>
          <a:p>
            <a:pPr lvl="1"/>
            <a:r>
              <a:rPr lang="pt-BR" dirty="0"/>
              <a:t>Estrutura de arquivos do </a:t>
            </a:r>
            <a:r>
              <a:rPr lang="pt-BR" dirty="0" err="1" smtClean="0"/>
              <a:t>bootstrap</a:t>
            </a:r>
            <a:endParaRPr lang="pt-BR" dirty="0" smtClean="0"/>
          </a:p>
          <a:p>
            <a:pPr lvl="1"/>
            <a:r>
              <a:rPr lang="pt-BR" dirty="0"/>
              <a:t>O que é um CDN, vantagens, desvantagens e como utilizar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Criando </a:t>
            </a:r>
            <a:r>
              <a:rPr lang="pt-BR" dirty="0"/>
              <a:t>um </a:t>
            </a:r>
            <a:r>
              <a:rPr lang="pt-BR" dirty="0" err="1"/>
              <a:t>template</a:t>
            </a:r>
            <a:r>
              <a:rPr lang="pt-BR" dirty="0"/>
              <a:t> básico – </a:t>
            </a:r>
            <a:r>
              <a:rPr lang="pt-BR" dirty="0" err="1"/>
              <a:t>Bootstrap</a:t>
            </a:r>
            <a:r>
              <a:rPr lang="pt-BR" dirty="0"/>
              <a:t> </a:t>
            </a:r>
            <a:r>
              <a:rPr lang="pt-BR" dirty="0" smtClean="0"/>
              <a:t>local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Criando um </a:t>
            </a:r>
            <a:r>
              <a:rPr lang="pt-BR" dirty="0" err="1"/>
              <a:t>template</a:t>
            </a:r>
            <a:r>
              <a:rPr lang="pt-BR" dirty="0"/>
              <a:t> básico – </a:t>
            </a:r>
            <a:r>
              <a:rPr lang="pt-BR" dirty="0" err="1"/>
              <a:t>Bootstrap</a:t>
            </a:r>
            <a:r>
              <a:rPr lang="pt-BR" dirty="0"/>
              <a:t> por CDN</a:t>
            </a:r>
          </a:p>
          <a:p>
            <a:pPr lvl="1"/>
            <a:r>
              <a:rPr lang="pt-BR" dirty="0" smtClean="0"/>
              <a:t>Preparação do ambiente de desenvolvimento</a:t>
            </a:r>
          </a:p>
          <a:p>
            <a:pPr lvl="2"/>
            <a:r>
              <a:rPr lang="pt-BR" dirty="0" smtClean="0"/>
              <a:t>Instalação do </a:t>
            </a:r>
            <a:r>
              <a:rPr lang="pt-BR" dirty="0" err="1" smtClean="0"/>
              <a:t>Xampp</a:t>
            </a:r>
            <a:endParaRPr lang="pt-BR" dirty="0" smtClean="0"/>
          </a:p>
          <a:p>
            <a:pPr lvl="3"/>
            <a:r>
              <a:rPr lang="pt-BR" dirty="0" smtClean="0"/>
              <a:t>Trocando a porta padrão</a:t>
            </a:r>
          </a:p>
          <a:p>
            <a:pPr lvl="3"/>
            <a:r>
              <a:rPr lang="pt-BR" dirty="0" smtClean="0"/>
              <a:t>Criando um Alias para o Curso</a:t>
            </a:r>
          </a:p>
          <a:p>
            <a:pPr lvl="2"/>
            <a:r>
              <a:rPr lang="pt-BR" dirty="0" smtClean="0"/>
              <a:t>Instalação </a:t>
            </a:r>
            <a:r>
              <a:rPr lang="pt-BR" dirty="0"/>
              <a:t>do JDK e </a:t>
            </a:r>
            <a:r>
              <a:rPr lang="pt-BR" dirty="0" err="1" smtClean="0"/>
              <a:t>Netbeans</a:t>
            </a:r>
            <a:endParaRPr lang="pt-BR" dirty="0" smtClean="0"/>
          </a:p>
          <a:p>
            <a:pPr lvl="3"/>
            <a:r>
              <a:rPr lang="pt-BR" dirty="0" smtClean="0"/>
              <a:t>Criando e configurando projeto para o curso</a:t>
            </a:r>
          </a:p>
          <a:p>
            <a:pPr lvl="3"/>
            <a:r>
              <a:rPr lang="pt-BR" dirty="0"/>
              <a:t>Utilizando dispositivo móvel (smartphone) no ambiente de </a:t>
            </a:r>
            <a:r>
              <a:rPr lang="pt-BR" dirty="0" smtClean="0"/>
              <a:t>testes</a:t>
            </a:r>
            <a:endParaRPr lang="pt-BR" dirty="0"/>
          </a:p>
          <a:p>
            <a:pPr marL="1314450" lvl="3" indent="0"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686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 1 – Introdução ao </a:t>
            </a:r>
            <a:r>
              <a:rPr lang="pt-BR" dirty="0" err="1" smtClean="0"/>
              <a:t>Bootstrap</a:t>
            </a:r>
            <a:r>
              <a:rPr lang="pt-BR" dirty="0" smtClean="0"/>
              <a:t>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853934"/>
            <a:ext cx="8596668" cy="5447764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endParaRPr lang="pt-BR" dirty="0" smtClean="0"/>
          </a:p>
          <a:p>
            <a:pPr marL="800100" lvl="1" indent="-342900">
              <a:buFont typeface="+mj-lt"/>
              <a:buAutoNum type="arabicPeriod" startAt="3"/>
            </a:pPr>
            <a:r>
              <a:rPr lang="pt-BR" dirty="0" smtClean="0"/>
              <a:t>A Classe Container / Container-</a:t>
            </a:r>
            <a:r>
              <a:rPr lang="pt-BR" dirty="0" err="1" smtClean="0"/>
              <a:t>fluid</a:t>
            </a:r>
            <a:endParaRPr lang="pt-BR" dirty="0" smtClean="0"/>
          </a:p>
          <a:p>
            <a:pPr marL="1200150" lvl="2" indent="-342900"/>
            <a:r>
              <a:rPr lang="pt-BR" dirty="0" smtClean="0"/>
              <a:t>Exemplo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pt-BR" dirty="0" smtClean="0"/>
              <a:t>Grids</a:t>
            </a:r>
          </a:p>
          <a:p>
            <a:pPr marL="1200150" lvl="2" indent="-342900"/>
            <a:r>
              <a:rPr lang="pt-BR" dirty="0" smtClean="0"/>
              <a:t>Linhas (</a:t>
            </a:r>
            <a:r>
              <a:rPr lang="pt-BR" dirty="0" err="1" smtClean="0"/>
              <a:t>Row</a:t>
            </a:r>
            <a:r>
              <a:rPr lang="pt-BR" dirty="0" smtClean="0"/>
              <a:t>)</a:t>
            </a:r>
          </a:p>
          <a:p>
            <a:pPr marL="1200150" lvl="2" indent="-342900"/>
            <a:r>
              <a:rPr lang="pt-BR" dirty="0" smtClean="0"/>
              <a:t>Colunas (</a:t>
            </a:r>
            <a:r>
              <a:rPr lang="pt-BR" dirty="0" err="1" smtClean="0"/>
              <a:t>Col</a:t>
            </a:r>
            <a:r>
              <a:rPr lang="pt-BR" dirty="0" smtClean="0"/>
              <a:t>)</a:t>
            </a:r>
          </a:p>
          <a:p>
            <a:pPr marL="1200150" lvl="2" indent="-342900"/>
            <a:r>
              <a:rPr lang="pt-BR" dirty="0" smtClean="0"/>
              <a:t>Tamanhos de coluna de acordo com o dispositivo: </a:t>
            </a:r>
            <a:r>
              <a:rPr lang="pt-BR" sz="1600" b="1" dirty="0" err="1" smtClean="0"/>
              <a:t>xs</a:t>
            </a:r>
            <a:r>
              <a:rPr lang="pt-BR" sz="1600" b="1" dirty="0" smtClean="0"/>
              <a:t>, </a:t>
            </a:r>
            <a:r>
              <a:rPr lang="pt-BR" sz="1600" b="1" dirty="0" err="1" smtClean="0"/>
              <a:t>sm</a:t>
            </a:r>
            <a:r>
              <a:rPr lang="pt-BR" sz="1600" b="1" dirty="0" smtClean="0"/>
              <a:t>, </a:t>
            </a:r>
            <a:r>
              <a:rPr lang="pt-BR" sz="1600" b="1" dirty="0" err="1" smtClean="0"/>
              <a:t>md</a:t>
            </a:r>
            <a:r>
              <a:rPr lang="pt-BR" sz="1600" b="1" dirty="0"/>
              <a:t> </a:t>
            </a:r>
            <a:r>
              <a:rPr lang="pt-BR" sz="1600" b="1" dirty="0" smtClean="0"/>
              <a:t>e </a:t>
            </a:r>
            <a:r>
              <a:rPr lang="pt-BR" sz="1600" b="1" dirty="0" err="1" smtClean="0"/>
              <a:t>lg.</a:t>
            </a:r>
            <a:endParaRPr lang="pt-BR" b="1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60634"/>
              </p:ext>
            </p:extLst>
          </p:nvPr>
        </p:nvGraphicFramePr>
        <p:xfrm>
          <a:off x="2336299" y="3741872"/>
          <a:ext cx="5278737" cy="2804160"/>
        </p:xfrm>
        <a:graphic>
          <a:graphicData uri="http://schemas.openxmlformats.org/drawingml/2006/table">
            <a:tbl>
              <a:tblPr/>
              <a:tblGrid>
                <a:gridCol w="1759579"/>
                <a:gridCol w="1759579"/>
                <a:gridCol w="1759579"/>
              </a:tblGrid>
              <a:tr h="652744"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.</a:t>
                      </a:r>
                      <a:r>
                        <a:rPr lang="pt-BR" dirty="0" err="1">
                          <a:effectLst/>
                        </a:rPr>
                        <a:t>col-xs</a:t>
                      </a:r>
                      <a:r>
                        <a:rPr lang="pt-BR" dirty="0">
                          <a:effectLst/>
                        </a:rPr>
                        <a:t>-$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5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Extra </a:t>
                      </a:r>
                      <a:r>
                        <a:rPr lang="pt-BR" dirty="0" err="1">
                          <a:effectLst/>
                        </a:rPr>
                        <a:t>Small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5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Phones Less than 768px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5F0"/>
                    </a:solidFill>
                  </a:tcPr>
                </a:tc>
              </a:tr>
              <a:tr h="652744"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.col-sm-$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ED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Small Devices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ED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Tablets 768px and Up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EDE"/>
                    </a:solidFill>
                  </a:tcPr>
                </a:tc>
              </a:tr>
              <a:tr h="652744"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.col-md-$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Medium Devices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Desktops 992px and Up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652744"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.col-lg-$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Large Devices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Large Desktops 1200px and Up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7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7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Aula 2 – Principais componentes do  </a:t>
            </a:r>
            <a:r>
              <a:rPr lang="pt-BR" sz="2800" dirty="0" err="1" smtClean="0"/>
              <a:t>Bootstrap</a:t>
            </a:r>
            <a:r>
              <a:rPr lang="pt-BR" sz="2800" dirty="0" smtClean="0"/>
              <a:t> 3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853934"/>
            <a:ext cx="8596668" cy="5447764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endParaRPr lang="pt-BR" dirty="0" smtClean="0"/>
          </a:p>
          <a:p>
            <a:pPr marL="800100" lvl="1" indent="-342900">
              <a:buFont typeface="+mj-lt"/>
              <a:buAutoNum type="arabicPeriod" startAt="5"/>
            </a:pPr>
            <a:r>
              <a:rPr lang="pt-BR" sz="2400" dirty="0" smtClean="0"/>
              <a:t>Utilizando </a:t>
            </a:r>
            <a:r>
              <a:rPr lang="pt-BR" sz="2400" dirty="0"/>
              <a:t>grid para montagem de um layout</a:t>
            </a:r>
          </a:p>
          <a:p>
            <a:pPr marL="1200150" lvl="2" indent="-342900"/>
            <a:r>
              <a:rPr lang="pt-BR" sz="2000" dirty="0" smtClean="0"/>
              <a:t>Exemplo</a:t>
            </a:r>
          </a:p>
          <a:p>
            <a:pPr marL="800100" lvl="1" indent="-342900">
              <a:buFont typeface="+mj-lt"/>
              <a:buAutoNum type="arabicPeriod" startAt="6"/>
            </a:pPr>
            <a:r>
              <a:rPr lang="pt-BR" sz="2400" dirty="0" smtClean="0"/>
              <a:t>Botões, </a:t>
            </a:r>
            <a:r>
              <a:rPr lang="pt-BR" sz="2400" dirty="0" err="1" smtClean="0"/>
              <a:t>Glyphicons</a:t>
            </a:r>
            <a:r>
              <a:rPr lang="pt-BR" sz="2400" dirty="0" smtClean="0"/>
              <a:t> e </a:t>
            </a:r>
            <a:r>
              <a:rPr lang="pt-BR" sz="2400" dirty="0" err="1" smtClean="0"/>
              <a:t>Dropdowns</a:t>
            </a:r>
            <a:r>
              <a:rPr lang="pt-BR" sz="2400" dirty="0" smtClean="0"/>
              <a:t>, Alerts, </a:t>
            </a:r>
            <a:r>
              <a:rPr lang="pt-BR" sz="2400" dirty="0" err="1" smtClean="0"/>
              <a:t>Panels</a:t>
            </a:r>
            <a:r>
              <a:rPr lang="pt-BR" sz="2400" dirty="0"/>
              <a:t> </a:t>
            </a:r>
            <a:r>
              <a:rPr lang="pt-BR" sz="2400" dirty="0" smtClean="0"/>
              <a:t>e Tabela</a:t>
            </a:r>
          </a:p>
          <a:p>
            <a:pPr marL="800100" lvl="1" indent="-342900">
              <a:buFont typeface="+mj-lt"/>
              <a:buAutoNum type="arabicPeriod" startAt="7"/>
            </a:pPr>
            <a:r>
              <a:rPr lang="pt-BR" sz="2400" dirty="0"/>
              <a:t>Texto formatado em grid, </a:t>
            </a:r>
            <a:r>
              <a:rPr lang="pt-BR" sz="2400" dirty="0" err="1"/>
              <a:t>jumbotron</a:t>
            </a:r>
            <a:r>
              <a:rPr lang="pt-BR" sz="2400" dirty="0"/>
              <a:t> e </a:t>
            </a:r>
            <a:r>
              <a:rPr lang="pt-BR" sz="2400" dirty="0" err="1"/>
              <a:t>navbar</a:t>
            </a:r>
            <a:endParaRPr lang="pt-BR" sz="2400" dirty="0"/>
          </a:p>
          <a:p>
            <a:pPr marL="1200150" lvl="2" indent="-342900"/>
            <a:r>
              <a:rPr lang="pt-BR" sz="2000" dirty="0" smtClean="0"/>
              <a:t>Exemplo</a:t>
            </a:r>
            <a:endParaRPr lang="pt-BR" sz="2000" dirty="0"/>
          </a:p>
          <a:p>
            <a:pPr marL="800100" lvl="1" indent="-342900">
              <a:buFont typeface="+mj-lt"/>
              <a:buAutoNum type="arabicPeriod" startAt="7"/>
            </a:pPr>
            <a:r>
              <a:rPr lang="pt-BR" sz="2400" dirty="0" err="1" smtClean="0"/>
              <a:t>Navbar</a:t>
            </a:r>
            <a:r>
              <a:rPr lang="pt-BR" sz="2400" dirty="0" smtClean="0"/>
              <a:t> vertical</a:t>
            </a:r>
          </a:p>
          <a:p>
            <a:pPr marL="800100" lvl="1" indent="-342900">
              <a:buFont typeface="+mj-lt"/>
              <a:buAutoNum type="arabicPeriod" startAt="7"/>
            </a:pPr>
            <a:r>
              <a:rPr lang="pt-BR" sz="2400" dirty="0" smtClean="0"/>
              <a:t>Adicionando </a:t>
            </a:r>
            <a:r>
              <a:rPr lang="pt-BR" sz="2400" dirty="0" err="1" smtClean="0"/>
              <a:t>Navbar</a:t>
            </a:r>
            <a:r>
              <a:rPr lang="pt-BR" sz="2400" dirty="0" smtClean="0"/>
              <a:t> vertical ao exemplo 5.</a:t>
            </a:r>
          </a:p>
          <a:p>
            <a:pPr marL="800100" lvl="1" indent="-342900">
              <a:buFont typeface="+mj-lt"/>
              <a:buAutoNum type="arabicPeriod" startAt="7"/>
            </a:pPr>
            <a:endParaRPr lang="pt-BR" dirty="0"/>
          </a:p>
          <a:p>
            <a:pPr marL="457200" lvl="1" indent="0"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94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Aula </a:t>
            </a:r>
            <a:r>
              <a:rPr lang="pt-BR" sz="2800" dirty="0" smtClean="0"/>
              <a:t>3 a 6 </a:t>
            </a:r>
            <a:r>
              <a:rPr lang="pt-BR" sz="2800" dirty="0" smtClean="0"/>
              <a:t>– </a:t>
            </a:r>
            <a:r>
              <a:rPr lang="pt-BR" sz="2800" dirty="0" smtClean="0"/>
              <a:t>Desenvolvimento de Projeto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853934"/>
            <a:ext cx="8596668" cy="5447764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endParaRPr lang="pt-BR" dirty="0" smtClean="0"/>
          </a:p>
          <a:p>
            <a:pPr marL="914400" lvl="1" indent="-457200">
              <a:buFont typeface="+mj-lt"/>
              <a:buAutoNum type="arabicPeriod" startAt="10"/>
            </a:pPr>
            <a:r>
              <a:rPr lang="pt-BR" sz="2400" dirty="0" smtClean="0"/>
              <a:t>Criação do projeto </a:t>
            </a:r>
            <a:r>
              <a:rPr lang="pt-BR" sz="2400" dirty="0" smtClean="0"/>
              <a:t>integrado</a:t>
            </a:r>
            <a:endParaRPr lang="pt-BR" sz="2400" dirty="0" smtClean="0"/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000" dirty="0" smtClean="0"/>
              <a:t>Construindo uma RIA (</a:t>
            </a:r>
            <a:r>
              <a:rPr lang="pt-BR" sz="2000" dirty="0" err="1" smtClean="0"/>
              <a:t>Rich</a:t>
            </a:r>
            <a:r>
              <a:rPr lang="pt-BR" sz="2000" dirty="0" smtClean="0"/>
              <a:t> Internet </a:t>
            </a:r>
            <a:r>
              <a:rPr lang="pt-BR" sz="2000" dirty="0" err="1" smtClean="0"/>
              <a:t>Application</a:t>
            </a:r>
            <a:r>
              <a:rPr lang="pt-BR" sz="2000" dirty="0" smtClean="0"/>
              <a:t>)</a:t>
            </a:r>
          </a:p>
          <a:p>
            <a:pPr marL="457200" lvl="1" indent="0">
              <a:buNone/>
            </a:pPr>
            <a:r>
              <a:rPr lang="pt-BR" sz="2000" dirty="0"/>
              <a:t>	</a:t>
            </a:r>
            <a:r>
              <a:rPr lang="pt-BR" sz="2000" smtClean="0"/>
              <a:t>Tecnologias Utilizadas:</a:t>
            </a:r>
            <a:endParaRPr lang="pt-BR" sz="2400" dirty="0" smtClean="0"/>
          </a:p>
          <a:p>
            <a:pPr marL="1314450" lvl="2" indent="-457200">
              <a:buFont typeface="Wingdings" panose="05000000000000000000" pitchFamily="2" charset="2"/>
              <a:buChar char="Ø"/>
            </a:pPr>
            <a:r>
              <a:rPr lang="pt-BR" sz="2200" dirty="0" err="1" smtClean="0"/>
              <a:t>Bootstrap</a:t>
            </a:r>
            <a:r>
              <a:rPr lang="pt-BR" sz="2200" dirty="0" smtClean="0"/>
              <a:t> </a:t>
            </a:r>
          </a:p>
          <a:p>
            <a:pPr marL="1771650" lvl="3" indent="-457200">
              <a:buFont typeface="Wingdings" panose="05000000000000000000" pitchFamily="2" charset="2"/>
              <a:buChar char="Ø"/>
            </a:pPr>
            <a:r>
              <a:rPr lang="pt-BR" sz="2000" dirty="0" smtClean="0"/>
              <a:t>Camada de visão</a:t>
            </a:r>
          </a:p>
          <a:p>
            <a:pPr marL="1314450" lvl="2" indent="-457200">
              <a:buFont typeface="Wingdings" panose="05000000000000000000" pitchFamily="2" charset="2"/>
              <a:buChar char="Ø"/>
            </a:pPr>
            <a:r>
              <a:rPr lang="pt-BR" sz="2200" dirty="0" err="1" smtClean="0"/>
              <a:t>Jquery</a:t>
            </a:r>
            <a:endParaRPr lang="pt-BR" sz="2200" dirty="0" smtClean="0"/>
          </a:p>
          <a:p>
            <a:pPr marL="1771650" lvl="3" indent="-457200">
              <a:buFont typeface="Wingdings" panose="05000000000000000000" pitchFamily="2" charset="2"/>
              <a:buChar char="Ø"/>
            </a:pPr>
            <a:r>
              <a:rPr lang="pt-BR" sz="2000" dirty="0"/>
              <a:t>Controle do DOM</a:t>
            </a:r>
          </a:p>
          <a:p>
            <a:pPr marL="1771650" lvl="3" indent="-457200">
              <a:buFont typeface="Wingdings" panose="05000000000000000000" pitchFamily="2" charset="2"/>
              <a:buChar char="Ø"/>
            </a:pPr>
            <a:r>
              <a:rPr lang="pt-BR" sz="2000" dirty="0"/>
              <a:t>Requisições AJAX</a:t>
            </a:r>
          </a:p>
          <a:p>
            <a:pPr marL="1314450" lvl="2" indent="-457200">
              <a:buFont typeface="Wingdings" panose="05000000000000000000" pitchFamily="2" charset="2"/>
              <a:buChar char="Ø"/>
            </a:pPr>
            <a:r>
              <a:rPr lang="pt-BR" sz="2200" dirty="0" smtClean="0"/>
              <a:t>PHP</a:t>
            </a:r>
          </a:p>
          <a:p>
            <a:pPr marL="1771650" lvl="3" indent="-457200">
              <a:buFont typeface="Wingdings" panose="05000000000000000000" pitchFamily="2" charset="2"/>
              <a:buChar char="Ø"/>
            </a:pPr>
            <a:r>
              <a:rPr lang="pt-BR" sz="2000" dirty="0" smtClean="0"/>
              <a:t>Camada de Controle (regras de negócio)</a:t>
            </a:r>
          </a:p>
          <a:p>
            <a:pPr marL="1771650" lvl="3" indent="-457200">
              <a:buFont typeface="Wingdings" panose="05000000000000000000" pitchFamily="2" charset="2"/>
              <a:buChar char="Ø"/>
            </a:pPr>
            <a:r>
              <a:rPr lang="pt-BR" sz="2000" dirty="0" smtClean="0"/>
              <a:t>Camada de Modelo (banco de dados)</a:t>
            </a:r>
          </a:p>
          <a:p>
            <a:pPr marL="1314450" lvl="2" indent="-457200">
              <a:buFont typeface="Wingdings" panose="05000000000000000000" pitchFamily="2" charset="2"/>
              <a:buChar char="Ø"/>
            </a:pPr>
            <a:endParaRPr lang="pt-BR" sz="2200" dirty="0" smtClean="0"/>
          </a:p>
          <a:p>
            <a:pPr marL="800100" lvl="1" indent="-342900">
              <a:buFont typeface="+mj-lt"/>
              <a:buAutoNum type="arabicPeriod" startAt="7"/>
            </a:pPr>
            <a:endParaRPr lang="pt-BR" dirty="0"/>
          </a:p>
          <a:p>
            <a:pPr marL="457200" lvl="1" indent="0"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614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2266</TotalTime>
  <Words>425</Words>
  <Application>Microsoft Office PowerPoint</Application>
  <PresentationFormat>Widescreen</PresentationFormat>
  <Paragraphs>94</Paragraphs>
  <Slides>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Wingdings</vt:lpstr>
      <vt:lpstr>Wingdings 2</vt:lpstr>
      <vt:lpstr>Wingdings 3</vt:lpstr>
      <vt:lpstr>HDOfficeLightV0</vt:lpstr>
      <vt:lpstr>Facetado</vt:lpstr>
      <vt:lpstr>Desenvolviento WEB</vt:lpstr>
      <vt:lpstr>Introdução</vt:lpstr>
      <vt:lpstr>Aula 1 – Introdução ao Bootstrap 3</vt:lpstr>
      <vt:lpstr>Aula 1 – Introdução ao Bootstrap 3</vt:lpstr>
      <vt:lpstr>Aula 2 – Principais componentes do  Bootstrap 3</vt:lpstr>
      <vt:lpstr>Aula 3 a 6 – Desenvolvimento de Projeto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Desenvolviento WEB</dc:title>
  <dc:creator>Eder Sotto</dc:creator>
  <cp:lastModifiedBy>Eder Sotto</cp:lastModifiedBy>
  <cp:revision>31</cp:revision>
  <dcterms:created xsi:type="dcterms:W3CDTF">2014-12-16T19:37:47Z</dcterms:created>
  <dcterms:modified xsi:type="dcterms:W3CDTF">2015-01-07T03:37:31Z</dcterms:modified>
</cp:coreProperties>
</file>