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7"/>
  </p:notesMasterIdLst>
  <p:sldIdLst>
    <p:sldId id="256" r:id="rId2"/>
    <p:sldId id="257" r:id="rId3"/>
    <p:sldId id="259" r:id="rId4"/>
    <p:sldId id="280" r:id="rId5"/>
    <p:sldId id="281" r:id="rId6"/>
    <p:sldId id="272" r:id="rId7"/>
    <p:sldId id="278" r:id="rId8"/>
    <p:sldId id="279" r:id="rId9"/>
    <p:sldId id="271" r:id="rId10"/>
    <p:sldId id="270" r:id="rId11"/>
    <p:sldId id="275" r:id="rId12"/>
    <p:sldId id="276" r:id="rId13"/>
    <p:sldId id="277" r:id="rId14"/>
    <p:sldId id="25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2C699B7-0ECE-4F93-9D97-F61B4E945E1D}">
          <p14:sldIdLst>
            <p14:sldId id="256"/>
            <p14:sldId id="257"/>
            <p14:sldId id="259"/>
            <p14:sldId id="280"/>
            <p14:sldId id="281"/>
            <p14:sldId id="272"/>
            <p14:sldId id="278"/>
            <p14:sldId id="279"/>
            <p14:sldId id="271"/>
            <p14:sldId id="270"/>
          </p14:sldIdLst>
        </p14:section>
        <p14:section name="Untitled Section" id="{593BB91C-588F-4AE4-AEEA-81FDD747A511}">
          <p14:sldIdLst>
            <p14:sldId id="275"/>
            <p14:sldId id="276"/>
            <p14:sldId id="277"/>
            <p14:sldId id="25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5" d="100"/>
          <a:sy n="105" d="100"/>
        </p:scale>
        <p:origin x="7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ssie Jo Clement" userId="a55ec94c4374f7c0" providerId="LiveId" clId="{31A6E82D-2A77-400B-9729-542AC6177F79}"/>
    <pc:docChg chg="custSel delSld modSld modSection">
      <pc:chgData name="Cassie Jo Clement" userId="a55ec94c4374f7c0" providerId="LiveId" clId="{31A6E82D-2A77-400B-9729-542AC6177F79}" dt="2024-08-02T20:14:26.990" v="13" actId="1076"/>
      <pc:docMkLst>
        <pc:docMk/>
      </pc:docMkLst>
      <pc:sldChg chg="modSp mod">
        <pc:chgData name="Cassie Jo Clement" userId="a55ec94c4374f7c0" providerId="LiveId" clId="{31A6E82D-2A77-400B-9729-542AC6177F79}" dt="2024-08-02T20:14:26.990" v="13" actId="1076"/>
        <pc:sldMkLst>
          <pc:docMk/>
          <pc:sldMk cId="9505517" sldId="269"/>
        </pc:sldMkLst>
        <pc:spChg chg="mod">
          <ac:chgData name="Cassie Jo Clement" userId="a55ec94c4374f7c0" providerId="LiveId" clId="{31A6E82D-2A77-400B-9729-542AC6177F79}" dt="2024-08-02T20:14:26.990" v="13" actId="1076"/>
          <ac:spMkLst>
            <pc:docMk/>
            <pc:sldMk cId="9505517" sldId="269"/>
            <ac:spMk id="3" creationId="{045E4D64-A12F-C541-7753-FE1FC3B7CE2B}"/>
          </ac:spMkLst>
        </pc:spChg>
      </pc:sldChg>
      <pc:sldChg chg="modSp del mod">
        <pc:chgData name="Cassie Jo Clement" userId="a55ec94c4374f7c0" providerId="LiveId" clId="{31A6E82D-2A77-400B-9729-542AC6177F79}" dt="2024-08-02T20:13:39.580" v="1" actId="47"/>
        <pc:sldMkLst>
          <pc:docMk/>
          <pc:sldMk cId="4224097164" sldId="282"/>
        </pc:sldMkLst>
        <pc:spChg chg="mod">
          <ac:chgData name="Cassie Jo Clement" userId="a55ec94c4374f7c0" providerId="LiveId" clId="{31A6E82D-2A77-400B-9729-542AC6177F79}" dt="2024-08-02T20:13:04.865" v="0" actId="20577"/>
          <ac:spMkLst>
            <pc:docMk/>
            <pc:sldMk cId="4224097164" sldId="282"/>
            <ac:spMk id="7" creationId="{D81C7243-4C55-2121-B601-9CE400024A1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A49F69-73C9-45C8-B697-52B2939B9EC2}" type="datetimeFigureOut">
              <a:rPr lang="en-US" smtClean="0"/>
              <a:t>8/2/2024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D92FE7-2D50-42B0-9390-E72155103947}" type="slidenum">
              <a:rPr lang="en-US" smtClean="0"/>
              <a:t>‹#›</a:t>
            </a:fld>
            <a:endParaRPr lang="en-US" dirty="0"/>
          </a:p>
        </p:txBody>
      </p:sp>
    </p:spTree>
    <p:extLst>
      <p:ext uri="{BB962C8B-B14F-4D97-AF65-F5344CB8AC3E}">
        <p14:creationId xmlns:p14="http://schemas.microsoft.com/office/powerpoint/2010/main" val="2930008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D92FE7-2D50-42B0-9390-E72155103947}" type="slidenum">
              <a:rPr lang="en-US" smtClean="0"/>
              <a:t>3</a:t>
            </a:fld>
            <a:endParaRPr lang="en-US" dirty="0"/>
          </a:p>
        </p:txBody>
      </p:sp>
    </p:spTree>
    <p:extLst>
      <p:ext uri="{BB962C8B-B14F-4D97-AF65-F5344CB8AC3E}">
        <p14:creationId xmlns:p14="http://schemas.microsoft.com/office/powerpoint/2010/main" val="1814710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it’s not a real surprise that Maricopa, Pima and Pinal had the most fatalities because they have the most people in those counties, what is surprising is the fatality rate per capita by county. Counties on the east side of state tended to have the higher fatality rate per capita. Apache </a:t>
            </a:r>
            <a:r>
              <a:rPr lang="en-US" dirty="0" err="1"/>
              <a:t>greenlee</a:t>
            </a:r>
            <a:r>
              <a:rPr lang="en-US" dirty="0"/>
              <a:t> and </a:t>
            </a:r>
            <a:r>
              <a:rPr lang="en-US" dirty="0" err="1"/>
              <a:t>gila</a:t>
            </a:r>
            <a:r>
              <a:rPr lang="en-US" dirty="0"/>
              <a:t> all are on the eastern side of the state, and have lower </a:t>
            </a:r>
            <a:r>
              <a:rPr lang="en-US" dirty="0" err="1"/>
              <a:t>populaitons</a:t>
            </a:r>
            <a:r>
              <a:rPr lang="en-US" dirty="0"/>
              <a:t> so the fatality rate of car accidents is higher there, although just because there was a fatality doesn’t mean that person was from that county. Greenlee and la Paz only had a total of 40 accidents combined, but because of low populations it made their fatality rate much higher</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D92FE7-2D50-42B0-9390-E7215510394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869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surprise that most of the accidents were found in the phoenix and surrounding area. What was interesting was the most dangerous Arizona roads for fatalities. US191 which runs north to south  on the far east side of Arizona was the road with the most fatalities, this includes the counties that also had the highest fatality rates. SR 264, </a:t>
            </a:r>
            <a:r>
              <a:rPr lang="en-US" dirty="0" err="1"/>
              <a:t>aand</a:t>
            </a:r>
            <a:r>
              <a:rPr lang="en-US" dirty="0"/>
              <a:t> SR86 was the other major highway that doesn’t pass by the phoenix area that made the top 15 list.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8D92FE7-2D50-42B0-9390-E7215510394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7326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D92FE7-2D50-42B0-9390-E72155103947}" type="slidenum">
              <a:rPr lang="en-US" smtClean="0"/>
              <a:t>7</a:t>
            </a:fld>
            <a:endParaRPr lang="en-US" dirty="0"/>
          </a:p>
        </p:txBody>
      </p:sp>
    </p:spTree>
    <p:extLst>
      <p:ext uri="{BB962C8B-B14F-4D97-AF65-F5344CB8AC3E}">
        <p14:creationId xmlns:p14="http://schemas.microsoft.com/office/powerpoint/2010/main" val="1535758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D92FE7-2D50-42B0-9390-E72155103947}" type="slidenum">
              <a:rPr lang="en-US" smtClean="0"/>
              <a:t>14</a:t>
            </a:fld>
            <a:endParaRPr lang="en-US" dirty="0"/>
          </a:p>
        </p:txBody>
      </p:sp>
    </p:spTree>
    <p:extLst>
      <p:ext uri="{BB962C8B-B14F-4D97-AF65-F5344CB8AC3E}">
        <p14:creationId xmlns:p14="http://schemas.microsoft.com/office/powerpoint/2010/main" val="3490238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1077D7-B12E-4C4C-B8F6-42AD8B6546D1}" type="datetimeFigureOut">
              <a:rPr lang="en-US" smtClean="0"/>
              <a:t>8/2/2024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857C34B1-7B26-4D67-8A7F-6C76E0BE7B4B}"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3134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1077D7-B12E-4C4C-B8F6-42AD8B6546D1}" type="datetimeFigureOut">
              <a:rPr lang="en-US" smtClean="0"/>
              <a:t>8/2/2024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7C34B1-7B26-4D67-8A7F-6C76E0BE7B4B}"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5378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1077D7-B12E-4C4C-B8F6-42AD8B6546D1}" type="datetimeFigureOut">
              <a:rPr lang="en-US" smtClean="0"/>
              <a:t>8/2/2024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7C34B1-7B26-4D67-8A7F-6C76E0BE7B4B}"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4255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1077D7-B12E-4C4C-B8F6-42AD8B6546D1}" type="datetimeFigureOut">
              <a:rPr lang="en-US" smtClean="0"/>
              <a:t>8/2/2024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7C34B1-7B26-4D67-8A7F-6C76E0BE7B4B}"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5446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1077D7-B12E-4C4C-B8F6-42AD8B6546D1}" type="datetimeFigureOut">
              <a:rPr lang="en-US" smtClean="0"/>
              <a:t>8/2/2024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7C34B1-7B26-4D67-8A7F-6C76E0BE7B4B}"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5018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1077D7-B12E-4C4C-B8F6-42AD8B6546D1}" type="datetimeFigureOut">
              <a:rPr lang="en-US" smtClean="0"/>
              <a:t>8/2/2024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7C34B1-7B26-4D67-8A7F-6C76E0BE7B4B}"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3166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1077D7-B12E-4C4C-B8F6-42AD8B6546D1}" type="datetimeFigureOut">
              <a:rPr lang="en-US" smtClean="0"/>
              <a:t>8/2/2024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57C34B1-7B26-4D67-8A7F-6C76E0BE7B4B}"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2118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1077D7-B12E-4C4C-B8F6-42AD8B6546D1}" type="datetimeFigureOut">
              <a:rPr lang="en-US" smtClean="0"/>
              <a:t>8/2/2024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57C34B1-7B26-4D67-8A7F-6C76E0BE7B4B}"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71555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1077D7-B12E-4C4C-B8F6-42AD8B6546D1}" type="datetimeFigureOut">
              <a:rPr lang="en-US" smtClean="0"/>
              <a:t>8/2/2024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57C34B1-7B26-4D67-8A7F-6C76E0BE7B4B}" type="slidenum">
              <a:rPr lang="en-US" smtClean="0"/>
              <a:t>‹#›</a:t>
            </a:fld>
            <a:endParaRPr lang="en-US" dirty="0"/>
          </a:p>
        </p:txBody>
      </p:sp>
    </p:spTree>
    <p:extLst>
      <p:ext uri="{BB962C8B-B14F-4D97-AF65-F5344CB8AC3E}">
        <p14:creationId xmlns:p14="http://schemas.microsoft.com/office/powerpoint/2010/main" val="2285568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1077D7-B12E-4C4C-B8F6-42AD8B6546D1}" type="datetimeFigureOut">
              <a:rPr lang="en-US" smtClean="0"/>
              <a:t>8/2/2024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7C34B1-7B26-4D67-8A7F-6C76E0BE7B4B}"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9570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71077D7-B12E-4C4C-B8F6-42AD8B6546D1}" type="datetimeFigureOut">
              <a:rPr lang="en-US" smtClean="0"/>
              <a:t>8/2/2024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857C34B1-7B26-4D67-8A7F-6C76E0BE7B4B}"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10106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71077D7-B12E-4C4C-B8F6-42AD8B6546D1}" type="datetimeFigureOut">
              <a:rPr lang="en-US" smtClean="0"/>
              <a:t>8/2/2024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57C34B1-7B26-4D67-8A7F-6C76E0BE7B4B}"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466750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mapsofworld.com/usa/states/arizona/population.html#google_vignette" TargetMode="External"/><Relationship Id="rId3" Type="http://schemas.openxmlformats.org/officeDocument/2006/relationships/hyperlink" Target="https://www.kaggle.com/datasets/thedevasta" TargetMode="External"/><Relationship Id="rId7" Type="http://schemas.openxmlformats.org/officeDocument/2006/relationships/hyperlink" Target="chrome-extension://efaidnbmnnnibpcajpcglclefindmkaj/https:/highways.dot.gov/sites/fhwa.dot.gov/files/2022-06/hsip_reports_2016_az.pdf"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hyperlink" Target="chrome-extension://efaidnbmnnnibpcajpcglclefindmkaj/https:/safety.fhwa.dot.gov/hsip/reports/pdf/2015/az.pdf" TargetMode="External"/><Relationship Id="rId5" Type="http://schemas.openxmlformats.org/officeDocument/2006/relationships/hyperlink" Target="chrome-extension://efaidnbmnnnibpcajpcglclefindmkaj/https:/highways.dot.gov/media/10616" TargetMode="External"/><Relationship Id="rId4" Type="http://schemas.openxmlformats.org/officeDocument/2006/relationships/hyperlink" Target="chrome-extension://efaidnbmnnnibpcajpcglclefindmkaj/https:/highways.dot.gov/media/10071"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6A50A-4990-F507-A4C2-2B212EAB20ED}"/>
              </a:ext>
            </a:extLst>
          </p:cNvPr>
          <p:cNvSpPr>
            <a:spLocks noGrp="1"/>
          </p:cNvSpPr>
          <p:nvPr>
            <p:ph type="ctrTitle"/>
          </p:nvPr>
        </p:nvSpPr>
        <p:spPr>
          <a:xfrm>
            <a:off x="3218462" y="1661923"/>
            <a:ext cx="7093937" cy="1082759"/>
          </a:xfrm>
        </p:spPr>
        <p:txBody>
          <a:bodyPr>
            <a:normAutofit/>
          </a:bodyPr>
          <a:lstStyle/>
          <a:p>
            <a:r>
              <a:rPr lang="en-US" sz="2800" dirty="0"/>
              <a:t>Arizona Accidents Analysis</a:t>
            </a:r>
          </a:p>
        </p:txBody>
      </p:sp>
      <p:sp>
        <p:nvSpPr>
          <p:cNvPr id="3" name="Subtitle 2">
            <a:extLst>
              <a:ext uri="{FF2B5EF4-FFF2-40B4-BE49-F238E27FC236}">
                <a16:creationId xmlns:a16="http://schemas.microsoft.com/office/drawing/2014/main" id="{40BE73D2-02C2-2D0A-A124-CAAA918FFDCD}"/>
              </a:ext>
            </a:extLst>
          </p:cNvPr>
          <p:cNvSpPr>
            <a:spLocks noGrp="1"/>
          </p:cNvSpPr>
          <p:nvPr>
            <p:ph type="subTitle" idx="1"/>
          </p:nvPr>
        </p:nvSpPr>
        <p:spPr>
          <a:xfrm>
            <a:off x="3346471" y="3531206"/>
            <a:ext cx="5618515" cy="2311810"/>
          </a:xfrm>
        </p:spPr>
        <p:txBody>
          <a:bodyPr>
            <a:normAutofit/>
          </a:bodyPr>
          <a:lstStyle/>
          <a:p>
            <a:r>
              <a:rPr lang="en-US" sz="1000" dirty="0"/>
              <a:t>Project 1</a:t>
            </a:r>
          </a:p>
          <a:p>
            <a:r>
              <a:rPr lang="en-US" sz="1000" dirty="0"/>
              <a:t>Michael Hennessy</a:t>
            </a:r>
          </a:p>
          <a:p>
            <a:r>
              <a:rPr lang="en-US" sz="1000" dirty="0"/>
              <a:t>Ethan Devey</a:t>
            </a:r>
          </a:p>
          <a:p>
            <a:r>
              <a:rPr lang="en-US" sz="1000" dirty="0"/>
              <a:t>Cassandra Clement</a:t>
            </a:r>
          </a:p>
          <a:p>
            <a:r>
              <a:rPr lang="en-US" sz="1000" dirty="0"/>
              <a:t>Pryia Balasubramanian</a:t>
            </a:r>
          </a:p>
        </p:txBody>
      </p:sp>
    </p:spTree>
    <p:extLst>
      <p:ext uri="{BB962C8B-B14F-4D97-AF65-F5344CB8AC3E}">
        <p14:creationId xmlns:p14="http://schemas.microsoft.com/office/powerpoint/2010/main" val="4227577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0389627-F7BE-06AA-50AD-758EA56F4E87}"/>
              </a:ext>
            </a:extLst>
          </p:cNvPr>
          <p:cNvSpPr>
            <a:spLocks noGrp="1"/>
          </p:cNvSpPr>
          <p:nvPr>
            <p:ph type="body" sz="half" idx="2"/>
          </p:nvPr>
        </p:nvSpPr>
        <p:spPr>
          <a:xfrm>
            <a:off x="1782999" y="101601"/>
            <a:ext cx="2578689" cy="1827784"/>
          </a:xfrm>
        </p:spPr>
        <p:txBody>
          <a:bodyPr/>
          <a:lstStyle/>
          <a:p>
            <a:r>
              <a:rPr lang="en-US" sz="1800" dirty="0">
                <a:effectLst/>
                <a:ea typeface="Aptos" panose="020B0004020202020204" pitchFamily="34" charset="0"/>
                <a:cs typeface="Latha" panose="020B0604020202020204" pitchFamily="34" charset="0"/>
              </a:rPr>
              <a:t>Pedestrian and Cyclist Activity</a:t>
            </a:r>
          </a:p>
          <a:p>
            <a:r>
              <a:rPr lang="en-US" sz="1800" dirty="0">
                <a:effectLst/>
                <a:ea typeface="Aptos" panose="020B0004020202020204" pitchFamily="34" charset="0"/>
                <a:cs typeface="Latha" panose="020B0604020202020204" pitchFamily="34" charset="0"/>
              </a:rPr>
              <a:t>Weather Conditions</a:t>
            </a:r>
          </a:p>
          <a:p>
            <a:r>
              <a:rPr lang="en-US" sz="1800" dirty="0">
                <a:cs typeface="Latha" panose="020B0604020202020204" pitchFamily="34" charset="0"/>
              </a:rPr>
              <a:t>Fatigue and drowsiness</a:t>
            </a:r>
            <a:endParaRPr lang="en-US" dirty="0"/>
          </a:p>
        </p:txBody>
      </p:sp>
      <p:sp>
        <p:nvSpPr>
          <p:cNvPr id="2" name="Content Placeholder 2">
            <a:extLst>
              <a:ext uri="{FF2B5EF4-FFF2-40B4-BE49-F238E27FC236}">
                <a16:creationId xmlns:a16="http://schemas.microsoft.com/office/drawing/2014/main" id="{268EDB97-7708-4F17-7D05-68AA6781633A}"/>
              </a:ext>
            </a:extLst>
          </p:cNvPr>
          <p:cNvSpPr txBox="1">
            <a:spLocks/>
          </p:cNvSpPr>
          <p:nvPr/>
        </p:nvSpPr>
        <p:spPr>
          <a:xfrm>
            <a:off x="299435" y="3355097"/>
            <a:ext cx="11892565" cy="2423911"/>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a:lnSpc>
                <a:spcPct val="107000"/>
              </a:lnSpc>
              <a:spcBef>
                <a:spcPts val="0"/>
              </a:spcBef>
              <a:spcAft>
                <a:spcPts val="800"/>
              </a:spcAft>
            </a:pPr>
            <a:r>
              <a:rPr lang="en-US" sz="1800" kern="100" dirty="0">
                <a:ea typeface="Aptos" panose="020B0004020202020204" pitchFamily="34" charset="0"/>
                <a:cs typeface="Latha" panose="020B0604020202020204" pitchFamily="34" charset="0"/>
              </a:rPr>
              <a:t>Stay Alert and Focused,</a:t>
            </a:r>
          </a:p>
          <a:p>
            <a:pPr marL="0">
              <a:lnSpc>
                <a:spcPct val="107000"/>
              </a:lnSpc>
              <a:spcBef>
                <a:spcPts val="0"/>
              </a:spcBef>
              <a:spcAft>
                <a:spcPts val="800"/>
              </a:spcAft>
            </a:pPr>
            <a:r>
              <a:rPr lang="en-US" sz="1800" kern="100" dirty="0">
                <a:ea typeface="Aptos" panose="020B0004020202020204" pitchFamily="34" charset="0"/>
                <a:cs typeface="Latha" panose="020B0604020202020204" pitchFamily="34" charset="0"/>
              </a:rPr>
              <a:t>Obey Traffic Laws,--speed limits, traffic signals, road signs, avoid aggressive driving behaviors as tailgating , sudden lane changes</a:t>
            </a:r>
          </a:p>
          <a:p>
            <a:pPr marL="0">
              <a:lnSpc>
                <a:spcPct val="107000"/>
              </a:lnSpc>
              <a:spcBef>
                <a:spcPts val="0"/>
              </a:spcBef>
              <a:spcAft>
                <a:spcPts val="800"/>
              </a:spcAft>
            </a:pPr>
            <a:r>
              <a:rPr lang="en-US" sz="1800" kern="100" dirty="0">
                <a:ea typeface="Aptos" panose="020B0004020202020204" pitchFamily="34" charset="0"/>
                <a:cs typeface="Latha" panose="020B0604020202020204" pitchFamily="34" charset="0"/>
              </a:rPr>
              <a:t>Ensure that your vehicle is properly maintained--checking the brakes, tires, lights, and other essential components.</a:t>
            </a:r>
          </a:p>
          <a:p>
            <a:pPr marL="0">
              <a:lnSpc>
                <a:spcPct val="107000"/>
              </a:lnSpc>
              <a:spcBef>
                <a:spcPts val="0"/>
              </a:spcBef>
              <a:spcAft>
                <a:spcPts val="800"/>
              </a:spcAft>
            </a:pPr>
            <a:r>
              <a:rPr lang="en-US" sz="1800" kern="100" dirty="0">
                <a:ea typeface="Aptos" panose="020B0004020202020204" pitchFamily="34" charset="0"/>
                <a:cs typeface="Latha" panose="020B0604020202020204" pitchFamily="34" charset="0"/>
              </a:rPr>
              <a:t>Use turn signals--Indicate your intentions by using turn signals when changing lanes to alert other drivers</a:t>
            </a:r>
          </a:p>
          <a:p>
            <a:endParaRPr lang="en-US" dirty="0"/>
          </a:p>
        </p:txBody>
      </p:sp>
      <p:sp>
        <p:nvSpPr>
          <p:cNvPr id="3" name="AutoShape 2">
            <a:extLst>
              <a:ext uri="{FF2B5EF4-FFF2-40B4-BE49-F238E27FC236}">
                <a16:creationId xmlns:a16="http://schemas.microsoft.com/office/drawing/2014/main" id="{38B8CD49-F010-C48F-86F3-8221192E195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descr="A graph of a number of injuries&#10;&#10;Description automatically generated">
            <a:extLst>
              <a:ext uri="{FF2B5EF4-FFF2-40B4-BE49-F238E27FC236}">
                <a16:creationId xmlns:a16="http://schemas.microsoft.com/office/drawing/2014/main" id="{C75CEFA1-1AAB-4469-F5C9-2307F7C85C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2041" y="101601"/>
            <a:ext cx="7137288" cy="3523644"/>
          </a:xfrm>
          <a:prstGeom prst="rect">
            <a:avLst/>
          </a:prstGeom>
        </p:spPr>
      </p:pic>
    </p:spTree>
    <p:extLst>
      <p:ext uri="{BB962C8B-B14F-4D97-AF65-F5344CB8AC3E}">
        <p14:creationId xmlns:p14="http://schemas.microsoft.com/office/powerpoint/2010/main" val="983564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28A34-FC3C-05D2-D6CA-15989CBCB3BE}"/>
              </a:ext>
            </a:extLst>
          </p:cNvPr>
          <p:cNvSpPr>
            <a:spLocks noGrp="1"/>
          </p:cNvSpPr>
          <p:nvPr>
            <p:ph type="title"/>
          </p:nvPr>
        </p:nvSpPr>
        <p:spPr>
          <a:xfrm>
            <a:off x="1449217" y="804890"/>
            <a:ext cx="9605635" cy="743254"/>
          </a:xfrm>
        </p:spPr>
        <p:txBody>
          <a:bodyPr>
            <a:normAutofit/>
          </a:bodyPr>
          <a:lstStyle/>
          <a:p>
            <a:pPr algn="ctr"/>
            <a:r>
              <a:rPr kumimoji="0" lang="en-US" b="0" i="0" u="none" strike="noStrike" kern="1200" cap="none" spc="-50" normalizeH="0" baseline="0" noProof="0" dirty="0">
                <a:ln>
                  <a:noFill/>
                </a:ln>
                <a:solidFill>
                  <a:srgbClr val="000000"/>
                </a:solidFill>
                <a:effectLst/>
                <a:uLnTx/>
                <a:uFillTx/>
                <a:latin typeface="Aharoni"/>
                <a:ea typeface="+mj-ea"/>
                <a:cs typeface="+mj-cs"/>
              </a:rPr>
              <a:t>HSIP Funding</a:t>
            </a:r>
            <a:endParaRPr lang="en-US" dirty="0"/>
          </a:p>
        </p:txBody>
      </p:sp>
      <p:sp>
        <p:nvSpPr>
          <p:cNvPr id="4" name="Content Placeholder 3">
            <a:extLst>
              <a:ext uri="{FF2B5EF4-FFF2-40B4-BE49-F238E27FC236}">
                <a16:creationId xmlns:a16="http://schemas.microsoft.com/office/drawing/2014/main" id="{AE83A454-292B-A659-DF6F-B738792F330B}"/>
              </a:ext>
            </a:extLst>
          </p:cNvPr>
          <p:cNvSpPr>
            <a:spLocks noGrp="1"/>
          </p:cNvSpPr>
          <p:nvPr>
            <p:ph sz="half" idx="2"/>
          </p:nvPr>
        </p:nvSpPr>
        <p:spPr>
          <a:xfrm>
            <a:off x="7567127" y="2017342"/>
            <a:ext cx="3491796" cy="3441521"/>
          </a:xfrm>
        </p:spPr>
        <p:txBody>
          <a:bodyPr>
            <a:normAutofit lnSpcReduction="10000"/>
          </a:bodyPr>
          <a:lstStyle/>
          <a:p>
            <a:r>
              <a:rPr lang="en-US" sz="1700" dirty="0"/>
              <a:t>As shown in the graph, overall HSIP funding ranged from $25M-$77M per year. </a:t>
            </a:r>
          </a:p>
          <a:p>
            <a:endParaRPr lang="en-US" sz="1700" dirty="0"/>
          </a:p>
          <a:p>
            <a:r>
              <a:rPr lang="en-US" sz="1700" dirty="0"/>
              <a:t>The data shown reflects funding for 2013-2016 ranging from the year the program was put into place to the final year within the dataset of fatal accidents used to compare. </a:t>
            </a:r>
          </a:p>
          <a:p>
            <a:endParaRPr lang="en-US" dirty="0"/>
          </a:p>
        </p:txBody>
      </p:sp>
      <p:pic>
        <p:nvPicPr>
          <p:cNvPr id="5" name="Content Placeholder 4">
            <a:extLst>
              <a:ext uri="{FF2B5EF4-FFF2-40B4-BE49-F238E27FC236}">
                <a16:creationId xmlns:a16="http://schemas.microsoft.com/office/drawing/2014/main" id="{457B03A0-C378-386C-C2C9-F4B14978D712}"/>
              </a:ext>
            </a:extLst>
          </p:cNvPr>
          <p:cNvPicPr>
            <a:picLocks noGrp="1" noChangeAspect="1"/>
          </p:cNvPicPr>
          <p:nvPr>
            <p:ph sz="half" idx="1"/>
          </p:nvPr>
        </p:nvPicPr>
        <p:blipFill>
          <a:blip r:embed="rId2"/>
          <a:stretch>
            <a:fillRect/>
          </a:stretch>
        </p:blipFill>
        <p:spPr>
          <a:xfrm>
            <a:off x="113491" y="2017342"/>
            <a:ext cx="6662947" cy="3832951"/>
          </a:xfrm>
        </p:spPr>
      </p:pic>
    </p:spTree>
    <p:extLst>
      <p:ext uri="{BB962C8B-B14F-4D97-AF65-F5344CB8AC3E}">
        <p14:creationId xmlns:p14="http://schemas.microsoft.com/office/powerpoint/2010/main" val="1298622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0C9A5-DD4F-8B2B-A47A-6056A76969AB}"/>
              </a:ext>
            </a:extLst>
          </p:cNvPr>
          <p:cNvSpPr>
            <a:spLocks noGrp="1"/>
          </p:cNvSpPr>
          <p:nvPr>
            <p:ph type="title"/>
          </p:nvPr>
        </p:nvSpPr>
        <p:spPr>
          <a:xfrm>
            <a:off x="1447191" y="416459"/>
            <a:ext cx="9607661" cy="1077363"/>
          </a:xfrm>
        </p:spPr>
        <p:txBody>
          <a:bodyPr>
            <a:normAutofit/>
          </a:bodyPr>
          <a:lstStyle/>
          <a:p>
            <a:pPr algn="ctr"/>
            <a:r>
              <a:rPr kumimoji="0" lang="en-US" b="0" i="0" u="none" strike="noStrike" kern="1200" cap="none" spc="-50" normalizeH="0" baseline="0" noProof="0" dirty="0">
                <a:ln>
                  <a:noFill/>
                </a:ln>
                <a:solidFill>
                  <a:srgbClr val="000000"/>
                </a:solidFill>
                <a:effectLst/>
                <a:uLnTx/>
                <a:uFillTx/>
                <a:latin typeface="Aharoni"/>
                <a:ea typeface="+mj-ea"/>
                <a:cs typeface="+mj-cs"/>
              </a:rPr>
              <a:t>Total Fatal Accidents Per Year</a:t>
            </a:r>
            <a:endParaRPr lang="en-US" dirty="0"/>
          </a:p>
        </p:txBody>
      </p:sp>
      <p:sp>
        <p:nvSpPr>
          <p:cNvPr id="6" name="Content Placeholder 5">
            <a:extLst>
              <a:ext uri="{FF2B5EF4-FFF2-40B4-BE49-F238E27FC236}">
                <a16:creationId xmlns:a16="http://schemas.microsoft.com/office/drawing/2014/main" id="{3CA543B8-CDA2-01C6-9E00-35F6FD263DE6}"/>
              </a:ext>
            </a:extLst>
          </p:cNvPr>
          <p:cNvSpPr>
            <a:spLocks noGrp="1"/>
          </p:cNvSpPr>
          <p:nvPr>
            <p:ph sz="quarter" idx="4"/>
          </p:nvPr>
        </p:nvSpPr>
        <p:spPr>
          <a:xfrm>
            <a:off x="7224664" y="2118511"/>
            <a:ext cx="3832849" cy="3340351"/>
          </a:xfrm>
        </p:spPr>
        <p:txBody>
          <a:bodyPr>
            <a:normAutofit fontScale="70000" lnSpcReduction="20000"/>
          </a:bodyPr>
          <a:lstStyle/>
          <a:p>
            <a:r>
              <a:rPr lang="en-US" sz="2000" dirty="0"/>
              <a:t>The total # of fatal accidents per year took a dip between 2013-2014. This is the year that HSIP was put into place and received funding. When reviewing the two graphs, there’s an inverse relationship implying that the increases in funding might’ve played a part in the reduction of overall accidents. </a:t>
            </a:r>
          </a:p>
          <a:p>
            <a:endParaRPr lang="en-US" sz="2000" dirty="0"/>
          </a:p>
          <a:p>
            <a:r>
              <a:rPr lang="en-US" sz="2000" dirty="0"/>
              <a:t>Towards the end of the program’s initial term, the funding decreased. When the funding was reduced, the overall number of accidents began to rise again. </a:t>
            </a:r>
          </a:p>
          <a:p>
            <a:endParaRPr lang="en-US" dirty="0"/>
          </a:p>
        </p:txBody>
      </p:sp>
      <p:pic>
        <p:nvPicPr>
          <p:cNvPr id="7" name="Picture 6">
            <a:extLst>
              <a:ext uri="{FF2B5EF4-FFF2-40B4-BE49-F238E27FC236}">
                <a16:creationId xmlns:a16="http://schemas.microsoft.com/office/drawing/2014/main" id="{7AEAA709-CA8D-0ECE-CF81-8686A4ACF7CD}"/>
              </a:ext>
            </a:extLst>
          </p:cNvPr>
          <p:cNvPicPr>
            <a:picLocks noChangeAspect="1"/>
          </p:cNvPicPr>
          <p:nvPr/>
        </p:nvPicPr>
        <p:blipFill>
          <a:blip r:embed="rId2"/>
          <a:stretch>
            <a:fillRect/>
          </a:stretch>
        </p:blipFill>
        <p:spPr>
          <a:xfrm>
            <a:off x="272720" y="2023003"/>
            <a:ext cx="6385284" cy="3626359"/>
          </a:xfrm>
          <a:prstGeom prst="rect">
            <a:avLst/>
          </a:prstGeom>
        </p:spPr>
      </p:pic>
    </p:spTree>
    <p:extLst>
      <p:ext uri="{BB962C8B-B14F-4D97-AF65-F5344CB8AC3E}">
        <p14:creationId xmlns:p14="http://schemas.microsoft.com/office/powerpoint/2010/main" val="3570176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AA42F-9E52-6E98-E9D3-F9633BD59C9D}"/>
              </a:ext>
            </a:extLst>
          </p:cNvPr>
          <p:cNvSpPr>
            <a:spLocks noGrp="1"/>
          </p:cNvSpPr>
          <p:nvPr>
            <p:ph type="title"/>
          </p:nvPr>
        </p:nvSpPr>
        <p:spPr>
          <a:xfrm>
            <a:off x="1451579" y="307819"/>
            <a:ext cx="9603275" cy="986827"/>
          </a:xfrm>
        </p:spPr>
        <p:txBody>
          <a:bodyPr>
            <a:normAutofit/>
          </a:bodyPr>
          <a:lstStyle/>
          <a:p>
            <a:pPr algn="ctr"/>
            <a:r>
              <a:rPr kumimoji="0" lang="en-US" b="0" i="0" u="none" strike="noStrike" kern="1200" cap="none" spc="-50" normalizeH="0" baseline="0" noProof="0" dirty="0">
                <a:ln>
                  <a:noFill/>
                </a:ln>
                <a:solidFill>
                  <a:srgbClr val="000000"/>
                </a:solidFill>
                <a:effectLst/>
                <a:uLnTx/>
                <a:uFillTx/>
                <a:latin typeface="Aharoni"/>
                <a:ea typeface="+mj-ea"/>
                <a:cs typeface="+mj-cs"/>
              </a:rPr>
              <a:t>Intersection Review</a:t>
            </a:r>
            <a:endParaRPr lang="en-US" dirty="0"/>
          </a:p>
        </p:txBody>
      </p:sp>
      <p:sp>
        <p:nvSpPr>
          <p:cNvPr id="3" name="Content Placeholder 2">
            <a:extLst>
              <a:ext uri="{FF2B5EF4-FFF2-40B4-BE49-F238E27FC236}">
                <a16:creationId xmlns:a16="http://schemas.microsoft.com/office/drawing/2014/main" id="{447A3FD6-850A-3135-EA0B-6DCE15A79B7D}"/>
              </a:ext>
            </a:extLst>
          </p:cNvPr>
          <p:cNvSpPr>
            <a:spLocks noGrp="1"/>
          </p:cNvSpPr>
          <p:nvPr>
            <p:ph idx="1"/>
          </p:nvPr>
        </p:nvSpPr>
        <p:spPr>
          <a:xfrm>
            <a:off x="5867057" y="2160978"/>
            <a:ext cx="5187798" cy="3305367"/>
          </a:xfrm>
        </p:spPr>
        <p:txBody>
          <a:bodyPr>
            <a:normAutofit fontScale="55000" lnSpcReduction="20000"/>
          </a:bodyPr>
          <a:lstStyle/>
          <a:p>
            <a:r>
              <a:rPr lang="en-US" sz="2000" dirty="0"/>
              <a:t>When looking at the dataset of fatal accidents from 2012-2016, the most common type of roadway where accidents occurred were Urban-Minor Arterial roads. Urban-minor arterial intersections are roadways that are a step down from highways. These roads connect urban neighborhoods to the major highways. </a:t>
            </a:r>
          </a:p>
          <a:p>
            <a:endParaRPr lang="en-US" sz="2000" dirty="0"/>
          </a:p>
          <a:p>
            <a:r>
              <a:rPr lang="en-US" sz="2000" dirty="0"/>
              <a:t>There wouldn't be a way to limit this as these roadways are necessary for people living within a small urban area to navigate to other locations outside of their neighborhood.</a:t>
            </a:r>
          </a:p>
          <a:p>
            <a:endParaRPr lang="en-US" sz="2000" dirty="0"/>
          </a:p>
          <a:p>
            <a:r>
              <a:rPr lang="en-US" sz="2000" dirty="0"/>
              <a:t>For urban areas, collector streets have the least # of accidents within the dataset. It may be helpful to begin paving more collector streets that connect the arterials. This way, more people may avoid the arterials for a portion of their trip and only use it when necessary. </a:t>
            </a:r>
          </a:p>
          <a:p>
            <a:endParaRPr lang="en-US" dirty="0"/>
          </a:p>
        </p:txBody>
      </p:sp>
      <p:pic>
        <p:nvPicPr>
          <p:cNvPr id="4" name="Picture 3">
            <a:extLst>
              <a:ext uri="{FF2B5EF4-FFF2-40B4-BE49-F238E27FC236}">
                <a16:creationId xmlns:a16="http://schemas.microsoft.com/office/drawing/2014/main" id="{FDB1E32C-4122-A583-B234-C65E4665EC4F}"/>
              </a:ext>
            </a:extLst>
          </p:cNvPr>
          <p:cNvPicPr>
            <a:picLocks noChangeAspect="1"/>
          </p:cNvPicPr>
          <p:nvPr/>
        </p:nvPicPr>
        <p:blipFill>
          <a:blip r:embed="rId2"/>
          <a:stretch>
            <a:fillRect/>
          </a:stretch>
        </p:blipFill>
        <p:spPr>
          <a:xfrm>
            <a:off x="326593" y="2160979"/>
            <a:ext cx="5187799" cy="3879164"/>
          </a:xfrm>
          <a:prstGeom prst="rect">
            <a:avLst/>
          </a:prstGeom>
        </p:spPr>
      </p:pic>
    </p:spTree>
    <p:extLst>
      <p:ext uri="{BB962C8B-B14F-4D97-AF65-F5344CB8AC3E}">
        <p14:creationId xmlns:p14="http://schemas.microsoft.com/office/powerpoint/2010/main" val="3183988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6EE1E-8068-13FD-2CCC-DDFC67823EAD}"/>
              </a:ext>
            </a:extLst>
          </p:cNvPr>
          <p:cNvSpPr>
            <a:spLocks noGrp="1"/>
          </p:cNvSpPr>
          <p:nvPr>
            <p:ph type="title" idx="4294967295"/>
          </p:nvPr>
        </p:nvSpPr>
        <p:spPr>
          <a:xfrm>
            <a:off x="323088" y="484744"/>
            <a:ext cx="1755775" cy="628650"/>
          </a:xfrm>
        </p:spPr>
        <p:txBody>
          <a:bodyPr>
            <a:normAutofit/>
          </a:bodyPr>
          <a:lstStyle/>
          <a:p>
            <a:r>
              <a:rPr lang="en-US" sz="2800" dirty="0">
                <a:latin typeface="Gill Sans MT" panose="020B0502020104020203" pitchFamily="34" charset="0"/>
              </a:rPr>
              <a:t>Dataset</a:t>
            </a:r>
          </a:p>
        </p:txBody>
      </p:sp>
      <p:sp>
        <p:nvSpPr>
          <p:cNvPr id="3" name="Content Placeholder 2">
            <a:extLst>
              <a:ext uri="{FF2B5EF4-FFF2-40B4-BE49-F238E27FC236}">
                <a16:creationId xmlns:a16="http://schemas.microsoft.com/office/drawing/2014/main" id="{83F3A7A3-D594-1101-5170-82FE24990C6D}"/>
              </a:ext>
            </a:extLst>
          </p:cNvPr>
          <p:cNvSpPr>
            <a:spLocks noGrp="1"/>
          </p:cNvSpPr>
          <p:nvPr>
            <p:ph idx="4294967295"/>
          </p:nvPr>
        </p:nvSpPr>
        <p:spPr>
          <a:xfrm>
            <a:off x="323088" y="994891"/>
            <a:ext cx="4248150" cy="2734290"/>
          </a:xfrm>
        </p:spPr>
        <p:txBody>
          <a:bodyPr>
            <a:noAutofit/>
          </a:bodyPr>
          <a:lstStyle/>
          <a:p>
            <a:r>
              <a:rPr lang="en-US" sz="1100" dirty="0"/>
              <a:t>Size of Dataset : 3.62 MB</a:t>
            </a:r>
          </a:p>
          <a:p>
            <a:r>
              <a:rPr lang="en-US" sz="1100" dirty="0"/>
              <a:t>Content: </a:t>
            </a:r>
            <a:r>
              <a:rPr lang="en-US" sz="1100" kern="100" dirty="0">
                <a:ea typeface="Aptos" panose="020B0004020202020204" pitchFamily="34" charset="0"/>
                <a:cs typeface="Latha" panose="020B0604020202020204" pitchFamily="34" charset="0"/>
              </a:rPr>
              <a:t>This dataset provides detailed information about fatal car accidents that occurred in the state of Arizona. Data points such as location, time, weather, contributing factors and demographic info of the motorists involved have been parsed out of the dataset.</a:t>
            </a:r>
          </a:p>
          <a:p>
            <a:r>
              <a:rPr lang="en-US" sz="1100" dirty="0"/>
              <a:t>Number of records: 18360 rows</a:t>
            </a:r>
          </a:p>
          <a:p>
            <a:r>
              <a:rPr lang="en-US" sz="1100" dirty="0"/>
              <a:t>Number of columns: 309 columns</a:t>
            </a:r>
          </a:p>
          <a:p>
            <a:r>
              <a:rPr lang="en-US" sz="1100" dirty="0"/>
              <a:t>Source: available on Kaggle</a:t>
            </a:r>
          </a:p>
          <a:p>
            <a:pPr marL="0" indent="0">
              <a:lnSpc>
                <a:spcPct val="100000"/>
              </a:lnSpc>
              <a:buNone/>
            </a:pPr>
            <a:r>
              <a:rPr lang="en-US" sz="1100" dirty="0">
                <a:hlinkClick r:id="rId3"/>
              </a:rPr>
              <a:t>https://www.kaggle.com/datasets/thedevasta</a:t>
            </a:r>
            <a:r>
              <a:rPr lang="en-US" sz="1100" dirty="0"/>
              <a:t>tor/fatal-traffic-accidents-in-arizona-2012-2016</a:t>
            </a:r>
          </a:p>
        </p:txBody>
      </p:sp>
      <p:sp>
        <p:nvSpPr>
          <p:cNvPr id="4" name="TextBox 3">
            <a:extLst>
              <a:ext uri="{FF2B5EF4-FFF2-40B4-BE49-F238E27FC236}">
                <a16:creationId xmlns:a16="http://schemas.microsoft.com/office/drawing/2014/main" id="{FB295E6D-5348-AA12-7DA8-E456842A035C}"/>
              </a:ext>
            </a:extLst>
          </p:cNvPr>
          <p:cNvSpPr txBox="1"/>
          <p:nvPr/>
        </p:nvSpPr>
        <p:spPr>
          <a:xfrm>
            <a:off x="4992624" y="969963"/>
            <a:ext cx="6876288" cy="2462213"/>
          </a:xfrm>
          <a:prstGeom prst="rect">
            <a:avLst/>
          </a:prstGeom>
          <a:noFill/>
        </p:spPr>
        <p:txBody>
          <a:bodyPr wrap="square" rtlCol="0">
            <a:spAutoFit/>
          </a:bodyPr>
          <a:lstStyle/>
          <a:p>
            <a:r>
              <a:rPr lang="en-US" sz="1100" dirty="0">
                <a:latin typeface="+mj-lt"/>
              </a:rPr>
              <a:t>HSIP – Highway Safety Improvement Program:</a:t>
            </a:r>
          </a:p>
          <a:p>
            <a:endParaRPr lang="en-US" sz="1100" dirty="0">
              <a:solidFill>
                <a:srgbClr val="FA2B5C"/>
              </a:solidFill>
              <a:latin typeface="+mj-lt"/>
              <a:hlinkClick r:id="rId4">
                <a:extLst>
                  <a:ext uri="{A12FA001-AC4F-418D-AE19-62706E023703}">
                    <ahyp:hlinkClr xmlns:ahyp="http://schemas.microsoft.com/office/drawing/2018/hyperlinkcolor" val="tx"/>
                  </a:ext>
                </a:extLst>
              </a:hlinkClick>
            </a:endParaRPr>
          </a:p>
          <a:p>
            <a:r>
              <a:rPr lang="en-US" sz="1100" b="0" i="0" u="none" strike="noStrike" dirty="0">
                <a:solidFill>
                  <a:srgbClr val="FA2B5C"/>
                </a:solidFill>
                <a:effectLst/>
                <a:latin typeface="+mj-lt"/>
                <a:hlinkClick r:id="rId4">
                  <a:extLst>
                    <a:ext uri="{A12FA001-AC4F-418D-AE19-62706E023703}">
                      <ahyp:hlinkClr xmlns:ahyp="http://schemas.microsoft.com/office/drawing/2018/hyperlinkcolor" val="tx"/>
                    </a:ext>
                  </a:extLst>
                </a:hlinkClick>
              </a:rPr>
              <a:t>chrome-extension://</a:t>
            </a:r>
            <a:r>
              <a:rPr lang="en-US" sz="1100" b="0" i="0" u="none" strike="noStrike" dirty="0" err="1">
                <a:solidFill>
                  <a:srgbClr val="FA2B5C"/>
                </a:solidFill>
                <a:effectLst/>
                <a:latin typeface="+mj-lt"/>
                <a:hlinkClick r:id="rId4">
                  <a:extLst>
                    <a:ext uri="{A12FA001-AC4F-418D-AE19-62706E023703}">
                      <ahyp:hlinkClr xmlns:ahyp="http://schemas.microsoft.com/office/drawing/2018/hyperlinkcolor" val="tx"/>
                    </a:ext>
                  </a:extLst>
                </a:hlinkClick>
              </a:rPr>
              <a:t>efaidnbmnnnibpcajpcglclefindmkaj</a:t>
            </a:r>
            <a:r>
              <a:rPr lang="en-US" sz="1100" b="0" i="0" u="none" strike="noStrike" dirty="0">
                <a:effectLst/>
                <a:latin typeface="+mj-lt"/>
                <a:hlinkClick r:id="rId4">
                  <a:extLst>
                    <a:ext uri="{A12FA001-AC4F-418D-AE19-62706E023703}">
                      <ahyp:hlinkClr xmlns:ahyp="http://schemas.microsoft.com/office/drawing/2018/hyperlinkcolor" val="tx"/>
                    </a:ext>
                  </a:extLst>
                </a:hlinkClick>
              </a:rPr>
              <a:t>/https://highways.dot.gov/media/10071</a:t>
            </a:r>
            <a:br>
              <a:rPr lang="en-US" sz="1100" dirty="0">
                <a:latin typeface="+mj-lt"/>
              </a:rPr>
            </a:br>
            <a:r>
              <a:rPr lang="en-US" sz="1100" b="0" i="0" u="none" strike="noStrike" dirty="0">
                <a:solidFill>
                  <a:srgbClr val="FA2B5C"/>
                </a:solidFill>
                <a:effectLst/>
                <a:latin typeface="+mj-lt"/>
                <a:hlinkClick r:id="rId5">
                  <a:extLst>
                    <a:ext uri="{A12FA001-AC4F-418D-AE19-62706E023703}">
                      <ahyp:hlinkClr xmlns:ahyp="http://schemas.microsoft.com/office/drawing/2018/hyperlinkcolor" val="tx"/>
                    </a:ext>
                  </a:extLst>
                </a:hlinkClick>
              </a:rPr>
              <a:t>chrome-extension://</a:t>
            </a:r>
            <a:r>
              <a:rPr lang="en-US" sz="1100" b="0" i="0" u="none" strike="noStrike" dirty="0" err="1">
                <a:solidFill>
                  <a:srgbClr val="FA2B5C"/>
                </a:solidFill>
                <a:effectLst/>
                <a:latin typeface="+mj-lt"/>
                <a:hlinkClick r:id="rId5">
                  <a:extLst>
                    <a:ext uri="{A12FA001-AC4F-418D-AE19-62706E023703}">
                      <ahyp:hlinkClr xmlns:ahyp="http://schemas.microsoft.com/office/drawing/2018/hyperlinkcolor" val="tx"/>
                    </a:ext>
                  </a:extLst>
                </a:hlinkClick>
              </a:rPr>
              <a:t>efaidnbmnnnibpcajpcglclefindmkaj</a:t>
            </a:r>
            <a:r>
              <a:rPr lang="en-US" sz="1100" b="0" i="0" u="none" strike="noStrike" dirty="0">
                <a:effectLst/>
                <a:latin typeface="+mj-lt"/>
                <a:hlinkClick r:id="rId5">
                  <a:extLst>
                    <a:ext uri="{A12FA001-AC4F-418D-AE19-62706E023703}">
                      <ahyp:hlinkClr xmlns:ahyp="http://schemas.microsoft.com/office/drawing/2018/hyperlinkcolor" val="tx"/>
                    </a:ext>
                  </a:extLst>
                </a:hlinkClick>
              </a:rPr>
              <a:t>/https://highways.dot.gov/media/10616</a:t>
            </a:r>
            <a:br>
              <a:rPr lang="en-US" sz="1100" dirty="0">
                <a:latin typeface="+mj-lt"/>
              </a:rPr>
            </a:br>
            <a:r>
              <a:rPr lang="en-US" sz="1100" b="0" i="0" u="none" strike="noStrike" dirty="0">
                <a:solidFill>
                  <a:srgbClr val="FA2B5C"/>
                </a:solidFill>
                <a:effectLst/>
                <a:latin typeface="+mj-lt"/>
                <a:hlinkClick r:id="rId6">
                  <a:extLst>
                    <a:ext uri="{A12FA001-AC4F-418D-AE19-62706E023703}">
                      <ahyp:hlinkClr xmlns:ahyp="http://schemas.microsoft.com/office/drawing/2018/hyperlinkcolor" val="tx"/>
                    </a:ext>
                  </a:extLst>
                </a:hlinkClick>
              </a:rPr>
              <a:t>chrome-extension://</a:t>
            </a:r>
            <a:r>
              <a:rPr lang="en-US" sz="1100" b="0" i="0" u="none" strike="noStrike" dirty="0" err="1">
                <a:solidFill>
                  <a:srgbClr val="FA2B5C"/>
                </a:solidFill>
                <a:effectLst/>
                <a:latin typeface="+mj-lt"/>
                <a:hlinkClick r:id="rId6">
                  <a:extLst>
                    <a:ext uri="{A12FA001-AC4F-418D-AE19-62706E023703}">
                      <ahyp:hlinkClr xmlns:ahyp="http://schemas.microsoft.com/office/drawing/2018/hyperlinkcolor" val="tx"/>
                    </a:ext>
                  </a:extLst>
                </a:hlinkClick>
              </a:rPr>
              <a:t>efaidnbmnnnibpcajpcglclefindmkaj</a:t>
            </a:r>
            <a:r>
              <a:rPr lang="en-US" sz="1100" b="0" i="0" u="none" strike="noStrike" dirty="0">
                <a:effectLst/>
                <a:latin typeface="+mj-lt"/>
                <a:hlinkClick r:id="rId6">
                  <a:extLst>
                    <a:ext uri="{A12FA001-AC4F-418D-AE19-62706E023703}">
                      <ahyp:hlinkClr xmlns:ahyp="http://schemas.microsoft.com/office/drawing/2018/hyperlinkcolor" val="tx"/>
                    </a:ext>
                  </a:extLst>
                </a:hlinkClick>
              </a:rPr>
              <a:t>/https://safety.fhwa.dot.gov/hsip/reports/pdf/2015/az.pdf</a:t>
            </a:r>
            <a:br>
              <a:rPr lang="en-US" sz="1100" dirty="0">
                <a:latin typeface="+mj-lt"/>
              </a:rPr>
            </a:br>
            <a:r>
              <a:rPr lang="en-US" sz="1100" b="0" i="0" u="none" strike="noStrike" dirty="0">
                <a:solidFill>
                  <a:srgbClr val="FA2B5C"/>
                </a:solidFill>
                <a:effectLst/>
                <a:latin typeface="+mj-lt"/>
                <a:hlinkClick r:id="rId7">
                  <a:extLst>
                    <a:ext uri="{A12FA001-AC4F-418D-AE19-62706E023703}">
                      <ahyp:hlinkClr xmlns:ahyp="http://schemas.microsoft.com/office/drawing/2018/hyperlinkcolor" val="tx"/>
                    </a:ext>
                  </a:extLst>
                </a:hlinkClick>
              </a:rPr>
              <a:t>chrome-extension://</a:t>
            </a:r>
            <a:r>
              <a:rPr lang="en-US" sz="1100" b="0" i="0" u="none" strike="noStrike" dirty="0" err="1">
                <a:solidFill>
                  <a:srgbClr val="FA2B5C"/>
                </a:solidFill>
                <a:effectLst/>
                <a:latin typeface="+mj-lt"/>
                <a:hlinkClick r:id="rId7">
                  <a:extLst>
                    <a:ext uri="{A12FA001-AC4F-418D-AE19-62706E023703}">
                      <ahyp:hlinkClr xmlns:ahyp="http://schemas.microsoft.com/office/drawing/2018/hyperlinkcolor" val="tx"/>
                    </a:ext>
                  </a:extLst>
                </a:hlinkClick>
              </a:rPr>
              <a:t>efaidnbmnnnibpcajpcglclefindmkaj</a:t>
            </a:r>
            <a:r>
              <a:rPr lang="en-US" sz="1100" b="0" i="0" u="none" strike="noStrike" dirty="0">
                <a:effectLst/>
                <a:latin typeface="+mj-lt"/>
                <a:hlinkClick r:id="rId7">
                  <a:extLst>
                    <a:ext uri="{A12FA001-AC4F-418D-AE19-62706E023703}">
                      <ahyp:hlinkClr xmlns:ahyp="http://schemas.microsoft.com/office/drawing/2018/hyperlinkcolor" val="tx"/>
                    </a:ext>
                  </a:extLst>
                </a:hlinkClick>
              </a:rPr>
              <a:t>/https://highways.dot.gov/sites/fhwa.dot.gov/files/2022-06/hsip_reports_2016_az.pdf</a:t>
            </a:r>
            <a:endParaRPr lang="en-US" sz="1100" b="0" i="0" u="none" strike="noStrike" dirty="0">
              <a:effectLst/>
              <a:latin typeface="+mj-lt"/>
            </a:endParaRPr>
          </a:p>
          <a:p>
            <a:endParaRPr lang="en-US" sz="1100" dirty="0">
              <a:latin typeface="+mj-lt"/>
            </a:endParaRPr>
          </a:p>
          <a:p>
            <a:endParaRPr lang="en-US" sz="1100" b="0" i="0" u="none" strike="noStrike" dirty="0">
              <a:effectLst/>
              <a:latin typeface="+mj-lt"/>
            </a:endParaRPr>
          </a:p>
          <a:p>
            <a:endParaRPr lang="en-US" sz="1100" b="0" i="0" u="none" strike="noStrike" dirty="0">
              <a:effectLst/>
              <a:latin typeface="+mj-lt"/>
            </a:endParaRPr>
          </a:p>
          <a:p>
            <a:r>
              <a:rPr lang="en-US" sz="1100" b="0" i="0" dirty="0">
                <a:effectLst/>
                <a:latin typeface="+mj-lt"/>
              </a:rPr>
              <a:t>Arizona County Population: </a:t>
            </a:r>
          </a:p>
          <a:p>
            <a:r>
              <a:rPr lang="en-US" sz="1100" b="0" i="0" u="none" strike="noStrike" dirty="0">
                <a:effectLst/>
                <a:latin typeface="+mj-lt"/>
                <a:hlinkClick r:id="rId8">
                  <a:extLst>
                    <a:ext uri="{A12FA001-AC4F-418D-AE19-62706E023703}">
                      <ahyp:hlinkClr xmlns:ahyp="http://schemas.microsoft.com/office/drawing/2018/hyperlinkcolor" val="tx"/>
                    </a:ext>
                  </a:extLst>
                </a:hlinkClick>
              </a:rPr>
              <a:t>https://www.mapsofworld.com/usa/states/arizona/population.html#google_vignette</a:t>
            </a:r>
            <a:endParaRPr lang="en-US" sz="1100" b="0" i="0" u="none" strike="noStrike" dirty="0">
              <a:effectLst/>
              <a:latin typeface="+mj-lt"/>
            </a:endParaRPr>
          </a:p>
          <a:p>
            <a:endParaRPr lang="en-US" sz="1100" dirty="0">
              <a:latin typeface="+mj-lt"/>
            </a:endParaRPr>
          </a:p>
          <a:p>
            <a:endParaRPr lang="en-US" sz="1100" dirty="0">
              <a:latin typeface="+mj-lt"/>
            </a:endParaRPr>
          </a:p>
        </p:txBody>
      </p:sp>
      <p:sp>
        <p:nvSpPr>
          <p:cNvPr id="5" name="TextBox 4">
            <a:extLst>
              <a:ext uri="{FF2B5EF4-FFF2-40B4-BE49-F238E27FC236}">
                <a16:creationId xmlns:a16="http://schemas.microsoft.com/office/drawing/2014/main" id="{23D6FA3A-C9D5-A40C-DC9D-5256A9FC247C}"/>
              </a:ext>
            </a:extLst>
          </p:cNvPr>
          <p:cNvSpPr txBox="1"/>
          <p:nvPr/>
        </p:nvSpPr>
        <p:spPr>
          <a:xfrm>
            <a:off x="5001768" y="470972"/>
            <a:ext cx="5586984" cy="523220"/>
          </a:xfrm>
          <a:prstGeom prst="rect">
            <a:avLst/>
          </a:prstGeom>
          <a:noFill/>
        </p:spPr>
        <p:txBody>
          <a:bodyPr wrap="square" rtlCol="0">
            <a:spAutoFit/>
          </a:bodyPr>
          <a:lstStyle/>
          <a:p>
            <a:r>
              <a:rPr lang="en-US" sz="2800" dirty="0"/>
              <a:t>References</a:t>
            </a:r>
          </a:p>
        </p:txBody>
      </p:sp>
    </p:spTree>
    <p:extLst>
      <p:ext uri="{BB962C8B-B14F-4D97-AF65-F5344CB8AC3E}">
        <p14:creationId xmlns:p14="http://schemas.microsoft.com/office/powerpoint/2010/main" val="976778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45E4D64-A12F-C541-7753-FE1FC3B7CE2B}"/>
              </a:ext>
            </a:extLst>
          </p:cNvPr>
          <p:cNvSpPr>
            <a:spLocks noGrp="1"/>
          </p:cNvSpPr>
          <p:nvPr>
            <p:ph type="subTitle" idx="1"/>
          </p:nvPr>
        </p:nvSpPr>
        <p:spPr>
          <a:xfrm>
            <a:off x="2280620" y="2565285"/>
            <a:ext cx="2638852" cy="2052435"/>
          </a:xfrm>
        </p:spPr>
        <p:txBody>
          <a:bodyPr>
            <a:normAutofit/>
          </a:bodyPr>
          <a:lstStyle/>
          <a:p>
            <a:r>
              <a:rPr lang="en-US" sz="2800" dirty="0">
                <a:latin typeface="+mj-lt"/>
              </a:rPr>
              <a:t>Thank you</a:t>
            </a:r>
          </a:p>
          <a:p>
            <a:endParaRPr lang="en-US" sz="2800" dirty="0">
              <a:latin typeface="+mj-lt"/>
            </a:endParaRPr>
          </a:p>
          <a:p>
            <a:r>
              <a:rPr lang="en-US" sz="2800" dirty="0">
                <a:latin typeface="+mj-lt"/>
              </a:rPr>
              <a:t>Q&amp;A</a:t>
            </a:r>
          </a:p>
        </p:txBody>
      </p:sp>
    </p:spTree>
    <p:extLst>
      <p:ext uri="{BB962C8B-B14F-4D97-AF65-F5344CB8AC3E}">
        <p14:creationId xmlns:p14="http://schemas.microsoft.com/office/powerpoint/2010/main" val="9505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4A25A-B0B7-C28A-9ED5-525BA8A322B4}"/>
              </a:ext>
            </a:extLst>
          </p:cNvPr>
          <p:cNvSpPr>
            <a:spLocks noGrp="1"/>
          </p:cNvSpPr>
          <p:nvPr>
            <p:ph type="title"/>
          </p:nvPr>
        </p:nvSpPr>
        <p:spPr/>
        <p:txBody>
          <a:bodyPr>
            <a:normAutofit/>
          </a:bodyPr>
          <a:lstStyle/>
          <a:p>
            <a:r>
              <a:rPr lang="en-US" sz="2800" dirty="0"/>
              <a:t>contents</a:t>
            </a:r>
          </a:p>
        </p:txBody>
      </p:sp>
      <p:sp>
        <p:nvSpPr>
          <p:cNvPr id="3" name="Content Placeholder 2">
            <a:extLst>
              <a:ext uri="{FF2B5EF4-FFF2-40B4-BE49-F238E27FC236}">
                <a16:creationId xmlns:a16="http://schemas.microsoft.com/office/drawing/2014/main" id="{6BE0C98D-7CA9-6F5E-31DC-E873421D9294}"/>
              </a:ext>
            </a:extLst>
          </p:cNvPr>
          <p:cNvSpPr>
            <a:spLocks noGrp="1"/>
          </p:cNvSpPr>
          <p:nvPr>
            <p:ph idx="1"/>
          </p:nvPr>
        </p:nvSpPr>
        <p:spPr>
          <a:xfrm>
            <a:off x="1526993" y="1996879"/>
            <a:ext cx="9603275" cy="3450613"/>
          </a:xfrm>
        </p:spPr>
        <p:txBody>
          <a:bodyPr>
            <a:normAutofit/>
          </a:bodyPr>
          <a:lstStyle/>
          <a:p>
            <a:r>
              <a:rPr lang="en-US" sz="1800" dirty="0"/>
              <a:t>Introduction</a:t>
            </a:r>
          </a:p>
          <a:p>
            <a:r>
              <a:rPr lang="en-US" sz="1800" dirty="0"/>
              <a:t>Analysis</a:t>
            </a:r>
          </a:p>
          <a:p>
            <a:r>
              <a:rPr lang="en-US" sz="1800" dirty="0"/>
              <a:t>Measures</a:t>
            </a:r>
          </a:p>
          <a:p>
            <a:r>
              <a:rPr lang="en-US" sz="1800" dirty="0"/>
              <a:t>Conclusion</a:t>
            </a:r>
          </a:p>
          <a:p>
            <a:r>
              <a:rPr lang="en-US" sz="1800" dirty="0"/>
              <a:t>Dataset &amp; References</a:t>
            </a:r>
          </a:p>
          <a:p>
            <a:endParaRPr lang="en-US" sz="1800" dirty="0"/>
          </a:p>
        </p:txBody>
      </p:sp>
    </p:spTree>
    <p:extLst>
      <p:ext uri="{BB962C8B-B14F-4D97-AF65-F5344CB8AC3E}">
        <p14:creationId xmlns:p14="http://schemas.microsoft.com/office/powerpoint/2010/main" val="687586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782CE-E2C7-812D-61BA-C8B3C3C34F40}"/>
              </a:ext>
            </a:extLst>
          </p:cNvPr>
          <p:cNvSpPr>
            <a:spLocks noGrp="1"/>
          </p:cNvSpPr>
          <p:nvPr>
            <p:ph type="title"/>
          </p:nvPr>
        </p:nvSpPr>
        <p:spPr>
          <a:xfrm>
            <a:off x="1444671" y="2459736"/>
            <a:ext cx="3273099" cy="586354"/>
          </a:xfrm>
        </p:spPr>
        <p:txBody>
          <a:bodyPr>
            <a:normAutofit/>
          </a:bodyPr>
          <a:lstStyle/>
          <a:p>
            <a:r>
              <a:rPr lang="en-US" sz="2800" dirty="0"/>
              <a:t>Introduction</a:t>
            </a:r>
          </a:p>
        </p:txBody>
      </p:sp>
      <p:sp>
        <p:nvSpPr>
          <p:cNvPr id="3" name="Content Placeholder 2">
            <a:extLst>
              <a:ext uri="{FF2B5EF4-FFF2-40B4-BE49-F238E27FC236}">
                <a16:creationId xmlns:a16="http://schemas.microsoft.com/office/drawing/2014/main" id="{6094ADFE-DC29-ED86-A6D7-0AAD9B320D01}"/>
              </a:ext>
            </a:extLst>
          </p:cNvPr>
          <p:cNvSpPr>
            <a:spLocks noGrp="1"/>
          </p:cNvSpPr>
          <p:nvPr>
            <p:ph idx="1"/>
          </p:nvPr>
        </p:nvSpPr>
        <p:spPr>
          <a:xfrm>
            <a:off x="4708717" y="798973"/>
            <a:ext cx="6012470" cy="4658826"/>
          </a:xfrm>
        </p:spPr>
        <p:txBody>
          <a:bodyPr>
            <a:normAutofit fontScale="92500"/>
          </a:bodyPr>
          <a:lstStyle/>
          <a:p>
            <a:pPr marL="0" indent="0">
              <a:buNone/>
            </a:pPr>
            <a:r>
              <a:rPr lang="en-US" sz="1800" dirty="0"/>
              <a:t>	Arizona Accidents Analysis for 2012 to 2016 </a:t>
            </a:r>
          </a:p>
          <a:p>
            <a:r>
              <a:rPr lang="en-US" sz="1800" dirty="0"/>
              <a:t>We conducted research in the following topics to analyze the accidents that had higher fatality rates in the state of Arizona:</a:t>
            </a:r>
          </a:p>
          <a:p>
            <a:pPr lvl="1"/>
            <a:r>
              <a:rPr lang="en-US" sz="1600" dirty="0"/>
              <a:t>Counties</a:t>
            </a:r>
          </a:p>
          <a:p>
            <a:pPr lvl="1"/>
            <a:r>
              <a:rPr lang="en-US" sz="1600" dirty="0"/>
              <a:t>Roads/Intersections/Traffic Ways</a:t>
            </a:r>
          </a:p>
          <a:p>
            <a:pPr lvl="1"/>
            <a:r>
              <a:rPr lang="en-US" sz="1600" dirty="0"/>
              <a:t>Age</a:t>
            </a:r>
          </a:p>
          <a:p>
            <a:pPr lvl="1"/>
            <a:r>
              <a:rPr lang="en-US" sz="1600" dirty="0"/>
              <a:t>Weather Conditions</a:t>
            </a:r>
          </a:p>
          <a:p>
            <a:pPr lvl="1"/>
            <a:r>
              <a:rPr lang="en-US" sz="1600" dirty="0"/>
              <a:t>Car Types</a:t>
            </a:r>
          </a:p>
          <a:p>
            <a:pPr lvl="1"/>
            <a:r>
              <a:rPr lang="en-US" sz="1600" dirty="0"/>
              <a:t>Cause of crash</a:t>
            </a:r>
          </a:p>
          <a:p>
            <a:pPr lvl="1"/>
            <a:r>
              <a:rPr lang="en-US" sz="1600" dirty="0"/>
              <a:t>Funding of traffic</a:t>
            </a:r>
          </a:p>
          <a:p>
            <a:r>
              <a:rPr lang="en-US" sz="1800" dirty="0"/>
              <a:t>Conclusion found based on the research shows that there are many factors to consider on the who, what, when, why, and where accidents occur in the state of Arizona.</a:t>
            </a:r>
          </a:p>
          <a:p>
            <a:pPr lvl="1"/>
            <a:endParaRPr lang="en-US" sz="1600" dirty="0"/>
          </a:p>
          <a:p>
            <a:pPr lvl="1"/>
            <a:endParaRPr lang="en-US" sz="1600" dirty="0"/>
          </a:p>
        </p:txBody>
      </p:sp>
    </p:spTree>
    <p:extLst>
      <p:ext uri="{BB962C8B-B14F-4D97-AF65-F5344CB8AC3E}">
        <p14:creationId xmlns:p14="http://schemas.microsoft.com/office/powerpoint/2010/main" val="594058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EEA869E1-F851-4A52-92F5-77E592B76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32" name="Picture 31">
            <a:extLst>
              <a:ext uri="{FF2B5EF4-FFF2-40B4-BE49-F238E27FC236}">
                <a16:creationId xmlns:a16="http://schemas.microsoft.com/office/drawing/2014/main" id="{B083AD55-8296-44BD-8E14-DD2DDBC351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32">
            <a:extLst>
              <a:ext uri="{FF2B5EF4-FFF2-40B4-BE49-F238E27FC236}">
                <a16:creationId xmlns:a16="http://schemas.microsoft.com/office/drawing/2014/main" id="{2BF46B26-15FC-4C5A-94FA-AE9ED64B5C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ADF1045-FC61-45F9-B214-2286C9675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5" name="Rectangle 34">
            <a:extLst>
              <a:ext uri="{FF2B5EF4-FFF2-40B4-BE49-F238E27FC236}">
                <a16:creationId xmlns:a16="http://schemas.microsoft.com/office/drawing/2014/main" id="{742C14A9-3617-46DD-9FC4-ED828A7D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cxnSp>
        <p:nvCxnSpPr>
          <p:cNvPr id="36" name="Straight Connector 35">
            <a:extLst>
              <a:ext uri="{FF2B5EF4-FFF2-40B4-BE49-F238E27FC236}">
                <a16:creationId xmlns:a16="http://schemas.microsoft.com/office/drawing/2014/main" id="{19AB0109-1C89-41F0-9EDF-3DE017BE3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7" name="Rectangle 36">
            <a:extLst>
              <a:ext uri="{FF2B5EF4-FFF2-40B4-BE49-F238E27FC236}">
                <a16:creationId xmlns:a16="http://schemas.microsoft.com/office/drawing/2014/main" id="{19E5CB6C-D5A1-44AB-BAD0-E76C67ED2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6" name="Picture 5" descr="A graph of the number of states&#10;&#10;Description automatically generated">
            <a:extLst>
              <a:ext uri="{FF2B5EF4-FFF2-40B4-BE49-F238E27FC236}">
                <a16:creationId xmlns:a16="http://schemas.microsoft.com/office/drawing/2014/main" id="{6A1C2EF5-7EB2-4CF8-EC06-E8CE01121E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332" y="1584187"/>
            <a:ext cx="5694819" cy="3416891"/>
          </a:xfrm>
          <a:prstGeom prst="rect">
            <a:avLst/>
          </a:prstGeom>
        </p:spPr>
      </p:pic>
      <p:pic>
        <p:nvPicPr>
          <p:cNvPr id="8" name="Picture 7" descr="A graph of a number of states&#10;&#10;Description automatically generated">
            <a:extLst>
              <a:ext uri="{FF2B5EF4-FFF2-40B4-BE49-F238E27FC236}">
                <a16:creationId xmlns:a16="http://schemas.microsoft.com/office/drawing/2014/main" id="{89F140CA-AEC4-2248-90C4-FD11AC43A7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5849" y="1584188"/>
            <a:ext cx="5694819" cy="3416891"/>
          </a:xfrm>
          <a:prstGeom prst="rect">
            <a:avLst/>
          </a:prstGeom>
        </p:spPr>
      </p:pic>
      <p:pic>
        <p:nvPicPr>
          <p:cNvPr id="38" name="Picture 37">
            <a:extLst>
              <a:ext uri="{FF2B5EF4-FFF2-40B4-BE49-F238E27FC236}">
                <a16:creationId xmlns:a16="http://schemas.microsoft.com/office/drawing/2014/main" id="{D5A16967-5C32-4A48-9F02-4F0228AC8D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9" name="Straight Connector 38">
            <a:extLst>
              <a:ext uri="{FF2B5EF4-FFF2-40B4-BE49-F238E27FC236}">
                <a16:creationId xmlns:a16="http://schemas.microsoft.com/office/drawing/2014/main" id="{942D078B-EF20-4DB1-AA1B-87F212C56A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598E9E06-3007-2FBB-B436-3520304FA25D}"/>
              </a:ext>
            </a:extLst>
          </p:cNvPr>
          <p:cNvSpPr>
            <a:spLocks noGrp="1"/>
          </p:cNvSpPr>
          <p:nvPr>
            <p:ph type="title"/>
          </p:nvPr>
        </p:nvSpPr>
        <p:spPr>
          <a:xfrm>
            <a:off x="210231" y="166671"/>
            <a:ext cx="3273099" cy="586354"/>
          </a:xfrm>
        </p:spPr>
        <p:txBody>
          <a:bodyPr>
            <a:normAutofit/>
          </a:bodyPr>
          <a:lstStyle/>
          <a:p>
            <a:r>
              <a:rPr lang="en-US" sz="2800" dirty="0"/>
              <a:t>Analysis</a:t>
            </a:r>
          </a:p>
        </p:txBody>
      </p:sp>
    </p:spTree>
    <p:extLst>
      <p:ext uri="{BB962C8B-B14F-4D97-AF65-F5344CB8AC3E}">
        <p14:creationId xmlns:p14="http://schemas.microsoft.com/office/powerpoint/2010/main" val="3220860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2FAC8C30-93FA-4F99-80C4-C952D83A4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36" name="Picture 35">
            <a:extLst>
              <a:ext uri="{FF2B5EF4-FFF2-40B4-BE49-F238E27FC236}">
                <a16:creationId xmlns:a16="http://schemas.microsoft.com/office/drawing/2014/main" id="{F3ACDE2A-6BC1-4786-87B1-F7DA35351E7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8" name="Straight Connector 37">
            <a:extLst>
              <a:ext uri="{FF2B5EF4-FFF2-40B4-BE49-F238E27FC236}">
                <a16:creationId xmlns:a16="http://schemas.microsoft.com/office/drawing/2014/main" id="{0A2CC8B5-9886-4AFA-BE09-6178A4ED30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0" name="Picture 9" descr="A graph of a number of cars&#10;&#10;Description automatically generated">
            <a:extLst>
              <a:ext uri="{FF2B5EF4-FFF2-40B4-BE49-F238E27FC236}">
                <a16:creationId xmlns:a16="http://schemas.microsoft.com/office/drawing/2014/main" id="{BF5EACB1-1914-4C8B-AB87-4785D5BB3D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6445" y="1251337"/>
            <a:ext cx="6892817" cy="4250891"/>
          </a:xfrm>
          <a:prstGeom prst="rect">
            <a:avLst/>
          </a:prstGeom>
          <a:effectLst>
            <a:outerShdw blurRad="50800" dist="38100" dir="2700000" algn="tl" rotWithShape="0">
              <a:prstClr val="black">
                <a:alpha val="40000"/>
              </a:prstClr>
            </a:outerShdw>
          </a:effectLst>
        </p:spPr>
      </p:pic>
      <p:pic>
        <p:nvPicPr>
          <p:cNvPr id="28" name="Picture 27" descr="A map with red dots&#10;&#10;Description automatically generated">
            <a:extLst>
              <a:ext uri="{FF2B5EF4-FFF2-40B4-BE49-F238E27FC236}">
                <a16:creationId xmlns:a16="http://schemas.microsoft.com/office/drawing/2014/main" id="{50B7CD51-2C15-DB58-ECD0-1D91B05142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750" y="1251337"/>
            <a:ext cx="4710945" cy="4250892"/>
          </a:xfrm>
          <a:prstGeom prst="rect">
            <a:avLst/>
          </a:prstGeom>
        </p:spPr>
      </p:pic>
    </p:spTree>
    <p:extLst>
      <p:ext uri="{BB962C8B-B14F-4D97-AF65-F5344CB8AC3E}">
        <p14:creationId xmlns:p14="http://schemas.microsoft.com/office/powerpoint/2010/main" val="1481646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C986C0E-B432-3D44-691A-858DCBED5B6B}"/>
              </a:ext>
            </a:extLst>
          </p:cNvPr>
          <p:cNvSpPr>
            <a:spLocks noGrp="1"/>
          </p:cNvSpPr>
          <p:nvPr>
            <p:ph type="body" sz="half" idx="2"/>
          </p:nvPr>
        </p:nvSpPr>
        <p:spPr>
          <a:xfrm>
            <a:off x="1711135" y="77216"/>
            <a:ext cx="2746058" cy="2286000"/>
          </a:xfrm>
        </p:spPr>
        <p:txBody>
          <a:bodyPr/>
          <a:lstStyle/>
          <a:p>
            <a:r>
              <a:rPr lang="en-US" sz="1800" dirty="0">
                <a:effectLst/>
                <a:ea typeface="Aptos" panose="020B0004020202020204" pitchFamily="34" charset="0"/>
                <a:cs typeface="Latha" panose="020B0604020202020204" pitchFamily="34" charset="0"/>
              </a:rPr>
              <a:t>High Traffic Volume</a:t>
            </a:r>
          </a:p>
          <a:p>
            <a:r>
              <a:rPr lang="en-US" sz="1800" dirty="0">
                <a:effectLst/>
                <a:ea typeface="Aptos" panose="020B0004020202020204" pitchFamily="34" charset="0"/>
                <a:cs typeface="Latha" panose="020B0604020202020204" pitchFamily="34" charset="0"/>
              </a:rPr>
              <a:t>Intersection Complexity</a:t>
            </a:r>
            <a:endParaRPr lang="en-US" sz="1800" dirty="0">
              <a:ea typeface="Aptos" panose="020B0004020202020204" pitchFamily="34" charset="0"/>
              <a:cs typeface="Latha" panose="020B0604020202020204" pitchFamily="34" charset="0"/>
            </a:endParaRPr>
          </a:p>
          <a:p>
            <a:r>
              <a:rPr lang="en-US" sz="1800" dirty="0">
                <a:effectLst/>
                <a:ea typeface="Aptos" panose="020B0004020202020204" pitchFamily="34" charset="0"/>
                <a:cs typeface="Latha" panose="020B0604020202020204" pitchFamily="34" charset="0"/>
              </a:rPr>
              <a:t>Poor Road Conditions</a:t>
            </a:r>
            <a:endParaRPr lang="en-US" dirty="0"/>
          </a:p>
        </p:txBody>
      </p:sp>
      <p:pic>
        <p:nvPicPr>
          <p:cNvPr id="5" name="Content Placeholder 4">
            <a:extLst>
              <a:ext uri="{FF2B5EF4-FFF2-40B4-BE49-F238E27FC236}">
                <a16:creationId xmlns:a16="http://schemas.microsoft.com/office/drawing/2014/main" id="{40E16478-5959-D2F4-6CBC-86B83298F48E}"/>
              </a:ext>
            </a:extLst>
          </p:cNvPr>
          <p:cNvPicPr>
            <a:picLocks noGrp="1" noChangeAspect="1"/>
          </p:cNvPicPr>
          <p:nvPr>
            <p:ph idx="1"/>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464272" y="77216"/>
            <a:ext cx="6620031" cy="3616960"/>
          </a:xfrm>
          <a:prstGeom prst="rect">
            <a:avLst/>
          </a:prstGeom>
        </p:spPr>
      </p:pic>
      <p:sp>
        <p:nvSpPr>
          <p:cNvPr id="2" name="TextBox 1">
            <a:extLst>
              <a:ext uri="{FF2B5EF4-FFF2-40B4-BE49-F238E27FC236}">
                <a16:creationId xmlns:a16="http://schemas.microsoft.com/office/drawing/2014/main" id="{B4ECF543-7EFB-9096-C0E8-E7751547D692}"/>
              </a:ext>
            </a:extLst>
          </p:cNvPr>
          <p:cNvSpPr txBox="1"/>
          <p:nvPr/>
        </p:nvSpPr>
        <p:spPr>
          <a:xfrm>
            <a:off x="539496" y="3840480"/>
            <a:ext cx="11173968" cy="2873351"/>
          </a:xfrm>
          <a:prstGeom prst="rect">
            <a:avLst/>
          </a:prstGeom>
          <a:noFill/>
        </p:spPr>
        <p:txBody>
          <a:bodyPr wrap="square" rtlCol="0">
            <a:sp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effectLst/>
                <a:ea typeface="Aptos" panose="020B0004020202020204" pitchFamily="34" charset="0"/>
                <a:cs typeface="Latha" panose="020B0604020202020204" pitchFamily="34" charset="0"/>
              </a:rPr>
              <a:t>Implementing traffic calming measures, such as speed bumps, traffic signals, and pedestrian crossings, to reduce the risk of accidents in high-risk areas.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effectLst/>
                <a:ea typeface="Aptos" panose="020B0004020202020204" pitchFamily="34" charset="0"/>
                <a:cs typeface="Latha" panose="020B0604020202020204" pitchFamily="34" charset="0"/>
              </a:rPr>
              <a:t>Enhancing road maintenance to address issues such as potholes, uneven surfaces, and poor lighting that contribute to accidents.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effectLst/>
                <a:ea typeface="Aptos" panose="020B0004020202020204" pitchFamily="34" charset="0"/>
                <a:cs typeface="Latha" panose="020B0604020202020204" pitchFamily="34" charset="0"/>
              </a:rPr>
              <a:t> Enforcing traffic laws and speed limits to deter reckless driving behaviors</a:t>
            </a:r>
            <a:r>
              <a:rPr lang="en-US" sz="1800" kern="100" dirty="0">
                <a:effectLst/>
                <a:latin typeface="Aptos" panose="020B0004020202020204" pitchFamily="34" charset="0"/>
                <a:ea typeface="Aptos" panose="020B0004020202020204" pitchFamily="34" charset="0"/>
                <a:cs typeface="Latha" panose="020B0604020202020204" pitchFamily="34" charset="0"/>
              </a:rPr>
              <a:t>.</a:t>
            </a:r>
          </a:p>
          <a:p>
            <a:pPr marL="0" indent="0">
              <a:lnSpc>
                <a:spcPct val="107000"/>
              </a:lnSpc>
              <a:spcBef>
                <a:spcPts val="0"/>
              </a:spcBef>
              <a:spcAft>
                <a:spcPts val="1125"/>
              </a:spcAft>
              <a:buSzPts val="1000"/>
              <a:buNone/>
              <a:tabLst>
                <a:tab pos="457200" algn="l"/>
              </a:tabLst>
            </a:pPr>
            <a:endParaRPr lang="en-US" sz="1800" kern="100" dirty="0">
              <a:solidFill>
                <a:srgbClr val="2F2F2F"/>
              </a:solidFill>
              <a:effectLst/>
              <a:highlight>
                <a:srgbClr val="FFFFFF"/>
              </a:highlight>
              <a:latin typeface="Aptos" panose="020B0004020202020204" pitchFamily="34" charset="0"/>
              <a:ea typeface="Aptos" panose="020B0004020202020204" pitchFamily="34" charset="0"/>
              <a:cs typeface="Latha" panose="020B0604020202020204" pitchFamily="34" charset="0"/>
            </a:endParaRPr>
          </a:p>
          <a:p>
            <a:endParaRPr lang="en-US" dirty="0"/>
          </a:p>
          <a:p>
            <a:endParaRPr lang="en-US" dirty="0"/>
          </a:p>
        </p:txBody>
      </p:sp>
    </p:spTree>
    <p:extLst>
      <p:ext uri="{BB962C8B-B14F-4D97-AF65-F5344CB8AC3E}">
        <p14:creationId xmlns:p14="http://schemas.microsoft.com/office/powerpoint/2010/main" val="17986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7ABA3301-57A8-42F5-8ADB-CE480522380F}"/>
              </a:ext>
            </a:extLst>
          </p:cNvPr>
          <p:cNvPicPr>
            <a:picLocks noGrp="1" noChangeAspect="1"/>
          </p:cNvPicPr>
          <p:nvPr>
            <p:ph idx="4294967295"/>
          </p:nvPr>
        </p:nvPicPr>
        <p:blipFill>
          <a:blip r:embed="rId3"/>
          <a:stretch>
            <a:fillRect/>
          </a:stretch>
        </p:blipFill>
        <p:spPr>
          <a:xfrm>
            <a:off x="4718304" y="457200"/>
            <a:ext cx="7473697" cy="5141168"/>
          </a:xfrm>
        </p:spPr>
      </p:pic>
      <p:sp>
        <p:nvSpPr>
          <p:cNvPr id="10" name="Text Placeholder 3">
            <a:extLst>
              <a:ext uri="{FF2B5EF4-FFF2-40B4-BE49-F238E27FC236}">
                <a16:creationId xmlns:a16="http://schemas.microsoft.com/office/drawing/2014/main" id="{836D8C78-6A7E-78D4-9181-F7CEF3B4F160}"/>
              </a:ext>
            </a:extLst>
          </p:cNvPr>
          <p:cNvSpPr txBox="1">
            <a:spLocks/>
          </p:cNvSpPr>
          <p:nvPr/>
        </p:nvSpPr>
        <p:spPr>
          <a:xfrm>
            <a:off x="804591" y="1298233"/>
            <a:ext cx="3666825" cy="2624543"/>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Common accidents in Arizona in 2012 to 2016</a:t>
            </a:r>
          </a:p>
          <a:p>
            <a:pPr lvl="1"/>
            <a:r>
              <a:rPr lang="en-US" dirty="0"/>
              <a:t>Speeding </a:t>
            </a:r>
          </a:p>
          <a:p>
            <a:pPr lvl="1"/>
            <a:r>
              <a:rPr lang="en-US" dirty="0"/>
              <a:t>Drunk Driving</a:t>
            </a:r>
          </a:p>
          <a:p>
            <a:pPr lvl="1"/>
            <a:r>
              <a:rPr lang="en-US" dirty="0"/>
              <a:t>Distracted Driving</a:t>
            </a:r>
          </a:p>
          <a:p>
            <a:pPr lvl="1"/>
            <a:r>
              <a:rPr lang="en-US" dirty="0"/>
              <a:t>Drowsy Driving</a:t>
            </a:r>
          </a:p>
        </p:txBody>
      </p:sp>
    </p:spTree>
    <p:extLst>
      <p:ext uri="{BB962C8B-B14F-4D97-AF65-F5344CB8AC3E}">
        <p14:creationId xmlns:p14="http://schemas.microsoft.com/office/powerpoint/2010/main" val="3654531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D2F8DD0-C531-A24B-5002-AF37EAB2F145}"/>
              </a:ext>
            </a:extLst>
          </p:cNvPr>
          <p:cNvSpPr txBox="1">
            <a:spLocks/>
          </p:cNvSpPr>
          <p:nvPr/>
        </p:nvSpPr>
        <p:spPr>
          <a:xfrm>
            <a:off x="256290" y="1057010"/>
            <a:ext cx="3109041" cy="3978868"/>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dirty="0"/>
              <a:t>Vehicle Makes</a:t>
            </a:r>
          </a:p>
          <a:p>
            <a:pPr lvl="1"/>
            <a:r>
              <a:rPr lang="en-US" dirty="0"/>
              <a:t>Chevy</a:t>
            </a:r>
          </a:p>
          <a:p>
            <a:pPr lvl="1"/>
            <a:r>
              <a:rPr lang="en-US" dirty="0"/>
              <a:t>Ford</a:t>
            </a:r>
          </a:p>
          <a:p>
            <a:pPr lvl="1"/>
            <a:r>
              <a:rPr lang="en-US" dirty="0"/>
              <a:t>Dodge</a:t>
            </a:r>
          </a:p>
          <a:p>
            <a:pPr lvl="1"/>
            <a:r>
              <a:rPr lang="en-US" dirty="0"/>
              <a:t>Honda</a:t>
            </a:r>
          </a:p>
          <a:p>
            <a:pPr lvl="1"/>
            <a:r>
              <a:rPr lang="en-US" dirty="0"/>
              <a:t>Nissan</a:t>
            </a:r>
          </a:p>
          <a:p>
            <a:pPr lvl="1"/>
            <a:r>
              <a:rPr lang="en-US" dirty="0"/>
              <a:t>HD</a:t>
            </a:r>
          </a:p>
          <a:p>
            <a:pPr lvl="1"/>
            <a:r>
              <a:rPr lang="en-US" dirty="0"/>
              <a:t>GMC</a:t>
            </a:r>
          </a:p>
          <a:p>
            <a:pPr lvl="1"/>
            <a:r>
              <a:rPr lang="en-US" dirty="0"/>
              <a:t>Jeep</a:t>
            </a:r>
          </a:p>
          <a:p>
            <a:pPr lvl="1"/>
            <a:r>
              <a:rPr lang="en-US" dirty="0"/>
              <a:t>Buick</a:t>
            </a:r>
          </a:p>
        </p:txBody>
      </p:sp>
      <p:pic>
        <p:nvPicPr>
          <p:cNvPr id="6" name="Picture 5">
            <a:extLst>
              <a:ext uri="{FF2B5EF4-FFF2-40B4-BE49-F238E27FC236}">
                <a16:creationId xmlns:a16="http://schemas.microsoft.com/office/drawing/2014/main" id="{B5C6EB93-7E29-DCB0-8EE5-B7047FA3E883}"/>
              </a:ext>
            </a:extLst>
          </p:cNvPr>
          <p:cNvPicPr>
            <a:picLocks noChangeAspect="1"/>
          </p:cNvPicPr>
          <p:nvPr/>
        </p:nvPicPr>
        <p:blipFill>
          <a:blip r:embed="rId2"/>
          <a:stretch>
            <a:fillRect/>
          </a:stretch>
        </p:blipFill>
        <p:spPr>
          <a:xfrm>
            <a:off x="3577988" y="126624"/>
            <a:ext cx="8507012" cy="5839640"/>
          </a:xfrm>
          <a:prstGeom prst="rect">
            <a:avLst/>
          </a:prstGeom>
        </p:spPr>
      </p:pic>
    </p:spTree>
    <p:extLst>
      <p:ext uri="{BB962C8B-B14F-4D97-AF65-F5344CB8AC3E}">
        <p14:creationId xmlns:p14="http://schemas.microsoft.com/office/powerpoint/2010/main" val="288279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812C6F1-52AC-0C54-6155-65A62E33411E}"/>
              </a:ext>
            </a:extLst>
          </p:cNvPr>
          <p:cNvSpPr>
            <a:spLocks noGrp="1"/>
          </p:cNvSpPr>
          <p:nvPr>
            <p:ph type="body" sz="half" idx="2"/>
          </p:nvPr>
        </p:nvSpPr>
        <p:spPr>
          <a:xfrm>
            <a:off x="1773855" y="171509"/>
            <a:ext cx="2639649" cy="1459992"/>
          </a:xfrm>
        </p:spPr>
        <p:txBody>
          <a:bodyPr/>
          <a:lstStyle/>
          <a:p>
            <a:r>
              <a:rPr lang="en-US" sz="1800" dirty="0">
                <a:effectLst/>
                <a:ea typeface="Aptos" panose="020B0004020202020204" pitchFamily="34" charset="0"/>
                <a:cs typeface="Latha" panose="020B0604020202020204" pitchFamily="34" charset="0"/>
              </a:rPr>
              <a:t>Younger drivers </a:t>
            </a:r>
          </a:p>
          <a:p>
            <a:r>
              <a:rPr lang="en-US" sz="1800" dirty="0">
                <a:effectLst/>
                <a:ea typeface="Aptos" panose="020B0004020202020204" pitchFamily="34" charset="0"/>
                <a:cs typeface="Latha" panose="020B0604020202020204" pitchFamily="34" charset="0"/>
              </a:rPr>
              <a:t>Risk-Taking Behavior</a:t>
            </a:r>
          </a:p>
          <a:p>
            <a:r>
              <a:rPr lang="en-US" sz="1800" dirty="0">
                <a:effectLst/>
                <a:ea typeface="Aptos" panose="020B0004020202020204" pitchFamily="34" charset="0"/>
                <a:cs typeface="Latha" panose="020B0604020202020204" pitchFamily="34" charset="0"/>
              </a:rPr>
              <a:t>Distractions</a:t>
            </a:r>
            <a:endParaRPr lang="en-US" dirty="0"/>
          </a:p>
        </p:txBody>
      </p:sp>
      <p:pic>
        <p:nvPicPr>
          <p:cNvPr id="5" name="Content Placeholder 4">
            <a:extLst>
              <a:ext uri="{FF2B5EF4-FFF2-40B4-BE49-F238E27FC236}">
                <a16:creationId xmlns:a16="http://schemas.microsoft.com/office/drawing/2014/main" id="{57D6ACCA-0C4B-4D9D-8EC7-898199D85B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51576" y="171509"/>
            <a:ext cx="6341872" cy="3735208"/>
          </a:xfrm>
          <a:prstGeom prst="rect">
            <a:avLst/>
          </a:prstGeom>
        </p:spPr>
      </p:pic>
      <p:sp>
        <p:nvSpPr>
          <p:cNvPr id="2" name="Content Placeholder 2">
            <a:extLst>
              <a:ext uri="{FF2B5EF4-FFF2-40B4-BE49-F238E27FC236}">
                <a16:creationId xmlns:a16="http://schemas.microsoft.com/office/drawing/2014/main" id="{108060A2-DDC2-CFB0-09D8-BE1FDCB142D9}"/>
              </a:ext>
            </a:extLst>
          </p:cNvPr>
          <p:cNvSpPr txBox="1">
            <a:spLocks/>
          </p:cNvSpPr>
          <p:nvPr/>
        </p:nvSpPr>
        <p:spPr>
          <a:xfrm flipH="1">
            <a:off x="98552" y="4151376"/>
            <a:ext cx="11994896" cy="2350008"/>
          </a:xfrm>
          <a:prstGeom prst="rect">
            <a:avLst/>
          </a:prstGeom>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a:lnSpc>
                <a:spcPct val="107000"/>
              </a:lnSpc>
              <a:spcBef>
                <a:spcPts val="0"/>
              </a:spcBef>
              <a:spcAft>
                <a:spcPts val="800"/>
              </a:spcAft>
            </a:pPr>
            <a:r>
              <a:rPr lang="en-US" sz="1400" b="1" kern="100" dirty="0">
                <a:ea typeface="Aptos" panose="020B0004020202020204" pitchFamily="34" charset="0"/>
                <a:cs typeface="Latha" panose="020B0604020202020204" pitchFamily="34" charset="0"/>
              </a:rPr>
              <a:t>Graduated Driver Licensing (GDL) Programs</a:t>
            </a:r>
            <a:r>
              <a:rPr lang="en-US" sz="1400" kern="100" dirty="0">
                <a:ea typeface="Aptos" panose="020B0004020202020204" pitchFamily="34" charset="0"/>
                <a:cs typeface="Latha" panose="020B0604020202020204" pitchFamily="34" charset="0"/>
              </a:rPr>
              <a:t>: Enforce GDL programs that gradually introduce young drivers to more complex driving situations and restrictions, such as nighttime driving limitations and passenger restrictions.</a:t>
            </a:r>
          </a:p>
          <a:p>
            <a:pPr marL="0">
              <a:lnSpc>
                <a:spcPct val="107000"/>
              </a:lnSpc>
              <a:spcBef>
                <a:spcPts val="0"/>
              </a:spcBef>
              <a:spcAft>
                <a:spcPts val="800"/>
              </a:spcAft>
            </a:pPr>
            <a:endParaRPr lang="en-US" sz="1400" kern="100" dirty="0">
              <a:ea typeface="Aptos" panose="020B0004020202020204" pitchFamily="34" charset="0"/>
              <a:cs typeface="Latha" panose="020B0604020202020204" pitchFamily="34" charset="0"/>
            </a:endParaRPr>
          </a:p>
          <a:p>
            <a:pPr marL="0">
              <a:lnSpc>
                <a:spcPct val="107000"/>
              </a:lnSpc>
              <a:spcBef>
                <a:spcPts val="0"/>
              </a:spcBef>
              <a:spcAft>
                <a:spcPts val="800"/>
              </a:spcAft>
            </a:pPr>
            <a:r>
              <a:rPr lang="en-US" sz="1400" b="1" kern="100" dirty="0">
                <a:ea typeface="Aptos" panose="020B0004020202020204" pitchFamily="34" charset="0"/>
                <a:cs typeface="Latha" panose="020B0604020202020204" pitchFamily="34" charset="0"/>
              </a:rPr>
              <a:t>Enforcement of Traffic Laws</a:t>
            </a:r>
            <a:r>
              <a:rPr lang="en-US" sz="1400" kern="100" dirty="0">
                <a:ea typeface="Aptos" panose="020B0004020202020204" pitchFamily="34" charset="0"/>
                <a:cs typeface="Latha" panose="020B0604020202020204" pitchFamily="34" charset="0"/>
              </a:rPr>
              <a:t>: Strict enforcement of traffic laws, including speed limits, seat belt usage, and zero-tolerance policies for impaired driving, can help deter risky behaviors among young drivers.</a:t>
            </a:r>
          </a:p>
          <a:p>
            <a:r>
              <a:rPr lang="en-US" sz="1400" b="1" kern="100" dirty="0">
                <a:ea typeface="Aptos" panose="020B0004020202020204" pitchFamily="34" charset="0"/>
                <a:cs typeface="Latha" panose="020B0604020202020204" pitchFamily="34" charset="0"/>
              </a:rPr>
              <a:t>Peer-to-Peer Education</a:t>
            </a:r>
            <a:r>
              <a:rPr lang="en-US" sz="1400" kern="100" dirty="0">
                <a:ea typeface="Aptos" panose="020B0004020202020204" pitchFamily="34" charset="0"/>
                <a:cs typeface="Latha" panose="020B0604020202020204" pitchFamily="34" charset="0"/>
              </a:rPr>
              <a:t>: Promote peer-to-peer education initiatives where young drivers share experiences and encourage each other to adopt safe driving practices.</a:t>
            </a:r>
          </a:p>
          <a:p>
            <a:endParaRPr lang="en-US" dirty="0"/>
          </a:p>
        </p:txBody>
      </p:sp>
    </p:spTree>
    <p:extLst>
      <p:ext uri="{BB962C8B-B14F-4D97-AF65-F5344CB8AC3E}">
        <p14:creationId xmlns:p14="http://schemas.microsoft.com/office/powerpoint/2010/main" val="9296357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1551</TotalTime>
  <Words>1072</Words>
  <Application>Microsoft Office PowerPoint</Application>
  <PresentationFormat>Widescreen</PresentationFormat>
  <Paragraphs>100</Paragraphs>
  <Slides>15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Aharoni</vt:lpstr>
      <vt:lpstr>Aptos</vt:lpstr>
      <vt:lpstr>Arial</vt:lpstr>
      <vt:lpstr>Calibri</vt:lpstr>
      <vt:lpstr>Gill Sans MT</vt:lpstr>
      <vt:lpstr>Latha</vt:lpstr>
      <vt:lpstr>Symbol</vt:lpstr>
      <vt:lpstr>Gallery</vt:lpstr>
      <vt:lpstr>Arizona Accidents Analysis</vt:lpstr>
      <vt:lpstr>contents</vt:lpstr>
      <vt:lpstr>Introduction</vt:lpstr>
      <vt:lpstr>Analysis</vt:lpstr>
      <vt:lpstr>PowerPoint Presentation</vt:lpstr>
      <vt:lpstr>PowerPoint Presentation</vt:lpstr>
      <vt:lpstr>PowerPoint Presentation</vt:lpstr>
      <vt:lpstr>PowerPoint Presentation</vt:lpstr>
      <vt:lpstr>PowerPoint Presentation</vt:lpstr>
      <vt:lpstr>PowerPoint Presentation</vt:lpstr>
      <vt:lpstr>HSIP Funding</vt:lpstr>
      <vt:lpstr>Total Fatal Accidents Per Year</vt:lpstr>
      <vt:lpstr>Intersection Review</vt:lpstr>
      <vt:lpstr>Dataset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Prabhu Sankar</dc:creator>
  <cp:lastModifiedBy>Cassie Jo Clement</cp:lastModifiedBy>
  <cp:revision>6</cp:revision>
  <dcterms:created xsi:type="dcterms:W3CDTF">2024-07-31T06:16:29Z</dcterms:created>
  <dcterms:modified xsi:type="dcterms:W3CDTF">2024-08-02T20:14:35Z</dcterms:modified>
</cp:coreProperties>
</file>