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58" r:id="rId3"/>
    <p:sldId id="299" r:id="rId4"/>
    <p:sldId id="260" r:id="rId5"/>
    <p:sldId id="261" r:id="rId6"/>
    <p:sldId id="262" r:id="rId7"/>
    <p:sldId id="257" r:id="rId8"/>
    <p:sldId id="273" r:id="rId9"/>
    <p:sldId id="274" r:id="rId10"/>
    <p:sldId id="272" r:id="rId11"/>
    <p:sldId id="271" r:id="rId12"/>
    <p:sldId id="256" r:id="rId13"/>
    <p:sldId id="270" r:id="rId14"/>
    <p:sldId id="265" r:id="rId15"/>
    <p:sldId id="266" r:id="rId16"/>
    <p:sldId id="263" r:id="rId17"/>
    <p:sldId id="264" r:id="rId18"/>
    <p:sldId id="297" r:id="rId19"/>
    <p:sldId id="267" r:id="rId20"/>
    <p:sldId id="268" r:id="rId21"/>
    <p:sldId id="269" r:id="rId22"/>
    <p:sldId id="276" r:id="rId23"/>
    <p:sldId id="293" r:id="rId24"/>
    <p:sldId id="295" r:id="rId25"/>
    <p:sldId id="296" r:id="rId26"/>
    <p:sldId id="294" r:id="rId27"/>
    <p:sldId id="281" r:id="rId28"/>
    <p:sldId id="282" r:id="rId29"/>
    <p:sldId id="278" r:id="rId30"/>
    <p:sldId id="280" r:id="rId31"/>
    <p:sldId id="289" r:id="rId32"/>
    <p:sldId id="286" r:id="rId33"/>
    <p:sldId id="287" r:id="rId34"/>
    <p:sldId id="288" r:id="rId35"/>
    <p:sldId id="283" r:id="rId36"/>
    <p:sldId id="285" r:id="rId37"/>
    <p:sldId id="279" r:id="rId38"/>
    <p:sldId id="292"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117"/>
    <a:srgbClr val="000000"/>
    <a:srgbClr val="D1D6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4021-ED58-2300-B907-35697049E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199BF9-949C-6DD3-3B01-ED296303FB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67127E-297E-DA1B-49BA-09261C6D196E}"/>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0BC9B4C6-EC60-65A5-9BE9-9E03CAEB3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FA9B8-1F1F-4256-F972-0839826EF4E1}"/>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303851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F99B5-6B8F-DEEF-0FE9-6E7BC7FCF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CD337-A475-F263-90D3-0CC56F589A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B20B76-5BA2-808D-BAF1-4F4036A51268}"/>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8D0D9055-F64E-000E-DFDD-E16C0AFA5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A8C9FE-AE26-7B36-3818-A139266F5A8C}"/>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195674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C3F732-D7D5-336F-04A5-D470E40E34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882299-6FB7-49D9-B6FE-2CBDB23A79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C4721-C99B-00D5-6C71-4C1D38D9C323}"/>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647A1404-86CA-0DA1-22F1-710144FA1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B7704-1FBB-BF25-68B0-F7A0E9B46626}"/>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143789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0738-ECDB-73D0-9143-E6A3A2FEF5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36F275-51F3-775A-4F6C-27536CBAF0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9D447-12A3-5361-88E8-C72313A1D1EC}"/>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7FD01FE7-C7B4-EC7E-9A3E-AEE41697BE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8BDB-DD02-5F3D-184E-1CB9893C6DD9}"/>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3301534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CB448-1B64-79A9-0CF7-FEA051709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F55FEF-E331-F3B0-9010-6C454C8999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6788FF-7595-2B2E-9070-8FB79C49F5A6}"/>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6918F93B-EF4E-A2EF-1F7D-7727F3B39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CCBB-9254-CE22-51DD-2A1D46FBF30C}"/>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284089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6382-A65B-23ED-A57A-3233AC0DA4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56D00-9644-39D6-2179-3D4E619134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C2384E-052D-88C4-79CC-AE827AFD7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A139B6-A179-B957-9D81-F499BCFA99B2}"/>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6" name="Footer Placeholder 5">
            <a:extLst>
              <a:ext uri="{FF2B5EF4-FFF2-40B4-BE49-F238E27FC236}">
                <a16:creationId xmlns:a16="http://schemas.microsoft.com/office/drawing/2014/main" id="{2722C9FD-796F-2BF4-1CFE-B0858FC7E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255DF-E8D0-9C57-257C-E7FFE91D2576}"/>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199450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67E8-EDDB-E698-BE1D-9CB0779CF1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E93D7-2075-432B-B8DA-C7DAE635C7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56B94-2727-3F5E-4F95-9C4A729178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6E7F0-F568-D10F-9252-943E1DB0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5272B-D8F3-B2BC-AEBA-CDB1447DFD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01F26D-A053-A5FE-DCB3-E2D61C412849}"/>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8" name="Footer Placeholder 7">
            <a:extLst>
              <a:ext uri="{FF2B5EF4-FFF2-40B4-BE49-F238E27FC236}">
                <a16:creationId xmlns:a16="http://schemas.microsoft.com/office/drawing/2014/main" id="{AF9026BE-A5BF-439E-915C-BEF3013B2F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9D223E-175B-8019-97CC-B198C1EE46FC}"/>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1704373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D09F-D6B5-AE5E-1913-84B1DBAD2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D7E900-EA47-2B89-4ED1-12DD5692B1F7}"/>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4" name="Footer Placeholder 3">
            <a:extLst>
              <a:ext uri="{FF2B5EF4-FFF2-40B4-BE49-F238E27FC236}">
                <a16:creationId xmlns:a16="http://schemas.microsoft.com/office/drawing/2014/main" id="{FDFFDBA6-A35B-583B-28BD-B9B78F77C5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48D42-41BE-DD34-D4F8-E6FB214C4842}"/>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2237217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5D1E7-DA20-8B56-8E1A-AE078BE0C73F}"/>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3" name="Footer Placeholder 2">
            <a:extLst>
              <a:ext uri="{FF2B5EF4-FFF2-40B4-BE49-F238E27FC236}">
                <a16:creationId xmlns:a16="http://schemas.microsoft.com/office/drawing/2014/main" id="{B00CADD2-92A5-96C8-A9C3-FA65CB7F5A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EB7F2F-10B3-66D3-B5A8-D4158EFC5F9F}"/>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396232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8CF0-0744-11CE-4707-4F90F62B1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4B9693-A7D0-18ED-9309-5E0A5282AD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829715-5947-8BC1-2A40-0996D4CCD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F33F9-B6DC-F2BA-3FFD-14E99044E9C6}"/>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6" name="Footer Placeholder 5">
            <a:extLst>
              <a:ext uri="{FF2B5EF4-FFF2-40B4-BE49-F238E27FC236}">
                <a16:creationId xmlns:a16="http://schemas.microsoft.com/office/drawing/2014/main" id="{AFA8CF49-D653-8AB1-36CA-4C37C8B6F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1CAE1-2CF4-29A6-36FD-44764311431A}"/>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124801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9552-ED0F-FDAE-BF1D-8749432CA6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FE4DC1-2475-5259-8EFC-BDAB2F5AAB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17F320-3A42-AF8C-3EE4-001408152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09DBF-77A8-99A5-6B52-53745E781651}"/>
              </a:ext>
            </a:extLst>
          </p:cNvPr>
          <p:cNvSpPr>
            <a:spLocks noGrp="1"/>
          </p:cNvSpPr>
          <p:nvPr>
            <p:ph type="dt" sz="half" idx="10"/>
          </p:nvPr>
        </p:nvSpPr>
        <p:spPr/>
        <p:txBody>
          <a:bodyPr/>
          <a:lstStyle/>
          <a:p>
            <a:fld id="{36ACD8BC-83A9-4307-A76C-65F4709B19C3}" type="datetimeFigureOut">
              <a:rPr lang="en-US" smtClean="0"/>
              <a:t>11/1/2025</a:t>
            </a:fld>
            <a:endParaRPr lang="en-US"/>
          </a:p>
        </p:txBody>
      </p:sp>
      <p:sp>
        <p:nvSpPr>
          <p:cNvPr id="6" name="Footer Placeholder 5">
            <a:extLst>
              <a:ext uri="{FF2B5EF4-FFF2-40B4-BE49-F238E27FC236}">
                <a16:creationId xmlns:a16="http://schemas.microsoft.com/office/drawing/2014/main" id="{3699DC9D-1FD0-0D15-EEE9-6C93F32730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38AE99-DFEC-42F6-874A-2F056B9A424C}"/>
              </a:ext>
            </a:extLst>
          </p:cNvPr>
          <p:cNvSpPr>
            <a:spLocks noGrp="1"/>
          </p:cNvSpPr>
          <p:nvPr>
            <p:ph type="sldNum" sz="quarter" idx="12"/>
          </p:nvPr>
        </p:nvSpPr>
        <p:spPr/>
        <p:txBody>
          <a:bodyPr/>
          <a:lstStyle/>
          <a:p>
            <a:fld id="{578A0B79-A34B-4EA8-B05D-CDFCE2EB56BB}" type="slidenum">
              <a:rPr lang="en-US" smtClean="0"/>
              <a:t>‹#›</a:t>
            </a:fld>
            <a:endParaRPr lang="en-US"/>
          </a:p>
        </p:txBody>
      </p:sp>
    </p:spTree>
    <p:extLst>
      <p:ext uri="{BB962C8B-B14F-4D97-AF65-F5344CB8AC3E}">
        <p14:creationId xmlns:p14="http://schemas.microsoft.com/office/powerpoint/2010/main" val="980095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34BCA8-DCF0-3F8A-1C98-2EB0CB3D2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6391B6-BE83-627E-EFE0-784472B98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76D8B-DF8E-5CD8-40C3-9B7C7B7815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ACD8BC-83A9-4307-A76C-65F4709B19C3}" type="datetimeFigureOut">
              <a:rPr lang="en-US" smtClean="0"/>
              <a:t>11/1/2025</a:t>
            </a:fld>
            <a:endParaRPr lang="en-US"/>
          </a:p>
        </p:txBody>
      </p:sp>
      <p:sp>
        <p:nvSpPr>
          <p:cNvPr id="5" name="Footer Placeholder 4">
            <a:extLst>
              <a:ext uri="{FF2B5EF4-FFF2-40B4-BE49-F238E27FC236}">
                <a16:creationId xmlns:a16="http://schemas.microsoft.com/office/drawing/2014/main" id="{A03F86B5-1AE6-DA90-31D2-CE6F499AB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1B5BF4-4811-D6F0-A085-2F7A4F1EA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A0B79-A34B-4EA8-B05D-CDFCE2EB56BB}" type="slidenum">
              <a:rPr lang="en-US" smtClean="0"/>
              <a:t>‹#›</a:t>
            </a:fld>
            <a:endParaRPr lang="en-US"/>
          </a:p>
        </p:txBody>
      </p:sp>
    </p:spTree>
    <p:extLst>
      <p:ext uri="{BB962C8B-B14F-4D97-AF65-F5344CB8AC3E}">
        <p14:creationId xmlns:p14="http://schemas.microsoft.com/office/powerpoint/2010/main" val="3643940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edexter/population-genetic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947A4-23FD-7D71-716C-F106D843E92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3D3EE4B-3FC0-5BA4-F89B-F1360CFACFE5}"/>
              </a:ext>
            </a:extLst>
          </p:cNvPr>
          <p:cNvSpPr>
            <a:spLocks noGrp="1"/>
          </p:cNvSpPr>
          <p:nvPr>
            <p:ph type="ctrTitle"/>
          </p:nvPr>
        </p:nvSpPr>
        <p:spPr>
          <a:xfrm>
            <a:off x="1524000" y="638773"/>
            <a:ext cx="9144000" cy="990885"/>
          </a:xfrm>
        </p:spPr>
        <p:txBody>
          <a:bodyPr>
            <a:normAutofit/>
          </a:bodyPr>
          <a:lstStyle/>
          <a:p>
            <a:r>
              <a:rPr lang="en-US" dirty="0"/>
              <a:t>Evolutionary Genetics</a:t>
            </a:r>
          </a:p>
        </p:txBody>
      </p:sp>
      <p:sp>
        <p:nvSpPr>
          <p:cNvPr id="5" name="Subtitle 2">
            <a:extLst>
              <a:ext uri="{FF2B5EF4-FFF2-40B4-BE49-F238E27FC236}">
                <a16:creationId xmlns:a16="http://schemas.microsoft.com/office/drawing/2014/main" id="{593AE3C6-2B34-6C42-BC75-7AAEBE65F133}"/>
              </a:ext>
            </a:extLst>
          </p:cNvPr>
          <p:cNvSpPr>
            <a:spLocks noGrp="1"/>
          </p:cNvSpPr>
          <p:nvPr>
            <p:ph type="subTitle" idx="1"/>
          </p:nvPr>
        </p:nvSpPr>
        <p:spPr>
          <a:xfrm>
            <a:off x="1524000" y="5522653"/>
            <a:ext cx="9144000" cy="990884"/>
          </a:xfrm>
        </p:spPr>
        <p:txBody>
          <a:bodyPr>
            <a:noAutofit/>
          </a:bodyPr>
          <a:lstStyle/>
          <a:p>
            <a:r>
              <a:rPr lang="en-US" sz="3600" dirty="0"/>
              <a:t>Fall 2025</a:t>
            </a:r>
          </a:p>
          <a:p>
            <a:r>
              <a:rPr lang="en-US" sz="3600" dirty="0"/>
              <a:t>Eric Dexter, Julia Barth, Walter Salzberger</a:t>
            </a:r>
          </a:p>
        </p:txBody>
      </p:sp>
      <p:pic>
        <p:nvPicPr>
          <p:cNvPr id="6" name="Picture 5">
            <a:extLst>
              <a:ext uri="{FF2B5EF4-FFF2-40B4-BE49-F238E27FC236}">
                <a16:creationId xmlns:a16="http://schemas.microsoft.com/office/drawing/2014/main" id="{9623C52E-C155-3F23-0EB7-745FC370A2FE}"/>
              </a:ext>
            </a:extLst>
          </p:cNvPr>
          <p:cNvPicPr>
            <a:picLocks noChangeAspect="1"/>
          </p:cNvPicPr>
          <p:nvPr/>
        </p:nvPicPr>
        <p:blipFill rotWithShape="1">
          <a:blip r:embed="rId2">
            <a:extLst>
              <a:ext uri="{28A0092B-C50C-407E-A947-70E740481C1C}">
                <a14:useLocalDpi xmlns:a14="http://schemas.microsoft.com/office/drawing/2010/main" val="0"/>
              </a:ext>
            </a:extLst>
          </a:blip>
          <a:srcRect l="49986"/>
          <a:stretch/>
        </p:blipFill>
        <p:spPr>
          <a:xfrm>
            <a:off x="164960" y="2034574"/>
            <a:ext cx="3048837" cy="3159125"/>
          </a:xfrm>
          <a:prstGeom prst="rect">
            <a:avLst/>
          </a:prstGeom>
        </p:spPr>
      </p:pic>
      <p:pic>
        <p:nvPicPr>
          <p:cNvPr id="7" name="Picture 6">
            <a:extLst>
              <a:ext uri="{FF2B5EF4-FFF2-40B4-BE49-F238E27FC236}">
                <a16:creationId xmlns:a16="http://schemas.microsoft.com/office/drawing/2014/main" id="{D40FC17A-CE2D-1064-2D59-94C7DEDD7E96}"/>
              </a:ext>
            </a:extLst>
          </p:cNvPr>
          <p:cNvPicPr>
            <a:picLocks noChangeAspect="1"/>
          </p:cNvPicPr>
          <p:nvPr/>
        </p:nvPicPr>
        <p:blipFill rotWithShape="1">
          <a:blip r:embed="rId3">
            <a:extLst>
              <a:ext uri="{28A0092B-C50C-407E-A947-70E740481C1C}">
                <a14:useLocalDpi xmlns:a14="http://schemas.microsoft.com/office/drawing/2010/main" val="0"/>
              </a:ext>
            </a:extLst>
          </a:blip>
          <a:srcRect l="9091" r="5342"/>
          <a:stretch/>
        </p:blipFill>
        <p:spPr>
          <a:xfrm>
            <a:off x="3310095" y="2029836"/>
            <a:ext cx="4823208" cy="3159125"/>
          </a:xfrm>
          <a:prstGeom prst="rect">
            <a:avLst/>
          </a:prstGeom>
        </p:spPr>
      </p:pic>
      <p:pic>
        <p:nvPicPr>
          <p:cNvPr id="8" name="Picture 7">
            <a:extLst>
              <a:ext uri="{FF2B5EF4-FFF2-40B4-BE49-F238E27FC236}">
                <a16:creationId xmlns:a16="http://schemas.microsoft.com/office/drawing/2014/main" id="{15F27E6F-5C5F-1785-18EB-0619E0A028F4}"/>
              </a:ext>
            </a:extLst>
          </p:cNvPr>
          <p:cNvPicPr>
            <a:picLocks noChangeAspect="1"/>
          </p:cNvPicPr>
          <p:nvPr/>
        </p:nvPicPr>
        <p:blipFill>
          <a:blip r:embed="rId4"/>
          <a:stretch>
            <a:fillRect/>
          </a:stretch>
        </p:blipFill>
        <p:spPr>
          <a:xfrm>
            <a:off x="8229602" y="2029836"/>
            <a:ext cx="3804134" cy="3164119"/>
          </a:xfrm>
          <a:prstGeom prst="rect">
            <a:avLst/>
          </a:prstGeom>
        </p:spPr>
      </p:pic>
    </p:spTree>
    <p:extLst>
      <p:ext uri="{BB962C8B-B14F-4D97-AF65-F5344CB8AC3E}">
        <p14:creationId xmlns:p14="http://schemas.microsoft.com/office/powerpoint/2010/main" val="28085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0206-CB88-F3EE-B2E1-8B06697ED97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FA26E9B-C56A-2DEE-E5F8-970818B9182A}"/>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Purines and Pyrimidines">
            <a:extLst>
              <a:ext uri="{FF2B5EF4-FFF2-40B4-BE49-F238E27FC236}">
                <a16:creationId xmlns:a16="http://schemas.microsoft.com/office/drawing/2014/main" id="{22420519-E897-1945-D053-41D4A8E8A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904" y="1140354"/>
            <a:ext cx="9008192" cy="53148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C7BA85B-0F58-D4B7-7759-D34246FEA893}"/>
              </a:ext>
            </a:extLst>
          </p:cNvPr>
          <p:cNvSpPr/>
          <p:nvPr/>
        </p:nvSpPr>
        <p:spPr>
          <a:xfrm>
            <a:off x="4866968" y="4552337"/>
            <a:ext cx="4277032" cy="207696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C39E0F-634E-1FA7-DC1E-B95981596928}"/>
              </a:ext>
            </a:extLst>
          </p:cNvPr>
          <p:cNvSpPr txBox="1"/>
          <p:nvPr/>
        </p:nvSpPr>
        <p:spPr>
          <a:xfrm>
            <a:off x="5161053" y="6172915"/>
            <a:ext cx="1045479" cy="369332"/>
          </a:xfrm>
          <a:prstGeom prst="rect">
            <a:avLst/>
          </a:prstGeom>
          <a:noFill/>
        </p:spPr>
        <p:txBody>
          <a:bodyPr wrap="none" rtlCol="0">
            <a:spAutoFit/>
          </a:bodyPr>
          <a:lstStyle/>
          <a:p>
            <a:r>
              <a:rPr lang="en-US" dirty="0"/>
              <a:t>RNA only</a:t>
            </a:r>
          </a:p>
        </p:txBody>
      </p:sp>
      <p:sp>
        <p:nvSpPr>
          <p:cNvPr id="7" name="TextBox 6">
            <a:extLst>
              <a:ext uri="{FF2B5EF4-FFF2-40B4-BE49-F238E27FC236}">
                <a16:creationId xmlns:a16="http://schemas.microsoft.com/office/drawing/2014/main" id="{72126795-62A4-92FE-2B14-E33F2E7E4F87}"/>
              </a:ext>
            </a:extLst>
          </p:cNvPr>
          <p:cNvSpPr txBox="1"/>
          <p:nvPr/>
        </p:nvSpPr>
        <p:spPr>
          <a:xfrm>
            <a:off x="7663363" y="6172915"/>
            <a:ext cx="1063112" cy="369332"/>
          </a:xfrm>
          <a:prstGeom prst="rect">
            <a:avLst/>
          </a:prstGeom>
          <a:noFill/>
        </p:spPr>
        <p:txBody>
          <a:bodyPr wrap="none" rtlCol="0">
            <a:spAutoFit/>
          </a:bodyPr>
          <a:lstStyle/>
          <a:p>
            <a:r>
              <a:rPr lang="en-US" dirty="0"/>
              <a:t>DNA only</a:t>
            </a:r>
          </a:p>
        </p:txBody>
      </p:sp>
      <p:sp>
        <p:nvSpPr>
          <p:cNvPr id="9" name="Arrow: Left-Right 8">
            <a:extLst>
              <a:ext uri="{FF2B5EF4-FFF2-40B4-BE49-F238E27FC236}">
                <a16:creationId xmlns:a16="http://schemas.microsoft.com/office/drawing/2014/main" id="{8DA63BDE-44DB-901D-CF85-9C6975F1C171}"/>
              </a:ext>
            </a:extLst>
          </p:cNvPr>
          <p:cNvSpPr/>
          <p:nvPr/>
        </p:nvSpPr>
        <p:spPr>
          <a:xfrm flipV="1">
            <a:off x="6538453" y="5344024"/>
            <a:ext cx="757083" cy="19664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962A61-CB80-5509-AF8D-00D473458AE2}"/>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DNA and RNA</a:t>
            </a:r>
          </a:p>
        </p:txBody>
      </p:sp>
    </p:spTree>
    <p:extLst>
      <p:ext uri="{BB962C8B-B14F-4D97-AF65-F5344CB8AC3E}">
        <p14:creationId xmlns:p14="http://schemas.microsoft.com/office/powerpoint/2010/main" val="116875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1BC87-7F12-A918-2D55-0DC0F189CE7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A8B8FD2-21A3-F53B-3362-E252839FF9F9}"/>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Hydrogen bonding between complementary bases holds DNA strands together in a double helix of antiparallel strands. Thymine forms two hydrogen bonds with adenine, and guanine forms three hydrogen bonds with cytosine.">
            <a:extLst>
              <a:ext uri="{FF2B5EF4-FFF2-40B4-BE49-F238E27FC236}">
                <a16:creationId xmlns:a16="http://schemas.microsoft.com/office/drawing/2014/main" id="{B57DC47B-BA15-E166-A435-B00982938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032" y="2091197"/>
            <a:ext cx="7711935" cy="3886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56F56C-592B-A139-32D3-984276FC1BAC}"/>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DNA and RNA</a:t>
            </a:r>
          </a:p>
        </p:txBody>
      </p:sp>
    </p:spTree>
    <p:extLst>
      <p:ext uri="{BB962C8B-B14F-4D97-AF65-F5344CB8AC3E}">
        <p14:creationId xmlns:p14="http://schemas.microsoft.com/office/powerpoint/2010/main" val="214504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6553DA5-4C76-4E6E-E765-1793E13CF35F}"/>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5'-AATTGGCC-3'&#10;3'-TTAACCGG-5'&#10;&#10;These two strands are complementary, with each base in one sticking to its partner on the other. The A-T pairs are connected by two hydrogen bonds, while the G-C pairs are connected by three hydrogen bonds.">
            <a:extLst>
              <a:ext uri="{FF2B5EF4-FFF2-40B4-BE49-F238E27FC236}">
                <a16:creationId xmlns:a16="http://schemas.microsoft.com/office/drawing/2014/main" id="{CA662BB1-680C-9E6C-9981-305AE36F4B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29" r="26068"/>
          <a:stretch>
            <a:fillRect/>
          </a:stretch>
        </p:blipFill>
        <p:spPr bwMode="auto">
          <a:xfrm>
            <a:off x="2386411" y="2711376"/>
            <a:ext cx="7419178" cy="22808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713906-6728-C25C-A342-F71A4E5D5311}"/>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DNA and RNA</a:t>
            </a:r>
          </a:p>
        </p:txBody>
      </p:sp>
    </p:spTree>
    <p:extLst>
      <p:ext uri="{BB962C8B-B14F-4D97-AF65-F5344CB8AC3E}">
        <p14:creationId xmlns:p14="http://schemas.microsoft.com/office/powerpoint/2010/main" val="2468310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9A46D-2B88-F8BC-CDCF-385AACD4C1E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9E71EFB-0B09-5CDC-4F34-B7D098C84253}"/>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ECC4F30-9267-F232-5559-7DCFFC053875}"/>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1026" name="Picture 2">
            <a:extLst>
              <a:ext uri="{FF2B5EF4-FFF2-40B4-BE49-F238E27FC236}">
                <a16:creationId xmlns:a16="http://schemas.microsoft.com/office/drawing/2014/main" id="{21A9289F-87A6-1C28-AD2D-11A2ED77F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4" r="17084"/>
          <a:stretch>
            <a:fillRect/>
          </a:stretch>
        </p:blipFill>
        <p:spPr bwMode="auto">
          <a:xfrm>
            <a:off x="1936955" y="1397308"/>
            <a:ext cx="8318091" cy="4967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437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0CA15-864D-83A1-5939-6235B2B8ED6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65DFDC8-650A-67F8-31F6-C473E187EF2E}"/>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47C42DE-49CB-0053-057D-4413986FCC76}"/>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4098" name="Picture 2" descr=" Genetic-code">
            <a:extLst>
              <a:ext uri="{FF2B5EF4-FFF2-40B4-BE49-F238E27FC236}">
                <a16:creationId xmlns:a16="http://schemas.microsoft.com/office/drawing/2014/main" id="{0573E4D1-C4F3-566A-201A-FE3EB4FFF344}"/>
              </a:ext>
            </a:extLst>
          </p:cNvPr>
          <p:cNvPicPr>
            <a:picLocks noChangeAspect="1" noChangeArrowheads="1"/>
          </p:cNvPicPr>
          <p:nvPr/>
        </p:nvPicPr>
        <p:blipFill>
          <a:blip r:embed="rId2">
            <a:clrChange>
              <a:clrFrom>
                <a:srgbClr val="F1F1F1"/>
              </a:clrFrom>
              <a:clrTo>
                <a:srgbClr val="F1F1F1">
                  <a:alpha val="0"/>
                </a:srgbClr>
              </a:clrTo>
            </a:clrChange>
            <a:extLst>
              <a:ext uri="{28A0092B-C50C-407E-A947-70E740481C1C}">
                <a14:useLocalDpi xmlns:a14="http://schemas.microsoft.com/office/drawing/2010/main" val="0"/>
              </a:ext>
            </a:extLst>
          </a:blip>
          <a:srcRect/>
          <a:stretch>
            <a:fillRect/>
          </a:stretch>
        </p:blipFill>
        <p:spPr bwMode="auto">
          <a:xfrm>
            <a:off x="919952" y="934497"/>
            <a:ext cx="10573159" cy="5952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660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6ED98-BB4C-032F-7A04-FEB65245998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1A8BA68-AB7E-CB3D-7EE5-C02224C2E554}"/>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8023F0-F37F-47B3-7D53-9D13A3F55B97}"/>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5122" name="Picture 2" descr="Examples of different functional products that genes can specify.&#10;&#10;In this example, there is a stretch of DNA that contains three different genes:&#10;&#10;* Gene 1 encodes an mRNA, which is then translated to make a polypeptide (protein or protein subunit).&#10;&#10;* Gene 2 encodes a regulatory RNA. This RNA is not translated into a polypeptide, but rather, carries out a job in the cell itself (regulating expression of other genes).&#10;&#10;* Gene 3 encodes a transfer RNA (tRNA). This RNA is also not translated into a polypeptide. Instead, it folds into a complex cloverleaf shape and will play a key role in the synthesis of proteins.">
            <a:extLst>
              <a:ext uri="{FF2B5EF4-FFF2-40B4-BE49-F238E27FC236}">
                <a16:creationId xmlns:a16="http://schemas.microsoft.com/office/drawing/2014/main" id="{8709DD58-B648-A8FB-BD4A-7EF0AA5DF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61" y="2034513"/>
            <a:ext cx="10815479" cy="410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81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F1FAA-3E38-3152-2F63-E7640861BB3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344F358-1E8A-A675-6F5F-6945D9C7DB6C}"/>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B9A00C-5A15-FFC4-FE66-2F1F96066ED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2050" name="Picture 2">
            <a:extLst>
              <a:ext uri="{FF2B5EF4-FFF2-40B4-BE49-F238E27FC236}">
                <a16:creationId xmlns:a16="http://schemas.microsoft.com/office/drawing/2014/main" id="{9225D521-56BE-68D1-F973-C748D052ED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52" r="24355"/>
          <a:stretch>
            <a:fillRect/>
          </a:stretch>
        </p:blipFill>
        <p:spPr bwMode="auto">
          <a:xfrm>
            <a:off x="1492614" y="1879622"/>
            <a:ext cx="9206773" cy="3787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48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DBF42-268F-73AE-0F67-C44486A8AE8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B028696-765D-FF61-A094-513A5E1545C3}"/>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2AAF6A8-329F-5CF5-DF1D-860C34C80167}"/>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3074" name="Picture 2">
            <a:extLst>
              <a:ext uri="{FF2B5EF4-FFF2-40B4-BE49-F238E27FC236}">
                <a16:creationId xmlns:a16="http://schemas.microsoft.com/office/drawing/2014/main" id="{CBEB3D81-D10F-C48F-FBB5-348D6089A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452" y="1199087"/>
            <a:ext cx="9065393" cy="532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356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57490-EF50-FE9B-616B-3D419380291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B7889C1-E5E3-A545-6A20-FC842D570BD2}"/>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D3FB58-A9E7-0D95-8EEB-DF0B23C8FB8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sp>
        <p:nvSpPr>
          <p:cNvPr id="4" name="TextBox 3">
            <a:extLst>
              <a:ext uri="{FF2B5EF4-FFF2-40B4-BE49-F238E27FC236}">
                <a16:creationId xmlns:a16="http://schemas.microsoft.com/office/drawing/2014/main" id="{1FCD5605-CED5-7FDF-6D7F-C90C274AC270}"/>
              </a:ext>
            </a:extLst>
          </p:cNvPr>
          <p:cNvSpPr txBox="1"/>
          <p:nvPr/>
        </p:nvSpPr>
        <p:spPr>
          <a:xfrm>
            <a:off x="4129548" y="2967335"/>
            <a:ext cx="4929235" cy="923330"/>
          </a:xfrm>
          <a:prstGeom prst="rect">
            <a:avLst/>
          </a:prstGeom>
          <a:noFill/>
        </p:spPr>
        <p:txBody>
          <a:bodyPr wrap="none" rtlCol="0">
            <a:spAutoFit/>
          </a:bodyPr>
          <a:lstStyle/>
          <a:p>
            <a:pPr algn="ctr"/>
            <a:r>
              <a:rPr lang="en-US" dirty="0"/>
              <a:t>A visualization of the ribosome in action:</a:t>
            </a:r>
          </a:p>
          <a:p>
            <a:pPr algn="ctr"/>
            <a:endParaRPr lang="en-US" dirty="0"/>
          </a:p>
          <a:p>
            <a:pPr algn="ctr"/>
            <a:r>
              <a:rPr lang="en-US" dirty="0"/>
              <a:t>https://www.youtube.com/watch?v=5bLEDd-PSTQ</a:t>
            </a:r>
          </a:p>
        </p:txBody>
      </p:sp>
    </p:spTree>
    <p:extLst>
      <p:ext uri="{BB962C8B-B14F-4D97-AF65-F5344CB8AC3E}">
        <p14:creationId xmlns:p14="http://schemas.microsoft.com/office/powerpoint/2010/main" val="3352183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EB3C7-54A8-8716-2A3F-D77B121AD01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1BEB2BE-8246-25B3-EE08-38E4DC8E1EDE}"/>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468954-A1C8-691B-E875-C24DEED788A6}"/>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6146" name="Picture 2" descr="mRNA sequence: 5'-UCAUGAUCUCGUAAGA-3'&#10;&#10;Read in Frame 1:&#10;&#10;5'-UCA UGA UCU CGU AAG A-3'&#10;&#10;Ser-STOP-Ser-Arg-Lys&#10;&#10;Read in Frame 2:&#10;&#10;5'-U CAU GAU CUC GUA AGA-3'&#10;&#10;His-Asp-Leu-Val-Arg&#10;&#10;Read in Frame 3:&#10;&#10;5'-UC AUG AUC UCG UAA GA-3'&#10;&#10;Met(Start)-Ile-Ser-STOP&#10;&#10;The start codon's position ensures that Frame 3 is chosen for translation of the mRNA.">
            <a:extLst>
              <a:ext uri="{FF2B5EF4-FFF2-40B4-BE49-F238E27FC236}">
                <a16:creationId xmlns:a16="http://schemas.microsoft.com/office/drawing/2014/main" id="{BBE35DD4-62CF-32FD-D800-31135199EA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2936" y="1473467"/>
            <a:ext cx="5497779" cy="508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2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39237-E499-85B1-7D55-AED882A41BC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2C3343E-2AE0-4DB3-C621-7755393BF807}"/>
              </a:ext>
            </a:extLst>
          </p:cNvPr>
          <p:cNvSpPr txBox="1"/>
          <p:nvPr/>
        </p:nvSpPr>
        <p:spPr>
          <a:xfrm>
            <a:off x="1809134" y="1987414"/>
            <a:ext cx="8790039" cy="3046988"/>
          </a:xfrm>
          <a:prstGeom prst="rect">
            <a:avLst/>
          </a:prstGeom>
          <a:noFill/>
        </p:spPr>
        <p:txBody>
          <a:bodyPr wrap="square">
            <a:spAutoFit/>
          </a:bodyPr>
          <a:lstStyle/>
          <a:p>
            <a:r>
              <a:rPr lang="en-US" sz="2400" b="1" i="0" dirty="0">
                <a:solidFill>
                  <a:srgbClr val="333333"/>
                </a:solidFill>
                <a:effectLst/>
              </a:rPr>
              <a:t>Module I: Population Genetics (week 45-48)</a:t>
            </a:r>
            <a:endParaRPr lang="en-US" sz="2400" b="1" dirty="0">
              <a:solidFill>
                <a:srgbClr val="333333"/>
              </a:solidFill>
            </a:endParaRPr>
          </a:p>
          <a:p>
            <a:r>
              <a:rPr lang="en-US" sz="2400" dirty="0">
                <a:solidFill>
                  <a:srgbClr val="333333"/>
                </a:solidFill>
              </a:rPr>
              <a:t>Tuesday and Thursday afternoons 14:15 to 17:00</a:t>
            </a:r>
          </a:p>
          <a:p>
            <a:r>
              <a:rPr lang="en-US" sz="2400" u="sng" dirty="0">
                <a:solidFill>
                  <a:srgbClr val="333333"/>
                </a:solidFill>
              </a:rPr>
              <a:t>Kleiner </a:t>
            </a:r>
            <a:r>
              <a:rPr lang="en-US" sz="2400" u="sng" dirty="0" err="1">
                <a:solidFill>
                  <a:srgbClr val="333333"/>
                </a:solidFill>
              </a:rPr>
              <a:t>Hörsaal</a:t>
            </a:r>
            <a:r>
              <a:rPr lang="en-US" sz="2400" u="sng" dirty="0">
                <a:solidFill>
                  <a:srgbClr val="333333"/>
                </a:solidFill>
              </a:rPr>
              <a:t> </a:t>
            </a:r>
            <a:r>
              <a:rPr lang="en-US" sz="2400" dirty="0">
                <a:solidFill>
                  <a:srgbClr val="333333"/>
                </a:solidFill>
              </a:rPr>
              <a:t>(O1.13) </a:t>
            </a:r>
            <a:r>
              <a:rPr lang="en-US" sz="2400" dirty="0" err="1">
                <a:solidFill>
                  <a:srgbClr val="333333"/>
                </a:solidFill>
              </a:rPr>
              <a:t>Vesalianum</a:t>
            </a:r>
            <a:r>
              <a:rPr lang="en-US" sz="2400" dirty="0">
                <a:solidFill>
                  <a:srgbClr val="333333"/>
                </a:solidFill>
              </a:rPr>
              <a:t> Building </a:t>
            </a:r>
            <a:br>
              <a:rPr lang="en-US" sz="2400" dirty="0"/>
            </a:br>
            <a:endParaRPr lang="en-US" sz="2400" dirty="0"/>
          </a:p>
          <a:p>
            <a:endParaRPr lang="en-US" sz="2400" b="0" i="0" dirty="0">
              <a:solidFill>
                <a:srgbClr val="333333"/>
              </a:solidFill>
              <a:effectLst/>
            </a:endParaRPr>
          </a:p>
          <a:p>
            <a:r>
              <a:rPr lang="en-US" sz="2400" b="1" i="0" dirty="0">
                <a:solidFill>
                  <a:srgbClr val="333333"/>
                </a:solidFill>
                <a:effectLst/>
              </a:rPr>
              <a:t>Module II: Molecular Evolution (week 49-51)</a:t>
            </a:r>
          </a:p>
          <a:p>
            <a:r>
              <a:rPr lang="en-US" sz="2400" dirty="0"/>
              <a:t>Tuesday and Thursday afternoons from 14:15 to 17:00</a:t>
            </a:r>
          </a:p>
          <a:p>
            <a:r>
              <a:rPr lang="en-US" sz="2400" u="sng" dirty="0"/>
              <a:t>Seminar room E0.07 </a:t>
            </a:r>
            <a:r>
              <a:rPr lang="en-US" sz="2400" dirty="0"/>
              <a:t>(ground floor) </a:t>
            </a:r>
            <a:r>
              <a:rPr lang="en-US" sz="2400" dirty="0" err="1">
                <a:solidFill>
                  <a:srgbClr val="333333"/>
                </a:solidFill>
              </a:rPr>
              <a:t>Vesalianum</a:t>
            </a:r>
            <a:r>
              <a:rPr lang="en-US" sz="2400" dirty="0">
                <a:solidFill>
                  <a:srgbClr val="333333"/>
                </a:solidFill>
              </a:rPr>
              <a:t> Building </a:t>
            </a:r>
            <a:endParaRPr lang="en-US" sz="2400" dirty="0"/>
          </a:p>
        </p:txBody>
      </p:sp>
      <p:sp>
        <p:nvSpPr>
          <p:cNvPr id="6" name="Rectangle 5">
            <a:extLst>
              <a:ext uri="{FF2B5EF4-FFF2-40B4-BE49-F238E27FC236}">
                <a16:creationId xmlns:a16="http://schemas.microsoft.com/office/drawing/2014/main" id="{53D8A2EE-3CFF-4CEA-8E08-3C98B2F3C203}"/>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7B706A-2BF3-268F-9C1C-8B56E05521FE}"/>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Organization of the course</a:t>
            </a:r>
          </a:p>
        </p:txBody>
      </p:sp>
    </p:spTree>
    <p:extLst>
      <p:ext uri="{BB962C8B-B14F-4D97-AF65-F5344CB8AC3E}">
        <p14:creationId xmlns:p14="http://schemas.microsoft.com/office/powerpoint/2010/main" val="3786088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844E0-2A27-F0C9-408B-2FC39E37B87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5F0A41E-1DD7-A306-8890-A82197DAABEC}"/>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465A23-F470-03D8-8441-89D052F5D783}"/>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7170" name="Picture 2" descr="Diagram of a pre-mRNA showing exons and introns. Along the length of the mRNA, there is an alternating pattern of exons and introns: Exon 1 - Intron 1 - Exon 2 - Intron 2 - Exon 3. Each consists of a stretch of RNA nucleotides. During splicing, the introns are revmoved from the pre-mRNA, and the exons are stuck together to form a mature mRNA that does not contain the intron sequences.">
            <a:extLst>
              <a:ext uri="{FF2B5EF4-FFF2-40B4-BE49-F238E27FC236}">
                <a16:creationId xmlns:a16="http://schemas.microsoft.com/office/drawing/2014/main" id="{6B21F6B4-B13D-4F16-355B-154CF318F6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52" r="3548"/>
          <a:stretch>
            <a:fillRect/>
          </a:stretch>
        </p:blipFill>
        <p:spPr bwMode="auto">
          <a:xfrm>
            <a:off x="489929" y="1779641"/>
            <a:ext cx="11212141" cy="443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814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505B5-CBFB-2ADB-5369-4B091FAEF09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AE061C8-2B39-7330-E432-3C803FE45072}"/>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4D38ABB-AD93-7C5B-4597-95BD2CFD5C8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central dogma</a:t>
            </a:r>
          </a:p>
        </p:txBody>
      </p:sp>
      <p:pic>
        <p:nvPicPr>
          <p:cNvPr id="8194" name="Picture 2" descr="Diagram of alternative splicing.&#10;&#10;A sequence of DNA encodes a pre-mRNA transcript that contains five regions that may potentially be used as exons: Exon 1, Exon 2, Exon 3, Exon 4, and Exon 5. The exons are arranged in linear order along the pre-mRNA and have introns in between them.&#10;&#10;In splicing event #1, all five exons are retained in the mature mRNA. It consists of Exon 1 - Exon 2 - Exon 3 - Exon 4 - Exon 5. When it is translated, it specifies Protein A, a protein with five domains: Coil 1 (specified by Exon 1), Coil 2 (specified by Exon 2), Loop 3 (specified by Exon 3), Loop 4 (specified by Exon 4), and Coil 5 (specified by Exon 5).&#10;&#10;In splicing event #2, Exon 3 is not included in the mature mRNA. It consists of Exon 1 - Exon 2 - Exon 4 - Exon 5. When it is translated, it specifies Protein, B a protein with four domains: Coil 1 (specified by Exon 1), Coil 2 (specified by Exon 2), Loop 4 (specified by Exon 4), and Coil 5 (specified by Exon 5). It does not contain Loop 3 because Exon 3 is not present in the mRNA.&#10;&#10;In splicing event #3, Exon 4 is not included in the mature mRNA. It consists of Exon 1 - Exon 2 - Exon 3 - Exon 5. When it is translated, it specifies Protein C, a protein with four domains: Coil 1 (specified by Exon 1), Coil 2 (specified by Exon 2), Loop 3 (specified by Exon 3), and Coil 5 (specified by Exon 5). It does not contain Loop 4 because Exon 4 is not present in the mRNA.">
            <a:extLst>
              <a:ext uri="{FF2B5EF4-FFF2-40B4-BE49-F238E27FC236}">
                <a16:creationId xmlns:a16="http://schemas.microsoft.com/office/drawing/2014/main" id="{22697B25-3E46-A396-A50A-FEAD1E74F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669180"/>
            <a:ext cx="95250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441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0241C-D4E9-09A1-4722-6A6A76D9003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0B7F2D5-5D39-AF92-E809-BD9A1069A193}"/>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BAE4408-C3A5-7709-7E6B-10A34BE8C5E9}"/>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 Addition and Multiplication rules</a:t>
            </a:r>
          </a:p>
        </p:txBody>
      </p:sp>
      <p:pic>
        <p:nvPicPr>
          <p:cNvPr id="7" name="Picture 6">
            <a:extLst>
              <a:ext uri="{FF2B5EF4-FFF2-40B4-BE49-F238E27FC236}">
                <a16:creationId xmlns:a16="http://schemas.microsoft.com/office/drawing/2014/main" id="{8E4FB405-5E3E-A2E1-CF21-78E653CAEDEB}"/>
              </a:ext>
            </a:extLst>
          </p:cNvPr>
          <p:cNvPicPr>
            <a:picLocks noChangeAspect="1"/>
          </p:cNvPicPr>
          <p:nvPr/>
        </p:nvPicPr>
        <p:blipFill>
          <a:blip r:embed="rId2"/>
          <a:srcRect t="7061" r="75855" b="15779"/>
          <a:stretch>
            <a:fillRect/>
          </a:stretch>
        </p:blipFill>
        <p:spPr>
          <a:xfrm>
            <a:off x="1961834" y="1337184"/>
            <a:ext cx="2049728" cy="4896465"/>
          </a:xfrm>
          <a:prstGeom prst="rect">
            <a:avLst/>
          </a:prstGeom>
        </p:spPr>
      </p:pic>
      <p:sp>
        <p:nvSpPr>
          <p:cNvPr id="9" name="TextBox 8">
            <a:extLst>
              <a:ext uri="{FF2B5EF4-FFF2-40B4-BE49-F238E27FC236}">
                <a16:creationId xmlns:a16="http://schemas.microsoft.com/office/drawing/2014/main" id="{118A1F08-B371-5AE9-A4CA-8FB79AB58622}"/>
              </a:ext>
            </a:extLst>
          </p:cNvPr>
          <p:cNvSpPr txBox="1"/>
          <p:nvPr/>
        </p:nvSpPr>
        <p:spPr>
          <a:xfrm>
            <a:off x="6705599" y="2662031"/>
            <a:ext cx="4168878" cy="2246769"/>
          </a:xfrm>
          <a:prstGeom prst="rect">
            <a:avLst/>
          </a:prstGeom>
          <a:noFill/>
        </p:spPr>
        <p:txBody>
          <a:bodyPr wrap="square" rtlCol="0">
            <a:spAutoFit/>
          </a:bodyPr>
          <a:lstStyle/>
          <a:p>
            <a:r>
              <a:rPr lang="en-US" sz="2000" dirty="0"/>
              <a:t>p(Heads) = 0.5; p(Tails) = 0.5</a:t>
            </a:r>
          </a:p>
          <a:p>
            <a:endParaRPr lang="en-US" sz="2000" dirty="0"/>
          </a:p>
          <a:p>
            <a:r>
              <a:rPr lang="en-US" sz="2000" dirty="0"/>
              <a:t>p(Success) = 0.5; p(Failure) = 0.5</a:t>
            </a:r>
          </a:p>
          <a:p>
            <a:endParaRPr lang="en-US" sz="2000" dirty="0"/>
          </a:p>
          <a:p>
            <a:r>
              <a:rPr lang="en-US" sz="2000" dirty="0"/>
              <a:t>p(1) = 0.5; p(0) = 0.5</a:t>
            </a:r>
          </a:p>
          <a:p>
            <a:endParaRPr lang="en-US" sz="2000" dirty="0"/>
          </a:p>
          <a:p>
            <a:r>
              <a:rPr lang="en-US" sz="2000" dirty="0"/>
              <a:t>p(H) = 0.5; p(T) = 1-p(H)</a:t>
            </a:r>
          </a:p>
        </p:txBody>
      </p:sp>
    </p:spTree>
    <p:extLst>
      <p:ext uri="{BB962C8B-B14F-4D97-AF65-F5344CB8AC3E}">
        <p14:creationId xmlns:p14="http://schemas.microsoft.com/office/powerpoint/2010/main" val="1864943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022B6-9F18-F3D4-923A-4F727F9E3D4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07547A8-1338-D84C-3AC3-A44975E8DE3D}"/>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27DF494-2E33-E716-CBD8-34EA8EFDA68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4A416D18-995E-7A3B-2451-10BD9B17C2F9}"/>
              </a:ext>
            </a:extLst>
          </p:cNvPr>
          <p:cNvPicPr>
            <a:picLocks noChangeAspect="1"/>
          </p:cNvPicPr>
          <p:nvPr/>
        </p:nvPicPr>
        <p:blipFill>
          <a:blip r:embed="rId2"/>
          <a:srcRect t="17752" r="60799" b="15779"/>
          <a:stretch>
            <a:fillRect/>
          </a:stretch>
        </p:blipFill>
        <p:spPr>
          <a:xfrm>
            <a:off x="1961834" y="2015613"/>
            <a:ext cx="3327922" cy="4218036"/>
          </a:xfrm>
          <a:prstGeom prst="rect">
            <a:avLst/>
          </a:prstGeom>
        </p:spPr>
      </p:pic>
      <p:sp>
        <p:nvSpPr>
          <p:cNvPr id="5" name="TextBox 4">
            <a:extLst>
              <a:ext uri="{FF2B5EF4-FFF2-40B4-BE49-F238E27FC236}">
                <a16:creationId xmlns:a16="http://schemas.microsoft.com/office/drawing/2014/main" id="{85325581-C1B9-70C5-FEF6-48AB079ADCFC}"/>
              </a:ext>
            </a:extLst>
          </p:cNvPr>
          <p:cNvSpPr txBox="1"/>
          <p:nvPr/>
        </p:nvSpPr>
        <p:spPr>
          <a:xfrm>
            <a:off x="6206532" y="3524466"/>
            <a:ext cx="6150076" cy="1200329"/>
          </a:xfrm>
          <a:prstGeom prst="rect">
            <a:avLst/>
          </a:prstGeom>
          <a:noFill/>
        </p:spPr>
        <p:txBody>
          <a:bodyPr wrap="square">
            <a:spAutoFit/>
          </a:bodyPr>
          <a:lstStyle/>
          <a:p>
            <a:r>
              <a:rPr lang="en-US" sz="1800" dirty="0"/>
              <a:t>Four possible outcomes: (HH, HT, TT, TH)</a:t>
            </a:r>
          </a:p>
          <a:p>
            <a:r>
              <a:rPr lang="en-US" dirty="0"/>
              <a:t>Three possible combinations: (HH, TT, HT)</a:t>
            </a:r>
          </a:p>
          <a:p>
            <a:r>
              <a:rPr lang="en-US" dirty="0"/>
              <a:t>Some combinations are more likely that others!</a:t>
            </a:r>
          </a:p>
          <a:p>
            <a:endParaRPr lang="en-US" sz="1800" dirty="0"/>
          </a:p>
        </p:txBody>
      </p:sp>
    </p:spTree>
    <p:extLst>
      <p:ext uri="{BB962C8B-B14F-4D97-AF65-F5344CB8AC3E}">
        <p14:creationId xmlns:p14="http://schemas.microsoft.com/office/powerpoint/2010/main" val="172328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76061-1121-8EDB-7EC3-4D5C5F768C6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B47F34B-E935-585D-C5CA-A4D57519D9EB}"/>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322A4-6036-F220-430C-F668DA8E3361}"/>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718A77B8-56E8-9C77-69E6-F1016B798F29}"/>
              </a:ext>
            </a:extLst>
          </p:cNvPr>
          <p:cNvPicPr>
            <a:picLocks noChangeAspect="1"/>
          </p:cNvPicPr>
          <p:nvPr/>
        </p:nvPicPr>
        <p:blipFill>
          <a:blip r:embed="rId2"/>
          <a:srcRect t="17752" r="60799" b="15779"/>
          <a:stretch>
            <a:fillRect/>
          </a:stretch>
        </p:blipFill>
        <p:spPr>
          <a:xfrm>
            <a:off x="1961834" y="2015613"/>
            <a:ext cx="3327922" cy="4218036"/>
          </a:xfrm>
          <a:prstGeom prst="rect">
            <a:avLst/>
          </a:prstGeom>
        </p:spPr>
      </p:pic>
      <p:sp>
        <p:nvSpPr>
          <p:cNvPr id="5" name="TextBox 4">
            <a:extLst>
              <a:ext uri="{FF2B5EF4-FFF2-40B4-BE49-F238E27FC236}">
                <a16:creationId xmlns:a16="http://schemas.microsoft.com/office/drawing/2014/main" id="{EA7F5605-1C69-26DE-1EBF-ECFE25A750B7}"/>
              </a:ext>
            </a:extLst>
          </p:cNvPr>
          <p:cNvSpPr txBox="1"/>
          <p:nvPr/>
        </p:nvSpPr>
        <p:spPr>
          <a:xfrm>
            <a:off x="5805950" y="1789519"/>
            <a:ext cx="6150076" cy="5078313"/>
          </a:xfrm>
          <a:prstGeom prst="rect">
            <a:avLst/>
          </a:prstGeom>
          <a:noFill/>
        </p:spPr>
        <p:txBody>
          <a:bodyPr wrap="square">
            <a:spAutoFit/>
          </a:bodyPr>
          <a:lstStyle/>
          <a:p>
            <a:r>
              <a:rPr lang="en-US" sz="1800" dirty="0"/>
              <a:t>Only one pathway to HH outcome:</a:t>
            </a:r>
          </a:p>
          <a:p>
            <a:r>
              <a:rPr lang="en-US" dirty="0"/>
              <a:t>Heads on the first flip with a 50% chance</a:t>
            </a:r>
          </a:p>
          <a:p>
            <a:r>
              <a:rPr lang="en-US" dirty="0"/>
              <a:t>Heads on the second flip with a 50% chance</a:t>
            </a:r>
          </a:p>
          <a:p>
            <a:r>
              <a:rPr lang="en-US" dirty="0"/>
              <a:t>50% of 50% is 25% so p(HH) = 0.25</a:t>
            </a:r>
          </a:p>
          <a:p>
            <a:endParaRPr lang="en-US" dirty="0"/>
          </a:p>
          <a:p>
            <a:r>
              <a:rPr lang="en-US" dirty="0"/>
              <a:t>We multiply the probabilities because both events need to happen to reach the final outcome. This is the </a:t>
            </a:r>
            <a:r>
              <a:rPr lang="en-US" b="1" dirty="0"/>
              <a:t>multiplication rule</a:t>
            </a:r>
            <a:r>
              <a:rPr lang="en-US" dirty="0"/>
              <a:t>.</a:t>
            </a:r>
          </a:p>
          <a:p>
            <a:endParaRPr lang="en-US" sz="1800" dirty="0"/>
          </a:p>
          <a:p>
            <a:r>
              <a:rPr lang="en-US" dirty="0"/>
              <a:t>This assumes that each event is independent, this means that the outcome of single events do not influence each other</a:t>
            </a:r>
          </a:p>
          <a:p>
            <a:endParaRPr lang="en-US" dirty="0"/>
          </a:p>
          <a:p>
            <a:r>
              <a:rPr lang="en-US" dirty="0"/>
              <a:t>Note that if the second flip used an unfair coin with a p(Heads)= 0.9, we multiply exactly as before to determine the probability of getting the HH outcome: 0.5 x 0.9 = 0.45. Although the events have unequal probabilities, they are still independent</a:t>
            </a:r>
          </a:p>
          <a:p>
            <a:endParaRPr lang="en-US" sz="1800" dirty="0"/>
          </a:p>
          <a:p>
            <a:endParaRPr lang="en-US" sz="1800" dirty="0"/>
          </a:p>
        </p:txBody>
      </p:sp>
    </p:spTree>
    <p:extLst>
      <p:ext uri="{BB962C8B-B14F-4D97-AF65-F5344CB8AC3E}">
        <p14:creationId xmlns:p14="http://schemas.microsoft.com/office/powerpoint/2010/main" val="1325394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8A5E2-0BD7-2AF8-A870-844A80B4B6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5B6D99E-6C97-3E9A-DCA8-A020D61760BE}"/>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50CFE7-A1D6-BCFB-8BC7-2EC70EF1E98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5298003F-4D9F-83BB-28D3-2A9EF1B0AD03}"/>
              </a:ext>
            </a:extLst>
          </p:cNvPr>
          <p:cNvPicPr>
            <a:picLocks noChangeAspect="1"/>
          </p:cNvPicPr>
          <p:nvPr/>
        </p:nvPicPr>
        <p:blipFill>
          <a:blip r:embed="rId2"/>
          <a:srcRect t="17752" r="60799" b="15779"/>
          <a:stretch>
            <a:fillRect/>
          </a:stretch>
        </p:blipFill>
        <p:spPr>
          <a:xfrm>
            <a:off x="1961834" y="2015613"/>
            <a:ext cx="3327922" cy="4218036"/>
          </a:xfrm>
          <a:prstGeom prst="rect">
            <a:avLst/>
          </a:prstGeom>
        </p:spPr>
      </p:pic>
      <p:sp>
        <p:nvSpPr>
          <p:cNvPr id="5" name="TextBox 4">
            <a:extLst>
              <a:ext uri="{FF2B5EF4-FFF2-40B4-BE49-F238E27FC236}">
                <a16:creationId xmlns:a16="http://schemas.microsoft.com/office/drawing/2014/main" id="{E69D0D22-79C3-C5E1-AE8C-F70D76F97969}"/>
              </a:ext>
            </a:extLst>
          </p:cNvPr>
          <p:cNvSpPr txBox="1"/>
          <p:nvPr/>
        </p:nvSpPr>
        <p:spPr>
          <a:xfrm>
            <a:off x="5805950" y="1789519"/>
            <a:ext cx="6150076" cy="4247317"/>
          </a:xfrm>
          <a:prstGeom prst="rect">
            <a:avLst/>
          </a:prstGeom>
          <a:noFill/>
        </p:spPr>
        <p:txBody>
          <a:bodyPr wrap="square">
            <a:spAutoFit/>
          </a:bodyPr>
          <a:lstStyle/>
          <a:p>
            <a:r>
              <a:rPr lang="en-US" sz="1800" dirty="0"/>
              <a:t>If we change the question to ask what the probability of getting 1 head and 1 tail (in any order) when we flip a coin twice, we have to invoke an additional rule.</a:t>
            </a:r>
          </a:p>
          <a:p>
            <a:endParaRPr lang="en-US" dirty="0"/>
          </a:p>
          <a:p>
            <a:r>
              <a:rPr lang="en-US" dirty="0"/>
              <a:t>This is because there are two possible routes that will results in 1 head and 1 tail: HT or TH. All routes have an equal probability of 0.25, so we can add together the probabilities of the two routes that will meet our criteria. So we have a 0.25 + 0.25 = 0.5 chance of getting exactly one head and one tail.</a:t>
            </a:r>
          </a:p>
          <a:p>
            <a:endParaRPr lang="en-US" dirty="0"/>
          </a:p>
          <a:p>
            <a:r>
              <a:rPr lang="en-US" dirty="0"/>
              <a:t>This is the </a:t>
            </a:r>
            <a:r>
              <a:rPr lang="en-US" b="1" dirty="0"/>
              <a:t>addition rule</a:t>
            </a:r>
            <a:r>
              <a:rPr lang="en-US" dirty="0"/>
              <a:t>. It applies whenever events A </a:t>
            </a:r>
            <a:r>
              <a:rPr lang="en-US" dirty="0">
                <a:solidFill>
                  <a:schemeClr val="accent1"/>
                </a:solidFill>
              </a:rPr>
              <a:t>OR</a:t>
            </a:r>
            <a:r>
              <a:rPr lang="en-US" dirty="0"/>
              <a:t> B need to happen. Contrast this to the multiplication rule, which we apply whenever events A </a:t>
            </a:r>
            <a:r>
              <a:rPr lang="en-US" dirty="0">
                <a:solidFill>
                  <a:srgbClr val="FF0000"/>
                </a:solidFill>
              </a:rPr>
              <a:t>AND</a:t>
            </a:r>
            <a:r>
              <a:rPr lang="en-US" dirty="0"/>
              <a:t> B need to happen.</a:t>
            </a:r>
          </a:p>
          <a:p>
            <a:endParaRPr lang="en-US" sz="1800" dirty="0"/>
          </a:p>
          <a:p>
            <a:endParaRPr lang="en-US" sz="1800" dirty="0"/>
          </a:p>
        </p:txBody>
      </p:sp>
    </p:spTree>
    <p:extLst>
      <p:ext uri="{BB962C8B-B14F-4D97-AF65-F5344CB8AC3E}">
        <p14:creationId xmlns:p14="http://schemas.microsoft.com/office/powerpoint/2010/main" val="2078109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DA4B-4F49-CF5E-8F6C-6250F7B746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B939F1B-EF33-7FBA-1176-6D2349B17ED0}"/>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F059759-7A8D-EE9F-997A-B4BBE1D38A1A}"/>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EB08850C-2F87-9C47-B481-003549D67427}"/>
              </a:ext>
            </a:extLst>
          </p:cNvPr>
          <p:cNvPicPr>
            <a:picLocks noChangeAspect="1"/>
          </p:cNvPicPr>
          <p:nvPr/>
        </p:nvPicPr>
        <p:blipFill>
          <a:blip r:embed="rId2"/>
          <a:srcRect t="7061" b="15779"/>
          <a:stretch>
            <a:fillRect/>
          </a:stretch>
        </p:blipFill>
        <p:spPr>
          <a:xfrm>
            <a:off x="1961833" y="1337184"/>
            <a:ext cx="8489397" cy="4896465"/>
          </a:xfrm>
          <a:prstGeom prst="rect">
            <a:avLst/>
          </a:prstGeom>
        </p:spPr>
      </p:pic>
    </p:spTree>
    <p:extLst>
      <p:ext uri="{BB962C8B-B14F-4D97-AF65-F5344CB8AC3E}">
        <p14:creationId xmlns:p14="http://schemas.microsoft.com/office/powerpoint/2010/main" val="950092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58C51-3AF0-888C-210D-D80B37B6D02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2D8A51B-AD89-AC5A-0594-BB38C5FD4AC9}"/>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F82326-6814-406C-9A46-7EE432765541}"/>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C5D913E1-85F9-C1B0-90BF-2F245364E160}"/>
              </a:ext>
            </a:extLst>
          </p:cNvPr>
          <p:cNvPicPr>
            <a:picLocks noChangeAspect="1"/>
          </p:cNvPicPr>
          <p:nvPr/>
        </p:nvPicPr>
        <p:blipFill>
          <a:blip r:embed="rId2"/>
          <a:srcRect t="7061" b="15779"/>
          <a:stretch>
            <a:fillRect/>
          </a:stretch>
        </p:blipFill>
        <p:spPr>
          <a:xfrm>
            <a:off x="1961833" y="1337184"/>
            <a:ext cx="8489397" cy="4896465"/>
          </a:xfrm>
          <a:prstGeom prst="rect">
            <a:avLst/>
          </a:prstGeom>
        </p:spPr>
      </p:pic>
      <p:sp>
        <p:nvSpPr>
          <p:cNvPr id="4" name="Rectangle 3">
            <a:extLst>
              <a:ext uri="{FF2B5EF4-FFF2-40B4-BE49-F238E27FC236}">
                <a16:creationId xmlns:a16="http://schemas.microsoft.com/office/drawing/2014/main" id="{3B021B52-6A35-7C4D-E01A-8101BED34E99}"/>
              </a:ext>
            </a:extLst>
          </p:cNvPr>
          <p:cNvSpPr/>
          <p:nvPr/>
        </p:nvSpPr>
        <p:spPr>
          <a:xfrm>
            <a:off x="7659330" y="1946787"/>
            <a:ext cx="1976284" cy="5899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3392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3DB52-D716-123C-5C50-323D31378F5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2D43561-16D5-D663-DE77-91B8ED8DE640}"/>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D4206C-72BA-D19D-F096-7509F88FE6BE}"/>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7" name="Picture 6">
            <a:extLst>
              <a:ext uri="{FF2B5EF4-FFF2-40B4-BE49-F238E27FC236}">
                <a16:creationId xmlns:a16="http://schemas.microsoft.com/office/drawing/2014/main" id="{EC18F7EE-E556-10ED-B42C-CB0E674B3DEC}"/>
              </a:ext>
            </a:extLst>
          </p:cNvPr>
          <p:cNvPicPr>
            <a:picLocks noChangeAspect="1"/>
          </p:cNvPicPr>
          <p:nvPr/>
        </p:nvPicPr>
        <p:blipFill>
          <a:blip r:embed="rId2"/>
          <a:srcRect t="7061" b="15779"/>
          <a:stretch>
            <a:fillRect/>
          </a:stretch>
        </p:blipFill>
        <p:spPr>
          <a:xfrm>
            <a:off x="1961833" y="1337184"/>
            <a:ext cx="8489397" cy="4896465"/>
          </a:xfrm>
          <a:prstGeom prst="rect">
            <a:avLst/>
          </a:prstGeom>
        </p:spPr>
      </p:pic>
      <p:sp>
        <p:nvSpPr>
          <p:cNvPr id="4" name="Rectangle 3">
            <a:extLst>
              <a:ext uri="{FF2B5EF4-FFF2-40B4-BE49-F238E27FC236}">
                <a16:creationId xmlns:a16="http://schemas.microsoft.com/office/drawing/2014/main" id="{9260562C-A44B-FBF7-F4FD-DC4A54513633}"/>
              </a:ext>
            </a:extLst>
          </p:cNvPr>
          <p:cNvSpPr/>
          <p:nvPr/>
        </p:nvSpPr>
        <p:spPr>
          <a:xfrm>
            <a:off x="7659330" y="2015612"/>
            <a:ext cx="1976284" cy="46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39AF246-00D1-6451-1F80-01E69DE7DADA}"/>
              </a:ext>
            </a:extLst>
          </p:cNvPr>
          <p:cNvSpPr/>
          <p:nvPr/>
        </p:nvSpPr>
        <p:spPr>
          <a:xfrm>
            <a:off x="7659330" y="2555851"/>
            <a:ext cx="1976284" cy="46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6B82B66-5048-FFD7-92C6-EF9681F8FDCA}"/>
              </a:ext>
            </a:extLst>
          </p:cNvPr>
          <p:cNvSpPr/>
          <p:nvPr/>
        </p:nvSpPr>
        <p:spPr>
          <a:xfrm>
            <a:off x="7659330" y="3096090"/>
            <a:ext cx="1976284" cy="46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7F6DE78-CD0D-56E9-E783-F1908A843E84}"/>
              </a:ext>
            </a:extLst>
          </p:cNvPr>
          <p:cNvSpPr/>
          <p:nvPr/>
        </p:nvSpPr>
        <p:spPr>
          <a:xfrm>
            <a:off x="7659330" y="4124630"/>
            <a:ext cx="1976284" cy="46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5F1811F-5601-D089-18B4-FFF2683A6463}"/>
              </a:ext>
            </a:extLst>
          </p:cNvPr>
          <p:cNvSpPr txBox="1"/>
          <p:nvPr/>
        </p:nvSpPr>
        <p:spPr>
          <a:xfrm>
            <a:off x="3020879" y="6348463"/>
            <a:ext cx="6371303" cy="369332"/>
          </a:xfrm>
          <a:prstGeom prst="rect">
            <a:avLst/>
          </a:prstGeom>
          <a:noFill/>
        </p:spPr>
        <p:txBody>
          <a:bodyPr wrap="square" rtlCol="0">
            <a:spAutoFit/>
          </a:bodyPr>
          <a:lstStyle/>
          <a:p>
            <a:r>
              <a:rPr lang="en-US" dirty="0"/>
              <a:t>probability(2 or more heads) = 1/8 + 1/8 + 1/8 + 1/8 = 1/2</a:t>
            </a:r>
          </a:p>
        </p:txBody>
      </p:sp>
    </p:spTree>
    <p:extLst>
      <p:ext uri="{BB962C8B-B14F-4D97-AF65-F5344CB8AC3E}">
        <p14:creationId xmlns:p14="http://schemas.microsoft.com/office/powerpoint/2010/main" val="1154064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A5072-6B73-6AEB-9EF5-2E0F7080F1B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836DC53-80D1-822C-FD36-5CCE5AADF1EA}"/>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B5186D4-8F63-5BDB-F5B0-4A2B284A403A}"/>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13314" name="Picture 2">
            <a:extLst>
              <a:ext uri="{FF2B5EF4-FFF2-40B4-BE49-F238E27FC236}">
                <a16:creationId xmlns:a16="http://schemas.microsoft.com/office/drawing/2014/main" id="{CC45E503-C6C6-BCBE-88B4-B9E21CB6A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441" y="1421375"/>
            <a:ext cx="4762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D5353A3-86B5-2F66-D607-F43BC3D67CD5}"/>
              </a:ext>
            </a:extLst>
          </p:cNvPr>
          <p:cNvSpPr txBox="1"/>
          <p:nvPr/>
        </p:nvSpPr>
        <p:spPr>
          <a:xfrm>
            <a:off x="5893930" y="2371464"/>
            <a:ext cx="5187025" cy="2862322"/>
          </a:xfrm>
          <a:prstGeom prst="rect">
            <a:avLst/>
          </a:prstGeom>
          <a:noFill/>
        </p:spPr>
        <p:txBody>
          <a:bodyPr wrap="square" rtlCol="0">
            <a:spAutoFit/>
          </a:bodyPr>
          <a:lstStyle/>
          <a:p>
            <a:r>
              <a:rPr lang="en-US" dirty="0"/>
              <a:t>What is the probability that any given offspring will be a heterozygote? Demonstrate at least 2 different ways to solve this question.</a:t>
            </a:r>
          </a:p>
          <a:p>
            <a:endParaRPr lang="en-US" dirty="0"/>
          </a:p>
          <a:p>
            <a:r>
              <a:rPr lang="en-US" dirty="0"/>
              <a:t>What is the probability that any given offspring will express the dominant phenotype? Demonstrate at least 2 different ways to solve this question.</a:t>
            </a:r>
          </a:p>
          <a:p>
            <a:endParaRPr lang="en-US" dirty="0"/>
          </a:p>
          <a:p>
            <a:r>
              <a:rPr lang="en-US" dirty="0"/>
              <a:t>How would your answers to the above question change if the father were a BB homozygote?</a:t>
            </a:r>
          </a:p>
        </p:txBody>
      </p:sp>
    </p:spTree>
    <p:extLst>
      <p:ext uri="{BB962C8B-B14F-4D97-AF65-F5344CB8AC3E}">
        <p14:creationId xmlns:p14="http://schemas.microsoft.com/office/powerpoint/2010/main" val="290314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B2A5-3090-706F-0303-25DEB07E8C4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925D6F7-944B-6EF0-C80C-5F800080BD18}"/>
              </a:ext>
            </a:extLst>
          </p:cNvPr>
          <p:cNvSpPr txBox="1"/>
          <p:nvPr/>
        </p:nvSpPr>
        <p:spPr>
          <a:xfrm>
            <a:off x="398206" y="2459504"/>
            <a:ext cx="11592233" cy="1938992"/>
          </a:xfrm>
          <a:prstGeom prst="rect">
            <a:avLst/>
          </a:prstGeom>
          <a:noFill/>
        </p:spPr>
        <p:txBody>
          <a:bodyPr wrap="square">
            <a:spAutoFit/>
          </a:bodyPr>
          <a:lstStyle/>
          <a:p>
            <a:r>
              <a:rPr lang="en-US" sz="2400" b="0" i="0" dirty="0">
                <a:solidFill>
                  <a:srgbClr val="333333"/>
                </a:solidFill>
                <a:effectLst/>
              </a:rPr>
              <a:t>Intermediate grades for each module, written. Counts 1/3 of the final grade.</a:t>
            </a:r>
            <a:br>
              <a:rPr lang="en-US" sz="2400" dirty="0"/>
            </a:br>
            <a:endParaRPr lang="en-US" sz="2400" dirty="0"/>
          </a:p>
          <a:p>
            <a:r>
              <a:rPr lang="en-US" sz="2400" b="0" i="0" dirty="0">
                <a:solidFill>
                  <a:srgbClr val="333333"/>
                </a:solidFill>
                <a:effectLst/>
              </a:rPr>
              <a:t>End-of-semester exam, written, 90 minutes. Counts 2/3 of the final grade.</a:t>
            </a:r>
            <a:br>
              <a:rPr lang="en-US" sz="2400" dirty="0"/>
            </a:br>
            <a:endParaRPr lang="en-US" sz="2400" dirty="0"/>
          </a:p>
          <a:p>
            <a:r>
              <a:rPr lang="en-US" sz="2400" b="0" i="0" dirty="0">
                <a:solidFill>
                  <a:srgbClr val="333333"/>
                </a:solidFill>
                <a:effectLst/>
              </a:rPr>
              <a:t>Date final exam: </a:t>
            </a:r>
            <a:r>
              <a:rPr lang="en-US" sz="2400" b="0" i="0" dirty="0">
                <a:solidFill>
                  <a:srgbClr val="FF0000"/>
                </a:solidFill>
                <a:effectLst/>
              </a:rPr>
              <a:t>Thursday, 18.12.2025, 14:15-15:45</a:t>
            </a:r>
            <a:r>
              <a:rPr lang="en-US" sz="2400" b="0" i="0" dirty="0">
                <a:solidFill>
                  <a:srgbClr val="333333"/>
                </a:solidFill>
                <a:effectLst/>
              </a:rPr>
              <a:t>, </a:t>
            </a:r>
            <a:r>
              <a:rPr lang="en-US" sz="2400" b="0" i="0" dirty="0" err="1">
                <a:solidFill>
                  <a:srgbClr val="333333"/>
                </a:solidFill>
                <a:effectLst/>
              </a:rPr>
              <a:t>Vesalianum</a:t>
            </a:r>
            <a:r>
              <a:rPr lang="en-US" sz="2400" b="0" i="0" dirty="0">
                <a:solidFill>
                  <a:srgbClr val="333333"/>
                </a:solidFill>
                <a:effectLst/>
              </a:rPr>
              <a:t>, small lecture hall (O1.13)</a:t>
            </a:r>
            <a:endParaRPr lang="en-US" sz="2400" dirty="0"/>
          </a:p>
        </p:txBody>
      </p:sp>
      <p:sp>
        <p:nvSpPr>
          <p:cNvPr id="6" name="Rectangle 5">
            <a:extLst>
              <a:ext uri="{FF2B5EF4-FFF2-40B4-BE49-F238E27FC236}">
                <a16:creationId xmlns:a16="http://schemas.microsoft.com/office/drawing/2014/main" id="{F132DCFB-132B-243E-30CD-2802608D6726}"/>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181B458-8EDA-8B47-03A6-8045E1B25027}"/>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Organization of the course</a:t>
            </a:r>
          </a:p>
        </p:txBody>
      </p:sp>
    </p:spTree>
    <p:extLst>
      <p:ext uri="{BB962C8B-B14F-4D97-AF65-F5344CB8AC3E}">
        <p14:creationId xmlns:p14="http://schemas.microsoft.com/office/powerpoint/2010/main" val="5840972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01128-5DC9-0EFD-907F-05CEC81C272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18A0EFC-7565-C3A3-7549-0A1E5886A03B}"/>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F1BFDC5-9977-8634-674D-88023246E458}"/>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14338" name="Picture 2" descr="This illustration shows a dihybrid cross between pea plants. In the P generation, a plant that has the homozygous dominant phenotype of round, yellow peas is crossed with a plant with the homozygous recessive phenotype of wrinkled, green peas. The resulting F_{1} offspring have a heterozygous genotype and round, yellow peas. Self-pollination of the F_{1} generation results in F_{2} offspring with a phenotypic ratio of 9:3:3:1 for yellow round, green round, yellow wrinkled and green wrinkled peas, respectively.">
            <a:extLst>
              <a:ext uri="{FF2B5EF4-FFF2-40B4-BE49-F238E27FC236}">
                <a16:creationId xmlns:a16="http://schemas.microsoft.com/office/drawing/2014/main" id="{FED9D8BA-31AB-B95F-6470-9C8AA8A16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003" y="1368553"/>
            <a:ext cx="5783057" cy="5089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355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C435-78B5-943D-41E1-3A9B804E859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500B31D-2BF1-125A-1138-8AB2248D5140}"/>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00ADAF-152F-D491-FC18-859FCD166C62}"/>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 – distributional thinking</a:t>
            </a:r>
          </a:p>
        </p:txBody>
      </p:sp>
      <p:pic>
        <p:nvPicPr>
          <p:cNvPr id="6" name="Picture 5">
            <a:extLst>
              <a:ext uri="{FF2B5EF4-FFF2-40B4-BE49-F238E27FC236}">
                <a16:creationId xmlns:a16="http://schemas.microsoft.com/office/drawing/2014/main" id="{0548ED98-FAB7-099E-E823-776826E5CA6E}"/>
              </a:ext>
            </a:extLst>
          </p:cNvPr>
          <p:cNvPicPr>
            <a:picLocks noChangeAspect="1"/>
          </p:cNvPicPr>
          <p:nvPr/>
        </p:nvPicPr>
        <p:blipFill>
          <a:blip r:embed="rId2"/>
          <a:stretch>
            <a:fillRect/>
          </a:stretch>
        </p:blipFill>
        <p:spPr>
          <a:xfrm>
            <a:off x="759722" y="1163913"/>
            <a:ext cx="10672556" cy="5336278"/>
          </a:xfrm>
          <a:prstGeom prst="rect">
            <a:avLst/>
          </a:prstGeom>
        </p:spPr>
      </p:pic>
    </p:spTree>
    <p:extLst>
      <p:ext uri="{BB962C8B-B14F-4D97-AF65-F5344CB8AC3E}">
        <p14:creationId xmlns:p14="http://schemas.microsoft.com/office/powerpoint/2010/main" val="33275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1F18-951E-2135-A3ED-4E8C18A6871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A765538-C385-167D-125E-D45C6E49527B}"/>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2B3997-B523-C4FE-573A-B431A351B7E8}"/>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5" name="Picture 4">
            <a:extLst>
              <a:ext uri="{FF2B5EF4-FFF2-40B4-BE49-F238E27FC236}">
                <a16:creationId xmlns:a16="http://schemas.microsoft.com/office/drawing/2014/main" id="{94A11820-3873-5FEC-EB2B-E240985B7F30}"/>
              </a:ext>
            </a:extLst>
          </p:cNvPr>
          <p:cNvPicPr>
            <a:picLocks noChangeAspect="1"/>
          </p:cNvPicPr>
          <p:nvPr/>
        </p:nvPicPr>
        <p:blipFill>
          <a:blip r:embed="rId2"/>
          <a:stretch>
            <a:fillRect/>
          </a:stretch>
        </p:blipFill>
        <p:spPr>
          <a:xfrm>
            <a:off x="1131937" y="1404682"/>
            <a:ext cx="10149190" cy="5074595"/>
          </a:xfrm>
          <a:prstGeom prst="rect">
            <a:avLst/>
          </a:prstGeom>
        </p:spPr>
      </p:pic>
      <p:sp>
        <p:nvSpPr>
          <p:cNvPr id="6" name="Arrow: Right 5">
            <a:extLst>
              <a:ext uri="{FF2B5EF4-FFF2-40B4-BE49-F238E27FC236}">
                <a16:creationId xmlns:a16="http://schemas.microsoft.com/office/drawing/2014/main" id="{E8E99800-3731-7B99-4F89-FF2E060FDF23}"/>
              </a:ext>
            </a:extLst>
          </p:cNvPr>
          <p:cNvSpPr/>
          <p:nvPr/>
        </p:nvSpPr>
        <p:spPr>
          <a:xfrm rot="19400473">
            <a:off x="5823034" y="6226914"/>
            <a:ext cx="466417" cy="1696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4F65B134-A1F7-AA95-4989-78B72C93A4A3}"/>
              </a:ext>
            </a:extLst>
          </p:cNvPr>
          <p:cNvSpPr/>
          <p:nvPr/>
        </p:nvSpPr>
        <p:spPr>
          <a:xfrm rot="949625" flipH="1">
            <a:off x="4582523" y="6146646"/>
            <a:ext cx="644653" cy="1382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480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08D30-8913-CF5C-7F23-2B54CFB8C06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209180A-FFE6-D417-41AF-A9A5218D746C}"/>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1A8E87F-FBB1-8FB8-C64C-6581A00B9AB3}"/>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6" name="Picture 5">
            <a:extLst>
              <a:ext uri="{FF2B5EF4-FFF2-40B4-BE49-F238E27FC236}">
                <a16:creationId xmlns:a16="http://schemas.microsoft.com/office/drawing/2014/main" id="{60BF2351-C143-D1F4-5668-9E3BC7F55AC3}"/>
              </a:ext>
            </a:extLst>
          </p:cNvPr>
          <p:cNvPicPr>
            <a:picLocks noChangeAspect="1"/>
          </p:cNvPicPr>
          <p:nvPr/>
        </p:nvPicPr>
        <p:blipFill>
          <a:blip r:embed="rId2"/>
          <a:stretch>
            <a:fillRect/>
          </a:stretch>
        </p:blipFill>
        <p:spPr>
          <a:xfrm>
            <a:off x="1066178" y="1385964"/>
            <a:ext cx="10248329" cy="5124165"/>
          </a:xfrm>
          <a:prstGeom prst="rect">
            <a:avLst/>
          </a:prstGeom>
        </p:spPr>
      </p:pic>
      <p:sp>
        <p:nvSpPr>
          <p:cNvPr id="7" name="TextBox 6">
            <a:extLst>
              <a:ext uri="{FF2B5EF4-FFF2-40B4-BE49-F238E27FC236}">
                <a16:creationId xmlns:a16="http://schemas.microsoft.com/office/drawing/2014/main" id="{E59FFC10-E8FD-F150-FE5F-AD9E20D4519F}"/>
              </a:ext>
            </a:extLst>
          </p:cNvPr>
          <p:cNvSpPr txBox="1"/>
          <p:nvPr/>
        </p:nvSpPr>
        <p:spPr>
          <a:xfrm>
            <a:off x="3846444" y="6325463"/>
            <a:ext cx="5583836" cy="369332"/>
          </a:xfrm>
          <a:prstGeom prst="rect">
            <a:avLst/>
          </a:prstGeom>
          <a:noFill/>
        </p:spPr>
        <p:txBody>
          <a:bodyPr wrap="none" rtlCol="0">
            <a:spAutoFit/>
          </a:bodyPr>
          <a:lstStyle/>
          <a:p>
            <a:r>
              <a:rPr lang="en-US" dirty="0"/>
              <a:t>Parameter 1 = μ (mu) = mean =center of the distribution </a:t>
            </a:r>
          </a:p>
        </p:txBody>
      </p:sp>
    </p:spTree>
    <p:extLst>
      <p:ext uri="{BB962C8B-B14F-4D97-AF65-F5344CB8AC3E}">
        <p14:creationId xmlns:p14="http://schemas.microsoft.com/office/powerpoint/2010/main" val="3190052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A8304-17AE-B71A-8C46-01E7E420DE6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C9FEEFB-1FC1-1567-5594-028D648AD29D}"/>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B03B78-3665-7E89-FCDA-939B6EA8A09D}"/>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5" name="Picture 4">
            <a:extLst>
              <a:ext uri="{FF2B5EF4-FFF2-40B4-BE49-F238E27FC236}">
                <a16:creationId xmlns:a16="http://schemas.microsoft.com/office/drawing/2014/main" id="{B8302FE4-1E25-56FC-70D4-10A2531ACA38}"/>
              </a:ext>
            </a:extLst>
          </p:cNvPr>
          <p:cNvPicPr>
            <a:picLocks noChangeAspect="1"/>
          </p:cNvPicPr>
          <p:nvPr/>
        </p:nvPicPr>
        <p:blipFill>
          <a:blip r:embed="rId2"/>
          <a:stretch>
            <a:fillRect/>
          </a:stretch>
        </p:blipFill>
        <p:spPr>
          <a:xfrm>
            <a:off x="870329" y="1372876"/>
            <a:ext cx="10451342" cy="5225671"/>
          </a:xfrm>
          <a:prstGeom prst="rect">
            <a:avLst/>
          </a:prstGeom>
        </p:spPr>
      </p:pic>
      <p:sp>
        <p:nvSpPr>
          <p:cNvPr id="7" name="TextBox 6">
            <a:extLst>
              <a:ext uri="{FF2B5EF4-FFF2-40B4-BE49-F238E27FC236}">
                <a16:creationId xmlns:a16="http://schemas.microsoft.com/office/drawing/2014/main" id="{98DF4422-10CF-3436-5F7A-29E988C4C3A8}"/>
              </a:ext>
            </a:extLst>
          </p:cNvPr>
          <p:cNvSpPr txBox="1"/>
          <p:nvPr/>
        </p:nvSpPr>
        <p:spPr>
          <a:xfrm>
            <a:off x="3110948" y="6348463"/>
            <a:ext cx="6373540" cy="369332"/>
          </a:xfrm>
          <a:prstGeom prst="rect">
            <a:avLst/>
          </a:prstGeom>
          <a:noFill/>
        </p:spPr>
        <p:txBody>
          <a:bodyPr wrap="none" rtlCol="0">
            <a:spAutoFit/>
          </a:bodyPr>
          <a:lstStyle/>
          <a:p>
            <a:r>
              <a:rPr lang="en-US" dirty="0"/>
              <a:t>Parameter 2 = sigma = standard deviation = spread of distribution </a:t>
            </a:r>
          </a:p>
        </p:txBody>
      </p:sp>
    </p:spTree>
    <p:extLst>
      <p:ext uri="{BB962C8B-B14F-4D97-AF65-F5344CB8AC3E}">
        <p14:creationId xmlns:p14="http://schemas.microsoft.com/office/powerpoint/2010/main" val="2752671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8EDA-2F6D-B1D9-6D5E-A09BB4307BC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8E064FD-66B5-CE8D-592C-6D3AC844726B}"/>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97C4316-A5F5-8991-1D89-FFF7312C7332}"/>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Data distributions</a:t>
            </a:r>
          </a:p>
        </p:txBody>
      </p:sp>
      <p:pic>
        <p:nvPicPr>
          <p:cNvPr id="15362" name="Picture 2">
            <a:extLst>
              <a:ext uri="{FF2B5EF4-FFF2-40B4-BE49-F238E27FC236}">
                <a16:creationId xmlns:a16="http://schemas.microsoft.com/office/drawing/2014/main" id="{018D877B-FB98-3DC6-B924-609B9D72A4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24" b="18551"/>
          <a:stretch>
            <a:fillRect/>
          </a:stretch>
        </p:blipFill>
        <p:spPr bwMode="auto">
          <a:xfrm>
            <a:off x="2929044" y="1286855"/>
            <a:ext cx="6333911" cy="533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663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6391D-5DF3-D430-5550-B69438D8EE7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FD3774D3-B562-CA75-F719-CA1EB2108D29}"/>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067837-EDA0-13C2-4B91-972D5305C411}"/>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Data distributions</a:t>
            </a:r>
          </a:p>
        </p:txBody>
      </p:sp>
      <p:pic>
        <p:nvPicPr>
          <p:cNvPr id="17410" name="Picture 2" descr="PROBABILISTIC APPROACHES: SCENARIO ANALYSIS, DECISION TREES AND SIMULATIONS">
            <a:extLst>
              <a:ext uri="{FF2B5EF4-FFF2-40B4-BE49-F238E27FC236}">
                <a16:creationId xmlns:a16="http://schemas.microsoft.com/office/drawing/2014/main" id="{C175526B-1CB2-2C7A-C752-ED77C2A2E4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8" b="24599"/>
          <a:stretch>
            <a:fillRect/>
          </a:stretch>
        </p:blipFill>
        <p:spPr bwMode="auto">
          <a:xfrm>
            <a:off x="727010" y="1600200"/>
            <a:ext cx="10737980" cy="4731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ACCFC67-C17B-DACD-830E-AD741580071E}"/>
              </a:ext>
            </a:extLst>
          </p:cNvPr>
          <p:cNvSpPr/>
          <p:nvPr/>
        </p:nvSpPr>
        <p:spPr>
          <a:xfrm>
            <a:off x="727010" y="4890052"/>
            <a:ext cx="813555" cy="126227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7220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D1117"/>
        </a:solidFill>
        <a:effectLst/>
      </p:bgPr>
    </p:bg>
    <p:spTree>
      <p:nvGrpSpPr>
        <p:cNvPr id="1" name="">
          <a:extLst>
            <a:ext uri="{FF2B5EF4-FFF2-40B4-BE49-F238E27FC236}">
              <a16:creationId xmlns:a16="http://schemas.microsoft.com/office/drawing/2014/main" id="{2904316D-B187-2150-6782-65088B8EFC1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9E2B0B3-BA8E-445C-B1AD-D13FAEF3C7E7}"/>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D4A330C-E035-43A3-EB94-63752C34507E}"/>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Probability</a:t>
            </a:r>
          </a:p>
        </p:txBody>
      </p:sp>
      <p:pic>
        <p:nvPicPr>
          <p:cNvPr id="6" name="Picture 5">
            <a:extLst>
              <a:ext uri="{FF2B5EF4-FFF2-40B4-BE49-F238E27FC236}">
                <a16:creationId xmlns:a16="http://schemas.microsoft.com/office/drawing/2014/main" id="{C65FAD40-948D-BEC0-5913-839A176BC183}"/>
              </a:ext>
            </a:extLst>
          </p:cNvPr>
          <p:cNvPicPr>
            <a:picLocks noChangeAspect="1"/>
          </p:cNvPicPr>
          <p:nvPr/>
        </p:nvPicPr>
        <p:blipFill>
          <a:blip r:embed="rId2"/>
          <a:stretch>
            <a:fillRect/>
          </a:stretch>
        </p:blipFill>
        <p:spPr>
          <a:xfrm>
            <a:off x="494518" y="1924847"/>
            <a:ext cx="11202963" cy="3991532"/>
          </a:xfrm>
          <a:prstGeom prst="rect">
            <a:avLst/>
          </a:prstGeom>
          <a:solidFill>
            <a:srgbClr val="0D1117"/>
          </a:solidFill>
        </p:spPr>
      </p:pic>
    </p:spTree>
    <p:extLst>
      <p:ext uri="{BB962C8B-B14F-4D97-AF65-F5344CB8AC3E}">
        <p14:creationId xmlns:p14="http://schemas.microsoft.com/office/powerpoint/2010/main" val="1207673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5CBF-B2EA-97FD-846E-DA7016EC4AF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44FBC53-F9AF-4D95-C506-52BB26B8631F}"/>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AF1F41F-4D91-97EA-643B-3C968B7892CA}"/>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Data distributions – hands on exercises</a:t>
            </a:r>
          </a:p>
        </p:txBody>
      </p:sp>
      <p:sp>
        <p:nvSpPr>
          <p:cNvPr id="7" name="TextBox 6">
            <a:extLst>
              <a:ext uri="{FF2B5EF4-FFF2-40B4-BE49-F238E27FC236}">
                <a16:creationId xmlns:a16="http://schemas.microsoft.com/office/drawing/2014/main" id="{34441158-E9DC-30D3-4A80-85B456077425}"/>
              </a:ext>
            </a:extLst>
          </p:cNvPr>
          <p:cNvSpPr txBox="1"/>
          <p:nvPr/>
        </p:nvSpPr>
        <p:spPr>
          <a:xfrm>
            <a:off x="2253843" y="1632071"/>
            <a:ext cx="7620562" cy="830997"/>
          </a:xfrm>
          <a:prstGeom prst="rect">
            <a:avLst/>
          </a:prstGeom>
          <a:noFill/>
        </p:spPr>
        <p:txBody>
          <a:bodyPr wrap="square">
            <a:spAutoFit/>
          </a:bodyPr>
          <a:lstStyle/>
          <a:p>
            <a:pPr algn="ctr"/>
            <a:r>
              <a:rPr lang="en-US" sz="2400" dirty="0"/>
              <a:t>Explore the virtual “Galton board” at the following page:</a:t>
            </a:r>
          </a:p>
          <a:p>
            <a:pPr algn="ctr"/>
            <a:r>
              <a:rPr lang="en-US" sz="2400" dirty="0"/>
              <a:t>https://www.mathsisfun.com/data/quincunx.html</a:t>
            </a:r>
          </a:p>
        </p:txBody>
      </p:sp>
      <p:sp>
        <p:nvSpPr>
          <p:cNvPr id="8" name="TextBox 7">
            <a:extLst>
              <a:ext uri="{FF2B5EF4-FFF2-40B4-BE49-F238E27FC236}">
                <a16:creationId xmlns:a16="http://schemas.microsoft.com/office/drawing/2014/main" id="{CC18DECA-8075-CE30-AE71-2BB1EDB1EADD}"/>
              </a:ext>
            </a:extLst>
          </p:cNvPr>
          <p:cNvSpPr txBox="1"/>
          <p:nvPr/>
        </p:nvSpPr>
        <p:spPr>
          <a:xfrm>
            <a:off x="1998432" y="2977726"/>
            <a:ext cx="8777722" cy="2031325"/>
          </a:xfrm>
          <a:prstGeom prst="rect">
            <a:avLst/>
          </a:prstGeom>
          <a:noFill/>
        </p:spPr>
        <p:txBody>
          <a:bodyPr wrap="square" rtlCol="0">
            <a:spAutoFit/>
          </a:bodyPr>
          <a:lstStyle/>
          <a:p>
            <a:pPr marL="342900" indent="-342900">
              <a:buAutoNum type="arabicPeriod"/>
            </a:pPr>
            <a:r>
              <a:rPr lang="en-US" dirty="0"/>
              <a:t>Make a Galton board with 2 levels. How many possible outcomes (resting place) exist for each ball? Calculate the probability that a random ball ends up in each of those bins.</a:t>
            </a:r>
          </a:p>
          <a:p>
            <a:pPr marL="342900" indent="-342900">
              <a:buAutoNum type="arabicPeriod"/>
            </a:pPr>
            <a:r>
              <a:rPr lang="en-US" dirty="0"/>
              <a:t>Introduce a bias so that balls are more likely to go right than left. Now recalculate the probability for each bin.</a:t>
            </a:r>
          </a:p>
          <a:p>
            <a:pPr marL="342900" indent="-342900">
              <a:buAutoNum type="arabicPeriod"/>
            </a:pPr>
            <a:r>
              <a:rPr lang="en-US" dirty="0"/>
              <a:t>Start adding levels to the Galton board. What equation would you use to calculate the number of balls going into to furthest right bin?</a:t>
            </a:r>
          </a:p>
          <a:p>
            <a:pPr marL="342900" indent="-342900">
              <a:buAutoNum type="arabicPeriod"/>
            </a:pPr>
            <a:r>
              <a:rPr lang="en-US" dirty="0"/>
              <a:t>This is a binomial process, but what distribution shape does this also look like?</a:t>
            </a:r>
          </a:p>
        </p:txBody>
      </p:sp>
      <p:sp>
        <p:nvSpPr>
          <p:cNvPr id="10" name="TextBox 9">
            <a:extLst>
              <a:ext uri="{FF2B5EF4-FFF2-40B4-BE49-F238E27FC236}">
                <a16:creationId xmlns:a16="http://schemas.microsoft.com/office/drawing/2014/main" id="{128FAFFE-B9E2-5CEF-2A43-BD64E8B8761E}"/>
              </a:ext>
            </a:extLst>
          </p:cNvPr>
          <p:cNvSpPr txBox="1"/>
          <p:nvPr/>
        </p:nvSpPr>
        <p:spPr>
          <a:xfrm>
            <a:off x="2176258" y="5608366"/>
            <a:ext cx="7698147" cy="830997"/>
          </a:xfrm>
          <a:prstGeom prst="rect">
            <a:avLst/>
          </a:prstGeom>
          <a:noFill/>
        </p:spPr>
        <p:txBody>
          <a:bodyPr wrap="square">
            <a:spAutoFit/>
          </a:bodyPr>
          <a:lstStyle/>
          <a:p>
            <a:pPr algn="ctr"/>
            <a:r>
              <a:rPr lang="en-US" sz="2400" dirty="0"/>
              <a:t>Another prettier but less customizable version here: https://www.maths.otago.ac.nz/~gregt/scifest/cascade.html</a:t>
            </a:r>
          </a:p>
        </p:txBody>
      </p:sp>
    </p:spTree>
    <p:extLst>
      <p:ext uri="{BB962C8B-B14F-4D97-AF65-F5344CB8AC3E}">
        <p14:creationId xmlns:p14="http://schemas.microsoft.com/office/powerpoint/2010/main" val="3733121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D9905-7DFF-BDAB-8623-2AFF1A17AAC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5EB0758-0A07-715D-8B94-222631629186}"/>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503127-73FB-ED42-CCFA-F2C6C458246F}"/>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The binomial distribution</a:t>
            </a:r>
          </a:p>
        </p:txBody>
      </p:sp>
      <p:sp>
        <p:nvSpPr>
          <p:cNvPr id="9" name="TextBox 8">
            <a:extLst>
              <a:ext uri="{FF2B5EF4-FFF2-40B4-BE49-F238E27FC236}">
                <a16:creationId xmlns:a16="http://schemas.microsoft.com/office/drawing/2014/main" id="{D1442F1E-02BE-298F-E26D-D27A7EEB8010}"/>
              </a:ext>
            </a:extLst>
          </p:cNvPr>
          <p:cNvSpPr txBox="1"/>
          <p:nvPr/>
        </p:nvSpPr>
        <p:spPr>
          <a:xfrm>
            <a:off x="1071716" y="1978175"/>
            <a:ext cx="10048567" cy="3693319"/>
          </a:xfrm>
          <a:prstGeom prst="rect">
            <a:avLst/>
          </a:prstGeom>
          <a:noFill/>
        </p:spPr>
        <p:txBody>
          <a:bodyPr wrap="square">
            <a:spAutoFit/>
          </a:bodyPr>
          <a:lstStyle/>
          <a:p>
            <a:r>
              <a:rPr lang="en-US" sz="2400" dirty="0"/>
              <a:t>Start an R session on your personal computer (preferably inside R studio)</a:t>
            </a:r>
          </a:p>
          <a:p>
            <a:endParaRPr lang="en-US" sz="2400" dirty="0"/>
          </a:p>
          <a:p>
            <a:r>
              <a:rPr lang="en-US" sz="2400" dirty="0"/>
              <a:t>Go to the course </a:t>
            </a:r>
            <a:r>
              <a:rPr lang="en-US" sz="2400" dirty="0" err="1"/>
              <a:t>github</a:t>
            </a:r>
            <a:r>
              <a:rPr lang="en-US" sz="2400" dirty="0"/>
              <a:t>: </a:t>
            </a:r>
            <a:r>
              <a:rPr lang="en-US" sz="2400" dirty="0">
                <a:hlinkClick r:id="rId2"/>
              </a:rPr>
              <a:t>https://github.com/edexter/population-genetics</a:t>
            </a:r>
            <a:endParaRPr lang="en-US" sz="2400" dirty="0"/>
          </a:p>
          <a:p>
            <a:endParaRPr lang="en-US" sz="2400" dirty="0"/>
          </a:p>
          <a:p>
            <a:r>
              <a:rPr lang="en-US" sz="2400" dirty="0"/>
              <a:t>Download the “binomial-</a:t>
            </a:r>
            <a:r>
              <a:rPr lang="en-US" sz="2400" dirty="0" err="1"/>
              <a:t>distribution.r</a:t>
            </a:r>
            <a:r>
              <a:rPr lang="en-US" sz="2400" dirty="0"/>
              <a:t>” script and open it in your R studio program. Alternatively, create a new R script and copy and paste the text into it</a:t>
            </a:r>
          </a:p>
          <a:p>
            <a:endParaRPr lang="en-US" sz="2400" dirty="0"/>
          </a:p>
          <a:p>
            <a:r>
              <a:rPr lang="en-US" sz="2400" dirty="0"/>
              <a:t>Work through the script line by line, exploring the code and answering questions. Feel free to change lines and experiment.</a:t>
            </a:r>
          </a:p>
          <a:p>
            <a:pPr marL="342900" indent="-342900">
              <a:buAutoNum type="arabicPeriod"/>
            </a:pPr>
            <a:endParaRPr lang="en-US" dirty="0"/>
          </a:p>
        </p:txBody>
      </p:sp>
    </p:spTree>
    <p:extLst>
      <p:ext uri="{BB962C8B-B14F-4D97-AF65-F5344CB8AC3E}">
        <p14:creationId xmlns:p14="http://schemas.microsoft.com/office/powerpoint/2010/main" val="44679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FC388-E42D-D314-2FF1-1425FE8FAC0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697618-02BE-6AA4-19CB-841EB5A11699}"/>
              </a:ext>
            </a:extLst>
          </p:cNvPr>
          <p:cNvSpPr txBox="1"/>
          <p:nvPr/>
        </p:nvSpPr>
        <p:spPr>
          <a:xfrm>
            <a:off x="1108506" y="1522444"/>
            <a:ext cx="10196051" cy="5139869"/>
          </a:xfrm>
          <a:prstGeom prst="rect">
            <a:avLst/>
          </a:prstGeom>
          <a:noFill/>
        </p:spPr>
        <p:txBody>
          <a:bodyPr wrap="square" rtlCol="0">
            <a:spAutoFit/>
          </a:bodyPr>
          <a:lstStyle/>
          <a:p>
            <a:pPr algn="ctr"/>
            <a:r>
              <a:rPr lang="en-US" sz="4000" dirty="0"/>
              <a:t>Important note for Module 1</a:t>
            </a:r>
          </a:p>
          <a:p>
            <a:endParaRPr lang="en-US" dirty="0"/>
          </a:p>
          <a:p>
            <a:pPr algn="ctr"/>
            <a:r>
              <a:rPr lang="en-US" i="1" dirty="0"/>
              <a:t>For the duration of this 4-week module, there are no restrictions on the use of AI, and you are in fact strongly encouraged to use AI to help you understand the materials and complete the exercises</a:t>
            </a:r>
          </a:p>
          <a:p>
            <a:endParaRPr lang="en-US" dirty="0"/>
          </a:p>
          <a:p>
            <a:pPr marL="285750" indent="-285750">
              <a:buFont typeface="Arial" panose="020B0604020202020204" pitchFamily="34" charset="0"/>
              <a:buChar char="•"/>
            </a:pPr>
            <a:r>
              <a:rPr lang="en-US" dirty="0"/>
              <a:t>AI tools such as ChatGPT, google Gemini, Anthropic Claude, etc. are a great resource to help troubleshoot technical problems with software and tools that you will need to use. Professional bioinformaticians, statisticians, and programmers have adapted to using AI as part of their daily toolkit.</a:t>
            </a:r>
          </a:p>
          <a:p>
            <a:endParaRPr lang="en-US" dirty="0"/>
          </a:p>
          <a:p>
            <a:pPr marL="285750" indent="-285750">
              <a:buFont typeface="Arial" panose="020B0604020202020204" pitchFamily="34" charset="0"/>
              <a:buChar char="•"/>
            </a:pPr>
            <a:r>
              <a:rPr lang="en-US" dirty="0"/>
              <a:t>These tools are prone to errors, hallucinations, and mistakes. You must develop habits to know how to validate the output of these tools are work safely with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AI as a tool to support your learning, not a substitute. Your final exam will be with a paper and pencil and the only tool that you will have available is your memory and understanding of the material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FF0000"/>
                </a:solidFill>
              </a:rPr>
              <a:t>This AI policy applies only to this 4-week module! You will have stronger restrictions in other classes.</a:t>
            </a:r>
          </a:p>
          <a:p>
            <a:endParaRPr lang="en-US" dirty="0"/>
          </a:p>
        </p:txBody>
      </p:sp>
      <p:sp>
        <p:nvSpPr>
          <p:cNvPr id="4" name="Rectangle 3">
            <a:extLst>
              <a:ext uri="{FF2B5EF4-FFF2-40B4-BE49-F238E27FC236}">
                <a16:creationId xmlns:a16="http://schemas.microsoft.com/office/drawing/2014/main" id="{8917F2D9-F8BC-79FE-5E82-ED9D3AE4E707}"/>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D5D011-6FE3-B997-E872-66585D050D70}"/>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Organization of the course</a:t>
            </a:r>
          </a:p>
        </p:txBody>
      </p:sp>
    </p:spTree>
    <p:extLst>
      <p:ext uri="{BB962C8B-B14F-4D97-AF65-F5344CB8AC3E}">
        <p14:creationId xmlns:p14="http://schemas.microsoft.com/office/powerpoint/2010/main" val="65189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9514D-3BEE-7C26-DFF9-37244532389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A85D47-B78C-07F5-187A-52344EB60A27}"/>
              </a:ext>
            </a:extLst>
          </p:cNvPr>
          <p:cNvSpPr txBox="1"/>
          <p:nvPr/>
        </p:nvSpPr>
        <p:spPr>
          <a:xfrm>
            <a:off x="5112775" y="422786"/>
            <a:ext cx="3168047" cy="369332"/>
          </a:xfrm>
          <a:prstGeom prst="rect">
            <a:avLst/>
          </a:prstGeom>
          <a:noFill/>
        </p:spPr>
        <p:txBody>
          <a:bodyPr wrap="none" rtlCol="0">
            <a:spAutoFit/>
          </a:bodyPr>
          <a:lstStyle/>
          <a:p>
            <a:r>
              <a:rPr lang="en-US" dirty="0"/>
              <a:t>Structure for our 4-week course</a:t>
            </a:r>
          </a:p>
        </p:txBody>
      </p:sp>
      <p:sp>
        <p:nvSpPr>
          <p:cNvPr id="3" name="TextBox 2">
            <a:extLst>
              <a:ext uri="{FF2B5EF4-FFF2-40B4-BE49-F238E27FC236}">
                <a16:creationId xmlns:a16="http://schemas.microsoft.com/office/drawing/2014/main" id="{5AC9389E-BFE3-5F97-19B7-95ABAE3B7046}"/>
              </a:ext>
            </a:extLst>
          </p:cNvPr>
          <p:cNvSpPr txBox="1"/>
          <p:nvPr/>
        </p:nvSpPr>
        <p:spPr>
          <a:xfrm>
            <a:off x="1543665" y="1778083"/>
            <a:ext cx="9527459" cy="3970318"/>
          </a:xfrm>
          <a:prstGeom prst="rect">
            <a:avLst/>
          </a:prstGeom>
          <a:noFill/>
        </p:spPr>
        <p:txBody>
          <a:bodyPr wrap="square" rtlCol="0">
            <a:spAutoFit/>
          </a:bodyPr>
          <a:lstStyle/>
          <a:p>
            <a:r>
              <a:rPr lang="en-US" dirty="0"/>
              <a:t>Each 3-hour session will be divided into 2 roughly equal halves with a 15-minute break in the middle.</a:t>
            </a:r>
          </a:p>
          <a:p>
            <a:endParaRPr lang="en-US" dirty="0"/>
          </a:p>
          <a:p>
            <a:r>
              <a:rPr lang="en-US" dirty="0"/>
              <a:t>Part 1: Population genetics theory</a:t>
            </a:r>
          </a:p>
          <a:p>
            <a:r>
              <a:rPr lang="en-US" dirty="0"/>
              <a:t>Here we discuss the theory of population genetics, review important concepts, introduce and define new terminology, and work through hands-on exercises to better understand abstract concepts</a:t>
            </a:r>
          </a:p>
          <a:p>
            <a:endParaRPr lang="en-US" dirty="0"/>
          </a:p>
          <a:p>
            <a:r>
              <a:rPr lang="en-US" dirty="0"/>
              <a:t>Part 2: Bioinformatics</a:t>
            </a:r>
          </a:p>
          <a:p>
            <a:r>
              <a:rPr lang="en-US" dirty="0"/>
              <a:t>In part 1 we learn how to think about population genetics, but in part 2 we learn how to </a:t>
            </a:r>
            <a:r>
              <a:rPr lang="en-US" u="sng" dirty="0"/>
              <a:t>do</a:t>
            </a:r>
            <a:r>
              <a:rPr lang="en-US" dirty="0"/>
              <a:t> population genetics. We learn in part 1 about the principles and mathematics behind the tools that we use, but here we learn how to use the tools. How to make reproducible results, how to backup our data and scripts securely, and how to write efficient code.</a:t>
            </a:r>
          </a:p>
          <a:p>
            <a:endParaRPr lang="en-US" dirty="0"/>
          </a:p>
          <a:p>
            <a:endParaRPr lang="en-US" dirty="0"/>
          </a:p>
        </p:txBody>
      </p:sp>
    </p:spTree>
    <p:extLst>
      <p:ext uri="{BB962C8B-B14F-4D97-AF65-F5344CB8AC3E}">
        <p14:creationId xmlns:p14="http://schemas.microsoft.com/office/powerpoint/2010/main" val="361741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F430-66BA-8C62-3E64-2171E59867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1AEBE9-FEBF-AC27-A4BB-C274091FAFCC}"/>
              </a:ext>
            </a:extLst>
          </p:cNvPr>
          <p:cNvSpPr txBox="1"/>
          <p:nvPr/>
        </p:nvSpPr>
        <p:spPr>
          <a:xfrm>
            <a:off x="5112775" y="422786"/>
            <a:ext cx="3168047" cy="369332"/>
          </a:xfrm>
          <a:prstGeom prst="rect">
            <a:avLst/>
          </a:prstGeom>
          <a:noFill/>
        </p:spPr>
        <p:txBody>
          <a:bodyPr wrap="none" rtlCol="0">
            <a:spAutoFit/>
          </a:bodyPr>
          <a:lstStyle/>
          <a:p>
            <a:r>
              <a:rPr lang="en-US" dirty="0"/>
              <a:t>Structure for our 4-week course</a:t>
            </a:r>
          </a:p>
        </p:txBody>
      </p:sp>
      <p:sp>
        <p:nvSpPr>
          <p:cNvPr id="3" name="TextBox 2">
            <a:extLst>
              <a:ext uri="{FF2B5EF4-FFF2-40B4-BE49-F238E27FC236}">
                <a16:creationId xmlns:a16="http://schemas.microsoft.com/office/drawing/2014/main" id="{23F1FBB0-4867-65B3-ACE2-D5E85FFEE2DC}"/>
              </a:ext>
            </a:extLst>
          </p:cNvPr>
          <p:cNvSpPr txBox="1"/>
          <p:nvPr/>
        </p:nvSpPr>
        <p:spPr>
          <a:xfrm>
            <a:off x="1543665" y="1778083"/>
            <a:ext cx="9527459" cy="3970318"/>
          </a:xfrm>
          <a:prstGeom prst="rect">
            <a:avLst/>
          </a:prstGeom>
          <a:noFill/>
        </p:spPr>
        <p:txBody>
          <a:bodyPr wrap="square" rtlCol="0">
            <a:spAutoFit/>
          </a:bodyPr>
          <a:lstStyle/>
          <a:p>
            <a:r>
              <a:rPr lang="en-US" dirty="0"/>
              <a:t>Each 3-hour session will be divided into 2 roughly equal halves with a 15-minute break in the middle.</a:t>
            </a:r>
          </a:p>
          <a:p>
            <a:endParaRPr lang="en-US" dirty="0"/>
          </a:p>
          <a:p>
            <a:r>
              <a:rPr lang="en-US" dirty="0"/>
              <a:t>Part 1: Population genetics theory</a:t>
            </a:r>
          </a:p>
          <a:p>
            <a:r>
              <a:rPr lang="en-US" dirty="0"/>
              <a:t>Here we discuss the theory of population genetics, review important concepts, introduce and define new terminology, and work through hands-on exercises to better understand abstract concepts</a:t>
            </a:r>
          </a:p>
          <a:p>
            <a:endParaRPr lang="en-US" dirty="0"/>
          </a:p>
          <a:p>
            <a:r>
              <a:rPr lang="en-US" dirty="0"/>
              <a:t>Part 2: Bioinformatics</a:t>
            </a:r>
          </a:p>
          <a:p>
            <a:r>
              <a:rPr lang="en-US" dirty="0"/>
              <a:t>In part 1 we learn how to think about population genetics, but in part 2 we learn how to </a:t>
            </a:r>
            <a:r>
              <a:rPr lang="en-US" u="sng" dirty="0"/>
              <a:t>do</a:t>
            </a:r>
            <a:r>
              <a:rPr lang="en-US" dirty="0"/>
              <a:t> population genetics. We learn in part 1 about the principles and mathematics behind the tools that we use, but here we learn how to use the tools. How to make reproducible results, how to backup our data and scripts securely, and how to write efficient code.</a:t>
            </a:r>
          </a:p>
          <a:p>
            <a:endParaRPr lang="en-US" dirty="0"/>
          </a:p>
          <a:p>
            <a:endParaRPr lang="en-US" dirty="0"/>
          </a:p>
        </p:txBody>
      </p:sp>
    </p:spTree>
    <p:extLst>
      <p:ext uri="{BB962C8B-B14F-4D97-AF65-F5344CB8AC3E}">
        <p14:creationId xmlns:p14="http://schemas.microsoft.com/office/powerpoint/2010/main" val="58783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ECAC6-60FC-4BB8-FDED-4339EFE609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E98E3E-E924-A1CD-2A0D-047366B743B8}"/>
              </a:ext>
            </a:extLst>
          </p:cNvPr>
          <p:cNvSpPr txBox="1"/>
          <p:nvPr/>
        </p:nvSpPr>
        <p:spPr>
          <a:xfrm>
            <a:off x="5112775" y="422786"/>
            <a:ext cx="1199367" cy="369332"/>
          </a:xfrm>
          <a:prstGeom prst="rect">
            <a:avLst/>
          </a:prstGeom>
          <a:noFill/>
        </p:spPr>
        <p:txBody>
          <a:bodyPr wrap="none" rtlCol="0">
            <a:spAutoFit/>
          </a:bodyPr>
          <a:lstStyle/>
          <a:p>
            <a:r>
              <a:rPr lang="en-US" dirty="0"/>
              <a:t>Who am I?</a:t>
            </a:r>
          </a:p>
        </p:txBody>
      </p:sp>
      <p:sp>
        <p:nvSpPr>
          <p:cNvPr id="3" name="TextBox 2">
            <a:extLst>
              <a:ext uri="{FF2B5EF4-FFF2-40B4-BE49-F238E27FC236}">
                <a16:creationId xmlns:a16="http://schemas.microsoft.com/office/drawing/2014/main" id="{2BA79B80-665A-85BE-0B20-C0CEA7E6C5EB}"/>
              </a:ext>
            </a:extLst>
          </p:cNvPr>
          <p:cNvSpPr txBox="1"/>
          <p:nvPr/>
        </p:nvSpPr>
        <p:spPr>
          <a:xfrm>
            <a:off x="2282456" y="2231923"/>
            <a:ext cx="7627088" cy="1754326"/>
          </a:xfrm>
          <a:prstGeom prst="rect">
            <a:avLst/>
          </a:prstGeom>
          <a:noFill/>
        </p:spPr>
        <p:txBody>
          <a:bodyPr wrap="none" rtlCol="0">
            <a:spAutoFit/>
          </a:bodyPr>
          <a:lstStyle/>
          <a:p>
            <a:r>
              <a:rPr lang="en-US" dirty="0"/>
              <a:t>American but have lived and worked in many different countries</a:t>
            </a:r>
          </a:p>
          <a:p>
            <a:r>
              <a:rPr lang="en-US" dirty="0"/>
              <a:t>Originally interested in field biology but slowly moved to computational biology</a:t>
            </a:r>
          </a:p>
          <a:p>
            <a:r>
              <a:rPr lang="en-US" dirty="0"/>
              <a:t>Formerly a post-doc at the University of Basel from 2019-2025</a:t>
            </a:r>
          </a:p>
          <a:p>
            <a:r>
              <a:rPr lang="en-US" dirty="0"/>
              <a:t>Now an independent data science consultant</a:t>
            </a:r>
          </a:p>
          <a:p>
            <a:r>
              <a:rPr lang="en-US" dirty="0"/>
              <a:t>Specialist in Bioinformatics and statistics</a:t>
            </a:r>
          </a:p>
          <a:p>
            <a:endParaRPr lang="en-US" dirty="0"/>
          </a:p>
        </p:txBody>
      </p:sp>
    </p:spTree>
    <p:extLst>
      <p:ext uri="{BB962C8B-B14F-4D97-AF65-F5344CB8AC3E}">
        <p14:creationId xmlns:p14="http://schemas.microsoft.com/office/powerpoint/2010/main" val="313583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D88D7-4153-2CCF-EE81-469228BF93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DF4572B-E85C-439C-46A1-97E582986C80}"/>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2C588FC-CEAD-CBF5-19C0-0B492D007CA2}"/>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DNA and RNA</a:t>
            </a:r>
          </a:p>
        </p:txBody>
      </p:sp>
      <p:pic>
        <p:nvPicPr>
          <p:cNvPr id="11268" name="Picture 4" descr="Image of the components of DNA and RNA, including the sugar (deoxyribose or ribose), phosphate group, and nitrogenous base. Bases include the pyrimidine bases (cytosine, thymine in DNA, and uracil in RNA, one ring) and the purine bases (adenine and guanine, two rings). The phosphate group is attached to the 5' carbon. The 2' carbon bears a hydroxyl group in ribose, but no hydroxyl (just hydrogen) in deoxyribose.">
            <a:extLst>
              <a:ext uri="{FF2B5EF4-FFF2-40B4-BE49-F238E27FC236}">
                <a16:creationId xmlns:a16="http://schemas.microsoft.com/office/drawing/2014/main" id="{F963C321-5DF4-05A5-0CA9-78AE81E864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46085" r="48712"/>
          <a:stretch>
            <a:fillRect/>
          </a:stretch>
        </p:blipFill>
        <p:spPr bwMode="auto">
          <a:xfrm>
            <a:off x="3433302" y="1179871"/>
            <a:ext cx="5325396" cy="5537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8AA2D71-E5EE-D9E0-9284-F60197CCD7A4}"/>
              </a:ext>
            </a:extLst>
          </p:cNvPr>
          <p:cNvSpPr txBox="1"/>
          <p:nvPr/>
        </p:nvSpPr>
        <p:spPr>
          <a:xfrm>
            <a:off x="8237588" y="5563814"/>
            <a:ext cx="3736279" cy="369332"/>
          </a:xfrm>
          <a:prstGeom prst="rect">
            <a:avLst/>
          </a:prstGeom>
          <a:noFill/>
        </p:spPr>
        <p:txBody>
          <a:bodyPr wrap="none" rtlCol="0">
            <a:spAutoFit/>
          </a:bodyPr>
          <a:lstStyle/>
          <a:p>
            <a:r>
              <a:rPr lang="en-US" dirty="0"/>
              <a:t>More reactive - better for interactions</a:t>
            </a:r>
          </a:p>
        </p:txBody>
      </p:sp>
      <p:sp>
        <p:nvSpPr>
          <p:cNvPr id="6" name="TextBox 5">
            <a:extLst>
              <a:ext uri="{FF2B5EF4-FFF2-40B4-BE49-F238E27FC236}">
                <a16:creationId xmlns:a16="http://schemas.microsoft.com/office/drawing/2014/main" id="{477C12EA-22DC-4D86-C24A-F194A665A121}"/>
              </a:ext>
            </a:extLst>
          </p:cNvPr>
          <p:cNvSpPr txBox="1"/>
          <p:nvPr/>
        </p:nvSpPr>
        <p:spPr>
          <a:xfrm>
            <a:off x="385836" y="5493463"/>
            <a:ext cx="3200171" cy="369332"/>
          </a:xfrm>
          <a:prstGeom prst="rect">
            <a:avLst/>
          </a:prstGeom>
          <a:noFill/>
        </p:spPr>
        <p:txBody>
          <a:bodyPr wrap="none" rtlCol="0">
            <a:spAutoFit/>
          </a:bodyPr>
          <a:lstStyle/>
          <a:p>
            <a:r>
              <a:rPr lang="en-US" dirty="0"/>
              <a:t>Less reactive - better for storage</a:t>
            </a:r>
          </a:p>
        </p:txBody>
      </p:sp>
      <p:cxnSp>
        <p:nvCxnSpPr>
          <p:cNvPr id="8" name="Straight Connector 7">
            <a:extLst>
              <a:ext uri="{FF2B5EF4-FFF2-40B4-BE49-F238E27FC236}">
                <a16:creationId xmlns:a16="http://schemas.microsoft.com/office/drawing/2014/main" id="{DB063449-0529-D417-AC83-20D474AB374B}"/>
              </a:ext>
            </a:extLst>
          </p:cNvPr>
          <p:cNvCxnSpPr/>
          <p:nvPr/>
        </p:nvCxnSpPr>
        <p:spPr>
          <a:xfrm>
            <a:off x="5948516" y="5024283"/>
            <a:ext cx="0" cy="159282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8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DC3CA-C5B4-E328-CDBA-6B05AF46DDB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745B5B-7751-12F0-6324-C92AC7F5C0BC}"/>
              </a:ext>
            </a:extLst>
          </p:cNvPr>
          <p:cNvSpPr/>
          <p:nvPr/>
        </p:nvSpPr>
        <p:spPr>
          <a:xfrm>
            <a:off x="0" y="0"/>
            <a:ext cx="12192000" cy="934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4D94BBE-1677-AB2C-E3CF-09B5B7697214}"/>
              </a:ext>
            </a:extLst>
          </p:cNvPr>
          <p:cNvSpPr txBox="1"/>
          <p:nvPr/>
        </p:nvSpPr>
        <p:spPr>
          <a:xfrm>
            <a:off x="110532" y="140205"/>
            <a:ext cx="12192000" cy="707886"/>
          </a:xfrm>
          <a:prstGeom prst="rect">
            <a:avLst/>
          </a:prstGeom>
          <a:noFill/>
          <a:ln>
            <a:noFill/>
          </a:ln>
        </p:spPr>
        <p:txBody>
          <a:bodyPr wrap="square" rtlCol="0">
            <a:spAutoFit/>
          </a:bodyPr>
          <a:lstStyle/>
          <a:p>
            <a:pPr algn="ctr"/>
            <a:r>
              <a:rPr lang="en-US" sz="4000" dirty="0"/>
              <a:t>DNA and RNA</a:t>
            </a:r>
          </a:p>
        </p:txBody>
      </p:sp>
      <p:pic>
        <p:nvPicPr>
          <p:cNvPr id="11266" name="Picture 2" descr="A comparison between the nucleobases and structure of DNA and RNA. ">
            <a:extLst>
              <a:ext uri="{FF2B5EF4-FFF2-40B4-BE49-F238E27FC236}">
                <a16:creationId xmlns:a16="http://schemas.microsoft.com/office/drawing/2014/main" id="{FC80C09C-49C7-9875-50D0-49EC22EBC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37353"/>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9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1450</Words>
  <Application>Microsoft Office PowerPoint</Application>
  <PresentationFormat>Widescreen</PresentationFormat>
  <Paragraphs>135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Evolutionary Genetics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Dexter</dc:creator>
  <cp:lastModifiedBy>Eric Dexter</cp:lastModifiedBy>
  <cp:revision>9</cp:revision>
  <dcterms:created xsi:type="dcterms:W3CDTF">2025-10-23T08:46:46Z</dcterms:created>
  <dcterms:modified xsi:type="dcterms:W3CDTF">2025-11-01T10:19:34Z</dcterms:modified>
</cp:coreProperties>
</file>