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2" r:id="rId9"/>
    <p:sldId id="277" r:id="rId10"/>
    <p:sldId id="279" r:id="rId11"/>
    <p:sldId id="278" r:id="rId12"/>
    <p:sldId id="281" r:id="rId13"/>
    <p:sldId id="276" r:id="rId14"/>
    <p:sldId id="284" r:id="rId15"/>
    <p:sldId id="286" r:id="rId16"/>
    <p:sldId id="285" r:id="rId17"/>
    <p:sldId id="287" r:id="rId18"/>
    <p:sldId id="288" r:id="rId19"/>
    <p:sldId id="289" r:id="rId20"/>
    <p:sldId id="294" r:id="rId21"/>
    <p:sldId id="291" r:id="rId22"/>
    <p:sldId id="293" r:id="rId23"/>
    <p:sldId id="283" r:id="rId24"/>
    <p:sldId id="292" r:id="rId25"/>
    <p:sldId id="295" r:id="rId26"/>
    <p:sldId id="296" r:id="rId27"/>
    <p:sldId id="298" r:id="rId28"/>
    <p:sldId id="299" r:id="rId29"/>
    <p:sldId id="300" r:id="rId30"/>
    <p:sldId id="302" r:id="rId31"/>
    <p:sldId id="301" r:id="rId32"/>
    <p:sldId id="297" r:id="rId33"/>
    <p:sldId id="303" r:id="rId34"/>
    <p:sldId id="305" r:id="rId35"/>
    <p:sldId id="304" r:id="rId36"/>
    <p:sldId id="3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  <a:srgbClr val="262624"/>
    <a:srgbClr val="FFFFFF"/>
    <a:srgbClr val="212121"/>
    <a:srgbClr val="000000"/>
    <a:srgbClr val="D1D6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7012A-818F-49A0-B0F1-77223AA05A0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1FB07-8709-443B-A918-2D8A9DB28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3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4021-ED58-2300-B907-35697049E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99BF9-949C-6DD3-3B01-ED296303F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7127E-297E-DA1B-49BA-09261C6D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B4C6-EC60-65A5-9BE9-9E03CAEB3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A9B8-1F1F-4256-F972-0839826E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99B5-6B8F-DEEF-0FE9-6E7BC7FC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CD337-A475-F263-90D3-0CC56F58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20B76-5BA2-808D-BAF1-4F4036A5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D9055-F64E-000E-DFDD-E16C0AFA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8C9FE-AE26-7B36-3818-A139266F5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4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3F732-D7D5-336F-04A5-D470E40E3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82299-6FB7-49D9-B6FE-2CBDB23A7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C4721-C99B-00D5-6C71-4C1D38D9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1404-86CA-0DA1-22F1-710144FA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B7704-1FBB-BF25-68B0-F7A0E9B4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92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37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0738-ECDB-73D0-9143-E6A3A2FEF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F275-51F3-775A-4F6C-27536CBAF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D447-12A3-5361-88E8-C72313A1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01FE7-C7B4-EC7E-9A3E-AEE41697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8BDB-DD02-5F3D-184E-1CB9893C6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B448-1B64-79A9-0CF7-FEA05170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55FEF-E331-F3B0-9010-6C454C89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88FF-7595-2B2E-9070-8FB79C49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F93B-EF4E-A2EF-1F7D-7727F3B3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CCBB-9254-CE22-51DD-2A1D46FB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89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6382-A65B-23ED-A57A-3233AC0DA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56D00-9644-39D6-2179-3D4E61913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2384E-052D-88C4-79CC-AE827AFD7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139B6-A179-B957-9D81-F499BCFA9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2C9FD-796F-2BF4-1CFE-B0858FC7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255DF-E8D0-9C57-257C-E7FFE91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67E8-EDDB-E698-BE1D-9CB0779C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E93D7-2075-432B-B8DA-C7DAE635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56B94-2727-3F5E-4F95-9C4A72917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6E7F0-F568-D10F-9252-943E1DB0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5272B-D8F3-B2BC-AEBA-CDB1447DF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01F26D-A053-A5FE-DCB3-E2D61C41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026BE-A5BF-439E-915C-BEF3013B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D223E-175B-8019-97CC-B198C1EE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D09F-D6B5-AE5E-1913-84B1DBAD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7E900-EA47-2B89-4ED1-12DD5692B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FFDBA6-A35B-583B-28BD-B9B78F77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48D42-41BE-DD34-D4F8-E6FB214C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5D1E7-DA20-8B56-8E1A-AE078BE0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0CADD2-92A5-96C8-A9C3-FA65CB7F5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B7F2F-10B3-66D3-B5A8-D4158EFC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2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8CF0-0744-11CE-4707-4F90F62B1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9693-A7D0-18ED-9309-5E0A5282A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29715-5947-8BC1-2A40-0996D4CCD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F33F9-B6DC-F2BA-3FFD-14E99044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8CF49-D653-8AB1-36CA-4C37C8B6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1CAE1-2CF4-29A6-36FD-44764311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9552-ED0F-FDAE-BF1D-8749432C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4DC1-2475-5259-8EFC-BDAB2F5AA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7F320-3A42-AF8C-3EE4-001408152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09DBF-77A8-99A5-6B52-53745E78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9DC9D-1FD0-0D15-EEE9-6C93F327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8AE99-DFEC-42F6-874A-2F056B9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9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34BCA8-DCF0-3F8A-1C98-2EB0CB3D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91B6-BE83-627E-EFE0-784472B9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6D8B-DF8E-5CD8-40C3-9B7C7B7815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CD8BC-83A9-4307-A76C-65F4709B19C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F86B5-1AE6-DA90-31D2-CE6F499AB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5BF4-4811-D6F0-A085-2F7A4F1EA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A0B79-A34B-4EA8-B05D-CDFCE2EB5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9266" y="2514600"/>
            <a:ext cx="10453271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6000"/>
              </a:lnSpc>
              <a:spcAft>
                <a:spcPts val="3200"/>
              </a:spcAft>
            </a:pPr>
            <a:r>
              <a:rPr lang="en-US" sz="60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Measuring Genetic Diversity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3180743" y="3886200"/>
            <a:ext cx="583051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3600"/>
              </a:lnSpc>
            </a:pPr>
            <a:r>
              <a:rPr lang="en-US" sz="30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Population Genomics Statistics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8C40A-96EE-6D44-EF49-DEA068AC0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B8F066-79B8-1538-27BB-E487ADAC204D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C27941-22B2-69F5-C13E-287859033BE8}"/>
              </a:ext>
            </a:extLst>
          </p:cNvPr>
          <p:cNvSpPr txBox="1"/>
          <p:nvPr/>
        </p:nvSpPr>
        <p:spPr>
          <a:xfrm>
            <a:off x="110532" y="140205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Segregating sites (S)</a:t>
            </a:r>
          </a:p>
          <a:p>
            <a:pPr algn="ctr"/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F5A82C54-FD7A-9863-6B0B-8C8B68AAAD84}"/>
              </a:ext>
            </a:extLst>
          </p:cNvPr>
          <p:cNvSpPr/>
          <p:nvPr/>
        </p:nvSpPr>
        <p:spPr>
          <a:xfrm>
            <a:off x="1762216" y="5891885"/>
            <a:ext cx="8667568" cy="58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What is S for data set #3? Which data set is more diverse?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191F027E-C22B-3E84-3936-E5F22F6A6EAD}"/>
              </a:ext>
            </a:extLst>
          </p:cNvPr>
          <p:cNvSpPr/>
          <p:nvPr/>
        </p:nvSpPr>
        <p:spPr>
          <a:xfrm>
            <a:off x="1787333" y="1275086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endParaRPr lang="en-US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8932C70B-09B8-0540-0FEA-32DB35A20789}"/>
              </a:ext>
            </a:extLst>
          </p:cNvPr>
          <p:cNvSpPr/>
          <p:nvPr/>
        </p:nvSpPr>
        <p:spPr>
          <a:xfrm>
            <a:off x="3859481" y="1309015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A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Seq5:  A  T  G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A  T  G  C  A  T</a:t>
            </a: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B581A46-9CAF-3EA3-4B58-DEC009067134}"/>
              </a:ext>
            </a:extLst>
          </p:cNvPr>
          <p:cNvSpPr/>
          <p:nvPr/>
        </p:nvSpPr>
        <p:spPr>
          <a:xfrm>
            <a:off x="1787333" y="3176207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endParaRPr lang="en-US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22ADA41-4F5F-EC3E-6AD1-3C63433C712B}"/>
              </a:ext>
            </a:extLst>
          </p:cNvPr>
          <p:cNvSpPr/>
          <p:nvPr/>
        </p:nvSpPr>
        <p:spPr>
          <a:xfrm>
            <a:off x="3859481" y="3210136"/>
            <a:ext cx="5436919" cy="181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  G  C  A 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  G  C  A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G  C  A  T  G  C  A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A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  </a:t>
            </a:r>
            <a:r>
              <a:rPr lang="en-US" sz="2000" dirty="0"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  A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Seq5:  A  T  G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A  T  G  C  A  T  G  C  A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A999E-8FDC-440D-56BD-01A75512062A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29475-DAB7-6311-4954-8AE2805F5DE7}"/>
              </a:ext>
            </a:extLst>
          </p:cNvPr>
          <p:cNvSpPr txBox="1"/>
          <p:nvPr/>
        </p:nvSpPr>
        <p:spPr>
          <a:xfrm>
            <a:off x="2005795" y="3945622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61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C7F7-F3E6-7CB4-9D77-F0CF41BEA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33A1AB-EB8C-9FC6-9861-E40D283A4C2F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A83FF-903A-0F93-C37C-90E9292892F9}"/>
              </a:ext>
            </a:extLst>
          </p:cNvPr>
          <p:cNvSpPr txBox="1"/>
          <p:nvPr/>
        </p:nvSpPr>
        <p:spPr>
          <a:xfrm>
            <a:off x="110532" y="140205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Segregating sites (S)</a:t>
            </a:r>
          </a:p>
          <a:p>
            <a:pPr algn="ctr"/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E97E85B3-A4DB-6F86-BA22-BAF29513FDF9}"/>
              </a:ext>
            </a:extLst>
          </p:cNvPr>
          <p:cNvSpPr/>
          <p:nvPr/>
        </p:nvSpPr>
        <p:spPr>
          <a:xfrm>
            <a:off x="1787333" y="1275086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7EB3A25D-8872-9E03-DA2A-DCAD1A874F93}"/>
              </a:ext>
            </a:extLst>
          </p:cNvPr>
          <p:cNvSpPr/>
          <p:nvPr/>
        </p:nvSpPr>
        <p:spPr>
          <a:xfrm>
            <a:off x="3859481" y="1309015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A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Seq5:  A  T  G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A  T  G  C  A  T</a:t>
            </a: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BF25836-77FF-2035-3DD8-C56BA1A4AE74}"/>
              </a:ext>
            </a:extLst>
          </p:cNvPr>
          <p:cNvSpPr/>
          <p:nvPr/>
        </p:nvSpPr>
        <p:spPr>
          <a:xfrm>
            <a:off x="1787333" y="3176207"/>
            <a:ext cx="8229600" cy="2134830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C4EA13E-E7B8-6937-0D3E-F7458F8A460B}"/>
              </a:ext>
            </a:extLst>
          </p:cNvPr>
          <p:cNvSpPr/>
          <p:nvPr/>
        </p:nvSpPr>
        <p:spPr>
          <a:xfrm>
            <a:off x="3859481" y="3210136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A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Seq5:  A  T  G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Seq6: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05132BA5-12A0-A08A-A5D3-9559F84A25AB}"/>
              </a:ext>
            </a:extLst>
          </p:cNvPr>
          <p:cNvSpPr/>
          <p:nvPr/>
        </p:nvSpPr>
        <p:spPr>
          <a:xfrm>
            <a:off x="1762216" y="5891885"/>
            <a:ext cx="8667568" cy="58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What is S for data set #4? Which is more diverse?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0A47BC-03FE-8409-9707-7B9F58E90680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570CC-AE1B-1F76-E655-185F2EB5A01B}"/>
              </a:ext>
            </a:extLst>
          </p:cNvPr>
          <p:cNvSpPr txBox="1"/>
          <p:nvPr/>
        </p:nvSpPr>
        <p:spPr>
          <a:xfrm>
            <a:off x="2005795" y="3945622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65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7E812-DC2E-D51B-A10D-F1C36F0B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CB2DB9-B972-07AC-685A-B57BC75949E1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A7C2E-E348-6217-41A4-667F78D509DA}"/>
              </a:ext>
            </a:extLst>
          </p:cNvPr>
          <p:cNvSpPr txBox="1"/>
          <p:nvPr/>
        </p:nvSpPr>
        <p:spPr>
          <a:xfrm>
            <a:off x="110532" y="140205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Segregating sites (S)</a:t>
            </a:r>
          </a:p>
          <a:p>
            <a:pPr algn="ctr"/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88CC5-4654-E66D-79FB-A931CA597606}"/>
              </a:ext>
            </a:extLst>
          </p:cNvPr>
          <p:cNvSpPr txBox="1"/>
          <p:nvPr/>
        </p:nvSpPr>
        <p:spPr>
          <a:xfrm>
            <a:off x="2375453" y="2381346"/>
            <a:ext cx="7441095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Simplest measure of variation</a:t>
            </a:r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2C2C2C"/>
                </a:solidFill>
                <a:latin typeface="Arial" pitchFamily="34" charset="0"/>
                <a:cs typeface="Arial" pitchFamily="34" charset="-120"/>
              </a:rPr>
              <a:t>Counts the number of polymorphisms, but does not consider rarity</a:t>
            </a:r>
            <a:endParaRPr lang="en-US" sz="180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Dependent on sample size (length of sequence, number of individuals, number of chromosomes, etc.)</a:t>
            </a:r>
            <a:endParaRPr lang="en-US" dirty="0">
              <a:solidFill>
                <a:srgbClr val="2C2C2C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Most reliable for comparisons within the same data set</a:t>
            </a:r>
            <a:endParaRPr lang="en-US" sz="1800" dirty="0">
              <a:solidFill>
                <a:srgbClr val="2C2C2C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714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81BD0-54DC-2E2D-D33D-81BE3F04E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518074-CB38-4A40-0E9B-4D02070F6155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092E4-6D90-6A54-7CEB-D6E865EB9AAB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Common measurements of diversity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0DB0B06-4C62-37F3-A6FE-B158ED12446B}"/>
              </a:ext>
            </a:extLst>
          </p:cNvPr>
          <p:cNvSpPr/>
          <p:nvPr/>
        </p:nvSpPr>
        <p:spPr>
          <a:xfrm>
            <a:off x="1944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7E7BCB0-FD2F-1765-598E-140BE5D661AD}"/>
              </a:ext>
            </a:extLst>
          </p:cNvPr>
          <p:cNvSpPr/>
          <p:nvPr/>
        </p:nvSpPr>
        <p:spPr>
          <a:xfrm>
            <a:off x="2172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</a:t>
            </a:r>
            <a:endParaRPr lang="en-US" sz="1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18A730FE-FBF7-A0AB-1CE0-8BB24FB3CF22}"/>
              </a:ext>
            </a:extLst>
          </p:cNvPr>
          <p:cNvSpPr/>
          <p:nvPr/>
        </p:nvSpPr>
        <p:spPr>
          <a:xfrm>
            <a:off x="2172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Segregating Sites</a:t>
            </a:r>
            <a:endParaRPr lang="en-US" sz="1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CFC25000-58EB-0B76-3097-8E4F070E797F}"/>
              </a:ext>
            </a:extLst>
          </p:cNvPr>
          <p:cNvSpPr/>
          <p:nvPr/>
        </p:nvSpPr>
        <p:spPr>
          <a:xfrm>
            <a:off x="6135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F9A75D06-1060-605C-CA44-C9321634952E}"/>
              </a:ext>
            </a:extLst>
          </p:cNvPr>
          <p:cNvSpPr/>
          <p:nvPr/>
        </p:nvSpPr>
        <p:spPr>
          <a:xfrm>
            <a:off x="6363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π</a:t>
            </a:r>
            <a:endParaRPr lang="en-US" sz="18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8366A53A-70E3-9CD9-277B-EA0FC79C933E}"/>
              </a:ext>
            </a:extLst>
          </p:cNvPr>
          <p:cNvSpPr/>
          <p:nvPr/>
        </p:nvSpPr>
        <p:spPr>
          <a:xfrm>
            <a:off x="6363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Nucleotide Diversity</a:t>
            </a:r>
            <a:endParaRPr lang="en-US" sz="1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57ECA4F4-D742-76CE-64F8-E90A0F621229}"/>
              </a:ext>
            </a:extLst>
          </p:cNvPr>
          <p:cNvSpPr/>
          <p:nvPr/>
        </p:nvSpPr>
        <p:spPr>
          <a:xfrm>
            <a:off x="1944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A84BDFE3-438A-418C-A6F1-C33F7941C306}"/>
              </a:ext>
            </a:extLst>
          </p:cNvPr>
          <p:cNvSpPr/>
          <p:nvPr/>
        </p:nvSpPr>
        <p:spPr>
          <a:xfrm>
            <a:off x="2172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</a:t>
            </a:r>
            <a:endParaRPr lang="en-US" sz="18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4A8C8DFA-4B13-ECA5-B5AB-13FB50AE93D2}"/>
              </a:ext>
            </a:extLst>
          </p:cNvPr>
          <p:cNvSpPr/>
          <p:nvPr/>
        </p:nvSpPr>
        <p:spPr>
          <a:xfrm>
            <a:off x="2172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Heterozygosity</a:t>
            </a:r>
            <a:endParaRPr lang="en-US" sz="12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D74AF42F-AFAB-D741-3CB5-3B0564C9BA15}"/>
              </a:ext>
            </a:extLst>
          </p:cNvPr>
          <p:cNvSpPr/>
          <p:nvPr/>
        </p:nvSpPr>
        <p:spPr>
          <a:xfrm>
            <a:off x="6135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F590842A-8FA0-F2D8-E490-912273904EF0}"/>
              </a:ext>
            </a:extLst>
          </p:cNvPr>
          <p:cNvSpPr/>
          <p:nvPr/>
        </p:nvSpPr>
        <p:spPr>
          <a:xfrm>
            <a:off x="6363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θw</a:t>
            </a:r>
            <a:endParaRPr lang="en-US" sz="18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489AC431-CEED-0143-DB6D-45A40B7F107A}"/>
              </a:ext>
            </a:extLst>
          </p:cNvPr>
          <p:cNvSpPr/>
          <p:nvPr/>
        </p:nvSpPr>
        <p:spPr>
          <a:xfrm>
            <a:off x="6363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Watterson's Theta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621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19CC-7FC6-4868-8C7F-A8D0BBACF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2F097-63F5-E9F8-C230-55CCC8509921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0F03D-3F88-C8DA-2290-380BC949E39D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Nucleotide Diversity (π)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C8750F5-EE1A-331F-52DE-BCA3175D87A6}"/>
              </a:ext>
            </a:extLst>
          </p:cNvPr>
          <p:cNvSpPr/>
          <p:nvPr/>
        </p:nvSpPr>
        <p:spPr>
          <a:xfrm>
            <a:off x="1431235" y="2027583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Definition:</a:t>
            </a: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Average pairwise differences per site</a:t>
            </a:r>
            <a:endParaRPr lang="en-US" sz="18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FD2CB9CC-E575-1523-85BF-D42D23846679}"/>
              </a:ext>
            </a:extLst>
          </p:cNvPr>
          <p:cNvSpPr/>
          <p:nvPr/>
        </p:nvSpPr>
        <p:spPr>
          <a:xfrm>
            <a:off x="1431235" y="2865783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Accounts for allele frequencies, which S does not.</a:t>
            </a:r>
            <a:endParaRPr lang="en-US" sz="150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5DBAAC63-B2ED-B401-9718-23E8E58F2C41}"/>
              </a:ext>
            </a:extLst>
          </p:cNvPr>
          <p:cNvSpPr/>
          <p:nvPr/>
        </p:nvSpPr>
        <p:spPr>
          <a:xfrm>
            <a:off x="4558167" y="4585352"/>
            <a:ext cx="2282577" cy="0"/>
          </a:xfrm>
          <a:prstGeom prst="line">
            <a:avLst/>
          </a:prstGeom>
          <a:noFill/>
          <a:ln w="28575">
            <a:solidFill>
              <a:srgbClr val="2C2C2C"/>
            </a:solidFill>
            <a:prstDash val="solid"/>
          </a:ln>
        </p:spPr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5FD1AF46-2695-C514-1C4F-DE0943E767AF}"/>
              </a:ext>
            </a:extLst>
          </p:cNvPr>
          <p:cNvSpPr/>
          <p:nvPr/>
        </p:nvSpPr>
        <p:spPr>
          <a:xfrm>
            <a:off x="3688136" y="4238296"/>
            <a:ext cx="4046581" cy="395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Σ (pairwise differences)</a:t>
            </a:r>
            <a:endParaRPr lang="en-US" sz="2400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56CC6D06-C6C4-3258-841A-8172505C0578}"/>
              </a:ext>
            </a:extLst>
          </p:cNvPr>
          <p:cNvSpPr/>
          <p:nvPr/>
        </p:nvSpPr>
        <p:spPr>
          <a:xfrm>
            <a:off x="1756434" y="4681814"/>
            <a:ext cx="8394192" cy="479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78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27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(num. possible comparisons) × (sequence length)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47144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2BCD92-FFDC-BA17-8B56-66E1C018C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4F080A-C625-F5E6-299B-D56EDD47147D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AAE56-E408-574D-C77D-F5D965AA6C93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Nucleotide Diversity (π)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36A96-D955-DA65-6BFA-A0C184D1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811"/>
          <a:stretch>
            <a:fillRect/>
          </a:stretch>
        </p:blipFill>
        <p:spPr>
          <a:xfrm>
            <a:off x="3066448" y="3776883"/>
            <a:ext cx="6554115" cy="2083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C0AE2-F5F2-D80B-4EFB-3559570974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413" r="9965" b="70437"/>
          <a:stretch>
            <a:fillRect/>
          </a:stretch>
        </p:blipFill>
        <p:spPr>
          <a:xfrm>
            <a:off x="4664305" y="1932264"/>
            <a:ext cx="3084451" cy="13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27FAE-542B-6A39-E5C7-3FC17D9D5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95F28-5717-EAC6-D025-26208F5C45F6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10779-E3C0-95DA-55B4-0D2F29E18F5E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Nucleotide Diversity (π)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404B75-D21A-FBFC-6899-18DA2A3EC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7" y="2111069"/>
            <a:ext cx="4344006" cy="1000265"/>
          </a:xfrm>
          <a:prstGeom prst="rect">
            <a:avLst/>
          </a:prstGeom>
          <a:solidFill>
            <a:srgbClr val="262624">
              <a:alpha val="1000"/>
            </a:srgbClr>
          </a:solidFill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9595B-F0CB-101D-0E5C-A21A1DDC1B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6"/>
          <a:stretch>
            <a:fillRect/>
          </a:stretch>
        </p:blipFill>
        <p:spPr>
          <a:xfrm>
            <a:off x="1894888" y="4056361"/>
            <a:ext cx="8402223" cy="168875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55384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2A2727-2087-7741-B86D-C52C577EF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A49E2E-E936-F44B-DEFC-F9FDDB495EA5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D7E0B-0E6D-9A90-DE4D-01830FCEEA4E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Nucleotide Diversity (π)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30F696-F269-2D6B-E6CF-DFC93A97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1715433"/>
            <a:ext cx="6735115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41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4C3D2-EB63-FFCF-FB7B-61DF9F92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A79AFF-906D-2A28-36E6-C33CF1DC5584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85C0E-1919-4D0C-952D-5E89E28A4B77}"/>
              </a:ext>
            </a:extLst>
          </p:cNvPr>
          <p:cNvSpPr txBox="1"/>
          <p:nvPr/>
        </p:nvSpPr>
        <p:spPr>
          <a:xfrm>
            <a:off x="110532" y="140205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Segregating sites (S)</a:t>
            </a:r>
          </a:p>
          <a:p>
            <a:pPr algn="ctr"/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BA4D0A61-3A96-EF41-4099-A25C0BD39D9A}"/>
              </a:ext>
            </a:extLst>
          </p:cNvPr>
          <p:cNvSpPr/>
          <p:nvPr/>
        </p:nvSpPr>
        <p:spPr>
          <a:xfrm>
            <a:off x="1813837" y="1309015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F05C417-BA79-8B51-309F-F095D26440DA}"/>
              </a:ext>
            </a:extLst>
          </p:cNvPr>
          <p:cNvSpPr/>
          <p:nvPr/>
        </p:nvSpPr>
        <p:spPr>
          <a:xfrm>
            <a:off x="1762216" y="5891885"/>
            <a:ext cx="8667568" cy="58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What is pi for data set #1?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64476-EC84-D0A3-B890-D9D1EF281C13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EE65F791-8117-38F3-3DE1-BA4895D9C702}"/>
              </a:ext>
            </a:extLst>
          </p:cNvPr>
          <p:cNvSpPr/>
          <p:nvPr/>
        </p:nvSpPr>
        <p:spPr>
          <a:xfrm>
            <a:off x="3859481" y="1309015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A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0645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E640-BBF4-572F-92B0-263955C8B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B00B2C-984A-F3AE-9E7A-0E541461DB9D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7EDCA-E26E-0C17-7352-AC2983BA0D2B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Nucleotide Diversity (π)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9CCFC1D6-7749-10EF-8729-62126B1090BA}"/>
              </a:ext>
            </a:extLst>
          </p:cNvPr>
          <p:cNvSpPr/>
          <p:nvPr/>
        </p:nvSpPr>
        <p:spPr>
          <a:xfrm>
            <a:off x="1787333" y="1275086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D73A0F3-417E-8F73-0664-4C16D090755E}"/>
              </a:ext>
            </a:extLst>
          </p:cNvPr>
          <p:cNvSpPr/>
          <p:nvPr/>
        </p:nvSpPr>
        <p:spPr>
          <a:xfrm>
            <a:off x="1787333" y="3176207"/>
            <a:ext cx="8229600" cy="2134830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BFE35BB7-0E4E-E100-FBE0-3F78F4B46149}"/>
              </a:ext>
            </a:extLst>
          </p:cNvPr>
          <p:cNvSpPr/>
          <p:nvPr/>
        </p:nvSpPr>
        <p:spPr>
          <a:xfrm>
            <a:off x="1762216" y="5891885"/>
            <a:ext cx="8667568" cy="58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Calculate pi and S for data sets 1 and 2. Which data set is more diverse?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F95DA-B8C3-D3E5-AE0E-621BDCB60E1F}"/>
              </a:ext>
            </a:extLst>
          </p:cNvPr>
          <p:cNvSpPr txBox="1"/>
          <p:nvPr/>
        </p:nvSpPr>
        <p:spPr>
          <a:xfrm>
            <a:off x="2005795" y="1939498"/>
            <a:ext cx="1576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91B4D-5757-5ADC-A892-8C9380431098}"/>
              </a:ext>
            </a:extLst>
          </p:cNvPr>
          <p:cNvSpPr txBox="1"/>
          <p:nvPr/>
        </p:nvSpPr>
        <p:spPr>
          <a:xfrm>
            <a:off x="2005795" y="3945622"/>
            <a:ext cx="1576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#2</a:t>
            </a:r>
            <a:endParaRPr lang="en-US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178E982-9758-203B-514F-C37FB211DA21}"/>
              </a:ext>
            </a:extLst>
          </p:cNvPr>
          <p:cNvSpPr/>
          <p:nvPr/>
        </p:nvSpPr>
        <p:spPr>
          <a:xfrm>
            <a:off x="3967803" y="3382537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90430EB4-8F15-8017-6E34-7C196F1DF7FB}"/>
              </a:ext>
            </a:extLst>
          </p:cNvPr>
          <p:cNvSpPr/>
          <p:nvPr/>
        </p:nvSpPr>
        <p:spPr>
          <a:xfrm>
            <a:off x="3859481" y="1309015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A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2898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9A46D-2B88-F8BC-CDCF-385AACD4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71EFB-0B09-5CDC-4F34-B7D098C84253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C4F30-9267-F232-5559-7DCFFC053875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Why measure genetic diversity?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E9A07-2A41-B603-6538-CB08EA8CE3D9}"/>
              </a:ext>
            </a:extLst>
          </p:cNvPr>
          <p:cNvSpPr txBox="1"/>
          <p:nvPr/>
        </p:nvSpPr>
        <p:spPr>
          <a:xfrm>
            <a:off x="2423328" y="2896978"/>
            <a:ext cx="7566408" cy="1996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00"/>
              </a:lnSpc>
              <a:buSzPct val="100000"/>
            </a:pPr>
            <a:r>
              <a:rPr lang="en-US" sz="2400" b="1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Evolution</a:t>
            </a:r>
            <a:r>
              <a:rPr lang="en-US" sz="24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 - Population adaptation and change</a:t>
            </a:r>
          </a:p>
          <a:p>
            <a:pPr algn="l">
              <a:lnSpc>
                <a:spcPts val="2100"/>
              </a:lnSpc>
              <a:buSzPct val="100000"/>
            </a:pP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ts val="2100"/>
              </a:lnSpc>
              <a:buSzPct val="100000"/>
            </a:pPr>
            <a:r>
              <a:rPr lang="en-US" sz="2400" b="1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Conservation</a:t>
            </a:r>
            <a:r>
              <a:rPr lang="en-US" sz="24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 - Risk assessment in populations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ts val="2100"/>
              </a:lnSpc>
              <a:buSzPct val="100000"/>
            </a:pPr>
            <a:endParaRPr lang="en-US" sz="2400" b="1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algn="l">
              <a:lnSpc>
                <a:spcPts val="2100"/>
              </a:lnSpc>
              <a:buSzPct val="100000"/>
            </a:pPr>
            <a:r>
              <a:rPr lang="en-US" sz="2400" b="1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Health</a:t>
            </a:r>
            <a:r>
              <a:rPr lang="en-US" sz="24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 - Disease susceptibility patterns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l">
              <a:lnSpc>
                <a:spcPts val="2100"/>
              </a:lnSpc>
              <a:buSzPct val="100000"/>
            </a:pPr>
            <a:endParaRPr lang="en-US" sz="2400" b="1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algn="l">
              <a:lnSpc>
                <a:spcPts val="2100"/>
              </a:lnSpc>
              <a:buSzPct val="100000"/>
            </a:pPr>
            <a:r>
              <a:rPr lang="en-US" sz="2400" b="1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Breeding</a:t>
            </a:r>
            <a:r>
              <a:rPr lang="en-US" sz="24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 - Agricultural trait selection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3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8E8D8-EB4B-5414-8E15-4E980712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416D6F-BC37-EA2B-1858-09D265549582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AEF41-B8D3-0F58-5AF3-37F4E48C7DF2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Nucleotide Diversity (π)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8EB9CA46-DBE9-8B26-B628-B4877267EC8D}"/>
              </a:ext>
            </a:extLst>
          </p:cNvPr>
          <p:cNvSpPr/>
          <p:nvPr/>
        </p:nvSpPr>
        <p:spPr>
          <a:xfrm>
            <a:off x="1787333" y="1275086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78FD125-B76B-A2F8-A96E-2CFD5574F10A}"/>
              </a:ext>
            </a:extLst>
          </p:cNvPr>
          <p:cNvSpPr/>
          <p:nvPr/>
        </p:nvSpPr>
        <p:spPr>
          <a:xfrm>
            <a:off x="1787333" y="3176207"/>
            <a:ext cx="8229600" cy="2134830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730C97D-5604-79C1-A6BE-31EDFE3AAA6D}"/>
              </a:ext>
            </a:extLst>
          </p:cNvPr>
          <p:cNvSpPr/>
          <p:nvPr/>
        </p:nvSpPr>
        <p:spPr>
          <a:xfrm>
            <a:off x="1762216" y="5891885"/>
            <a:ext cx="8667568" cy="58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Calculate pi and S for data sets 2 and 3. Which data set is more diverse?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3E7F5-56E1-DACE-7D2A-DA4AD7CE55FC}"/>
              </a:ext>
            </a:extLst>
          </p:cNvPr>
          <p:cNvSpPr txBox="1"/>
          <p:nvPr/>
        </p:nvSpPr>
        <p:spPr>
          <a:xfrm>
            <a:off x="2005795" y="1939498"/>
            <a:ext cx="1576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A63F5-7D2C-67FF-3119-213AD9F57C6F}"/>
              </a:ext>
            </a:extLst>
          </p:cNvPr>
          <p:cNvSpPr txBox="1"/>
          <p:nvPr/>
        </p:nvSpPr>
        <p:spPr>
          <a:xfrm>
            <a:off x="2005795" y="3945622"/>
            <a:ext cx="1576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#3</a:t>
            </a:r>
            <a:endParaRPr lang="en-US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8151821-5496-DD97-EAC8-C59DD165C830}"/>
              </a:ext>
            </a:extLst>
          </p:cNvPr>
          <p:cNvSpPr/>
          <p:nvPr/>
        </p:nvSpPr>
        <p:spPr>
          <a:xfrm>
            <a:off x="3967803" y="3382537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</a:t>
            </a:r>
            <a:r>
              <a:rPr lang="en-US" sz="2000" dirty="0">
                <a:solidFill>
                  <a:schemeClr val="accent1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</a:t>
            </a:r>
            <a:r>
              <a:rPr lang="en-US" sz="2000" dirty="0">
                <a:solidFill>
                  <a:schemeClr val="accent1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E95B8E0-B765-5E14-8D07-B7A95513ACE8}"/>
              </a:ext>
            </a:extLst>
          </p:cNvPr>
          <p:cNvSpPr/>
          <p:nvPr/>
        </p:nvSpPr>
        <p:spPr>
          <a:xfrm>
            <a:off x="3967803" y="1428939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3527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10E9D-8158-526A-6716-2036DD30A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5F9516-C416-993B-5405-047AD83F7A08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E51BEB-FE4C-3C4F-17F3-D5826A1AB237}"/>
              </a:ext>
            </a:extLst>
          </p:cNvPr>
          <p:cNvSpPr txBox="1"/>
          <p:nvPr/>
        </p:nvSpPr>
        <p:spPr>
          <a:xfrm>
            <a:off x="110532" y="140205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Nucleotide Diversity (π)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00CF0-019D-8380-942B-B3C446BD8593}"/>
              </a:ext>
            </a:extLst>
          </p:cNvPr>
          <p:cNvSpPr txBox="1"/>
          <p:nvPr/>
        </p:nvSpPr>
        <p:spPr>
          <a:xfrm>
            <a:off x="2375453" y="2381346"/>
            <a:ext cx="8033582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More sophisticated measure of diversity than S</a:t>
            </a:r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cs typeface="Arial" pitchFamily="34" charset="-120"/>
              </a:rPr>
              <a:t>Describes the average percent base differences between 2 random samples</a:t>
            </a:r>
            <a:endParaRPr lang="en-US" sz="1800" dirty="0"/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Corrects for sample size (length of sequence, number of individuals, number of chromosomes, etc.)</a:t>
            </a:r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Small numbers of individuals will underestimate diversity because rare alleles are likely to be missed</a:t>
            </a:r>
          </a:p>
          <a:p>
            <a:pPr marL="95250" indent="-95250" algn="l">
              <a:lnSpc>
                <a:spcPts val="2100"/>
              </a:lnSpc>
              <a:buSzPct val="100000"/>
              <a:buChar char="•"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be used to compare diversity across different data </a:t>
            </a:r>
            <a:r>
              <a:rPr lang="en-US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sets</a:t>
            </a:r>
            <a:endParaRPr lang="en-US" sz="1800" dirty="0">
              <a:solidFill>
                <a:srgbClr val="2C2C2C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4605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A3E15-4036-00C0-B241-7B6D4B6C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B15428-CD68-BA96-C792-A12E2F0E565D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9972A3-2859-0673-49AB-646B3723C7BE}"/>
              </a:ext>
            </a:extLst>
          </p:cNvPr>
          <p:cNvSpPr txBox="1"/>
          <p:nvPr/>
        </p:nvSpPr>
        <p:spPr>
          <a:xfrm>
            <a:off x="110532" y="140205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Nucleotide Diversity (π)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FA188B-A1FD-8EFF-D076-0ED62ABCDDBF}"/>
              </a:ext>
            </a:extLst>
          </p:cNvPr>
          <p:cNvSpPr txBox="1"/>
          <p:nvPr/>
        </p:nvSpPr>
        <p:spPr>
          <a:xfrm>
            <a:off x="1794424" y="2381346"/>
            <a:ext cx="86146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π represents the </a:t>
            </a: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per-site diversity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π = 0.16 means that, on average, 16% of nucleotide positions differ between two random sequences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Under neutrality, π is an estimate of θ = 4Neμ, where:</a:t>
            </a:r>
          </a:p>
          <a:p>
            <a:pPr lvl="1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Ne = effective population size</a:t>
            </a:r>
          </a:p>
          <a:p>
            <a:pPr lvl="1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μ = mutation rate per site per generation</a:t>
            </a:r>
          </a:p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π weights by allele frequency: common variants contribute more than rare variants</a:t>
            </a:r>
          </a:p>
        </p:txBody>
      </p:sp>
    </p:spTree>
    <p:extLst>
      <p:ext uri="{BB962C8B-B14F-4D97-AF65-F5344CB8AC3E}">
        <p14:creationId xmlns:p14="http://schemas.microsoft.com/office/powerpoint/2010/main" val="250397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B5F01-92BF-B468-50C1-8FA14BB0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EF100C-4C38-49E1-7BA0-EBAB52FD9203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3F9B4-4519-D62B-56EB-5CD2272A0BF9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Common measurements of diversity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4A08D11-5B31-DAFA-7CB0-C52EB987BF2F}"/>
              </a:ext>
            </a:extLst>
          </p:cNvPr>
          <p:cNvSpPr/>
          <p:nvPr/>
        </p:nvSpPr>
        <p:spPr>
          <a:xfrm>
            <a:off x="1944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3BC6CC4D-076F-A47D-D06D-5137B2EB034D}"/>
              </a:ext>
            </a:extLst>
          </p:cNvPr>
          <p:cNvSpPr/>
          <p:nvPr/>
        </p:nvSpPr>
        <p:spPr>
          <a:xfrm>
            <a:off x="2172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</a:t>
            </a:r>
            <a:endParaRPr lang="en-US" sz="1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C5849662-D31B-F274-8493-0F3805CEE790}"/>
              </a:ext>
            </a:extLst>
          </p:cNvPr>
          <p:cNvSpPr/>
          <p:nvPr/>
        </p:nvSpPr>
        <p:spPr>
          <a:xfrm>
            <a:off x="2172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Segregating Sites</a:t>
            </a:r>
            <a:endParaRPr lang="en-US" sz="1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E0E4F359-E270-E36B-A998-E2589F8AD18A}"/>
              </a:ext>
            </a:extLst>
          </p:cNvPr>
          <p:cNvSpPr/>
          <p:nvPr/>
        </p:nvSpPr>
        <p:spPr>
          <a:xfrm>
            <a:off x="6135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15621B0C-EEC9-17DB-9F16-4439AEC4E6E6}"/>
              </a:ext>
            </a:extLst>
          </p:cNvPr>
          <p:cNvSpPr/>
          <p:nvPr/>
        </p:nvSpPr>
        <p:spPr>
          <a:xfrm>
            <a:off x="6363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π</a:t>
            </a:r>
            <a:endParaRPr lang="en-US" sz="18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7962226B-F1E1-3591-F969-0BB825F275FA}"/>
              </a:ext>
            </a:extLst>
          </p:cNvPr>
          <p:cNvSpPr/>
          <p:nvPr/>
        </p:nvSpPr>
        <p:spPr>
          <a:xfrm>
            <a:off x="6363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Nucleotide Diversity</a:t>
            </a:r>
            <a:endParaRPr lang="en-US" sz="1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9470880E-981C-F2DB-E992-F3DC25DBC7EB}"/>
              </a:ext>
            </a:extLst>
          </p:cNvPr>
          <p:cNvSpPr/>
          <p:nvPr/>
        </p:nvSpPr>
        <p:spPr>
          <a:xfrm>
            <a:off x="1944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2D454EC-D5AB-ABBC-8988-2E3DA0B909A1}"/>
              </a:ext>
            </a:extLst>
          </p:cNvPr>
          <p:cNvSpPr/>
          <p:nvPr/>
        </p:nvSpPr>
        <p:spPr>
          <a:xfrm>
            <a:off x="2172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</a:t>
            </a:r>
            <a:endParaRPr lang="en-US" sz="18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48EBEED5-8CBF-F880-D3BC-E3B9D75833B9}"/>
              </a:ext>
            </a:extLst>
          </p:cNvPr>
          <p:cNvSpPr/>
          <p:nvPr/>
        </p:nvSpPr>
        <p:spPr>
          <a:xfrm>
            <a:off x="2172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Heterozygosity</a:t>
            </a:r>
            <a:endParaRPr lang="en-US" sz="12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17137096-BF33-B3B9-4709-8FBF32A121BC}"/>
              </a:ext>
            </a:extLst>
          </p:cNvPr>
          <p:cNvSpPr/>
          <p:nvPr/>
        </p:nvSpPr>
        <p:spPr>
          <a:xfrm>
            <a:off x="6135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4A055925-C874-C8CC-9826-14708EBBF8A6}"/>
              </a:ext>
            </a:extLst>
          </p:cNvPr>
          <p:cNvSpPr/>
          <p:nvPr/>
        </p:nvSpPr>
        <p:spPr>
          <a:xfrm>
            <a:off x="6363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θw</a:t>
            </a:r>
            <a:endParaRPr lang="en-US" sz="18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295A1D49-B5CC-5275-6C72-61C435F61F1B}"/>
              </a:ext>
            </a:extLst>
          </p:cNvPr>
          <p:cNvSpPr/>
          <p:nvPr/>
        </p:nvSpPr>
        <p:spPr>
          <a:xfrm>
            <a:off x="6363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Watterson's Theta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1305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BCBBE-A193-E6B2-A862-6E780832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17B2FB-839D-EF3C-2BF6-B9AA0FF83C9F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5B8B6-4182-AC95-3184-07E19FED4779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138450-01D7-3CEB-CB6C-765F2C84A5DF}"/>
              </a:ext>
            </a:extLst>
          </p:cNvPr>
          <p:cNvSpPr txBox="1"/>
          <p:nvPr/>
        </p:nvSpPr>
        <p:spPr>
          <a:xfrm>
            <a:off x="1573845" y="3121182"/>
            <a:ext cx="90443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Expected heterozygosity</a:t>
            </a:r>
            <a:r>
              <a:rPr lang="en-US" b="0" i="0" dirty="0">
                <a:effectLst/>
                <a:latin typeface="-apple-system"/>
              </a:rPr>
              <a:t> (He), also called </a:t>
            </a:r>
            <a:r>
              <a:rPr lang="en-US" b="1" i="0" dirty="0">
                <a:effectLst/>
                <a:latin typeface="-apple-system"/>
              </a:rPr>
              <a:t>gene diversity</a:t>
            </a:r>
            <a:r>
              <a:rPr lang="en-US" b="0" i="0" dirty="0">
                <a:effectLst/>
                <a:latin typeface="-apple-system"/>
              </a:rPr>
              <a:t>, is the probability that two randomly chosen alleles at a locus are different. It's calculated based on allele frequencies and represents the expected proportion of heterozygotes under Hardy-Weinberg equilibrium.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8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E80AA-4503-60B1-E47E-38D8A167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94E44-9D24-FBF1-A5B4-A8089D443CE3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8DA0E-2ACA-510B-8E10-A9E693FE5EF9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C6EDC-1E57-B2D4-2516-F31AA4D1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40" y="2886633"/>
            <a:ext cx="7201905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24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8C3D4-5AC3-9BE1-B78A-F429F30D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424742-9E4E-97B8-AD96-0A766ECE8F91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4BF67-0561-D98A-8EC8-F9DFAF91BE1B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8AEAF4AC-FF75-3F7D-35DA-48572714DCBC}"/>
              </a:ext>
            </a:extLst>
          </p:cNvPr>
          <p:cNvSpPr/>
          <p:nvPr/>
        </p:nvSpPr>
        <p:spPr>
          <a:xfrm>
            <a:off x="1813837" y="1309015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EE6A33-5327-6FA5-A5D1-791E54F633D8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5AB0F13B-E94D-897C-FE8F-59EBFB5F7DE6}"/>
              </a:ext>
            </a:extLst>
          </p:cNvPr>
          <p:cNvSpPr/>
          <p:nvPr/>
        </p:nvSpPr>
        <p:spPr>
          <a:xfrm>
            <a:off x="3885985" y="1529021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109D3F0-622B-3A68-D64F-14EE16EAC23E}"/>
              </a:ext>
            </a:extLst>
          </p:cNvPr>
          <p:cNvSpPr/>
          <p:nvPr/>
        </p:nvSpPr>
        <p:spPr>
          <a:xfrm>
            <a:off x="1762216" y="5891885"/>
            <a:ext cx="8667568" cy="58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What is He for each of the polymorphic sites in the alignment?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9BA3F-D2B7-BA33-A8E1-E4D774D26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ABACA0-E16C-7D6A-CE47-A7A914A8BC56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4A08A-3BEC-0795-BD34-7362E4F71B30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F3350538-047C-8783-E203-5CA95AAF4B84}"/>
              </a:ext>
            </a:extLst>
          </p:cNvPr>
          <p:cNvSpPr/>
          <p:nvPr/>
        </p:nvSpPr>
        <p:spPr>
          <a:xfrm>
            <a:off x="1813837" y="1309015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16E13-0563-09B9-7A4B-A1E491A5FDDE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A283DF43-BE63-8A0E-D824-A9064CC697E6}"/>
              </a:ext>
            </a:extLst>
          </p:cNvPr>
          <p:cNvSpPr/>
          <p:nvPr/>
        </p:nvSpPr>
        <p:spPr>
          <a:xfrm>
            <a:off x="3885985" y="1529021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850D7824-544B-2BA9-EE57-2F7205DB5650}"/>
              </a:ext>
            </a:extLst>
          </p:cNvPr>
          <p:cNvSpPr/>
          <p:nvPr/>
        </p:nvSpPr>
        <p:spPr>
          <a:xfrm>
            <a:off x="1762216" y="5891884"/>
            <a:ext cx="8667568" cy="934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What is He for each of the polymorphic sites in the alignment? What is the average He across the sequence (exclude fixed sites)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0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01F51-44E2-8E30-B568-F1E812C62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D934F7-CB2B-93F5-F294-01445B5DC746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2B110-1C31-03E7-6A6A-AF75C08BC1CA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C1D15361-DE52-EF02-BD93-293C44D7C0A8}"/>
              </a:ext>
            </a:extLst>
          </p:cNvPr>
          <p:cNvSpPr/>
          <p:nvPr/>
        </p:nvSpPr>
        <p:spPr>
          <a:xfrm>
            <a:off x="1813837" y="1309015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D04FA-4A44-FE92-CDD4-6D3548C7E8D2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2D9DE5D6-E4EC-A63D-12BE-86580E505712}"/>
              </a:ext>
            </a:extLst>
          </p:cNvPr>
          <p:cNvSpPr/>
          <p:nvPr/>
        </p:nvSpPr>
        <p:spPr>
          <a:xfrm>
            <a:off x="3885985" y="1529021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0952970A-1732-C369-7421-21A3274B2FAC}"/>
              </a:ext>
            </a:extLst>
          </p:cNvPr>
          <p:cNvSpPr/>
          <p:nvPr/>
        </p:nvSpPr>
        <p:spPr>
          <a:xfrm>
            <a:off x="1762216" y="5891884"/>
            <a:ext cx="8667568" cy="934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What is He for each of the polymorphic sites in the alignment? What is the average He across the sequence (exclude fixed sites)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23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B9298-7476-9D09-B47F-F74EB489D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FFF965-F7BC-9625-F7B9-F7694F6482E1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7B923-AEC8-C015-22D9-3868F2202E54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51CE5CF5-C3F9-5A38-48EF-0A170F751837}"/>
              </a:ext>
            </a:extLst>
          </p:cNvPr>
          <p:cNvSpPr/>
          <p:nvPr/>
        </p:nvSpPr>
        <p:spPr>
          <a:xfrm>
            <a:off x="1813837" y="1309015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76C05D-7E96-3159-E848-E58C53960576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ECAB9980-AE42-9AD4-B280-BC735EF3D0EB}"/>
              </a:ext>
            </a:extLst>
          </p:cNvPr>
          <p:cNvSpPr/>
          <p:nvPr/>
        </p:nvSpPr>
        <p:spPr>
          <a:xfrm>
            <a:off x="3885985" y="1529021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D01883CB-F5DE-FF80-21B7-BB13F9951D08}"/>
              </a:ext>
            </a:extLst>
          </p:cNvPr>
          <p:cNvSpPr/>
          <p:nvPr/>
        </p:nvSpPr>
        <p:spPr>
          <a:xfrm>
            <a:off x="1762216" y="5891884"/>
            <a:ext cx="8667568" cy="934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Calculate pi and He for data sets 1 and 2. Does missing data change your estimates?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21C318D-04F5-8EE4-79E1-1CA9FABEF0D4}"/>
              </a:ext>
            </a:extLst>
          </p:cNvPr>
          <p:cNvSpPr/>
          <p:nvPr/>
        </p:nvSpPr>
        <p:spPr>
          <a:xfrm>
            <a:off x="1813837" y="3484981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DC471-0B23-6B2C-DC7B-6DF2891A679D}"/>
              </a:ext>
            </a:extLst>
          </p:cNvPr>
          <p:cNvSpPr txBox="1"/>
          <p:nvPr/>
        </p:nvSpPr>
        <p:spPr>
          <a:xfrm>
            <a:off x="2005795" y="4115464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#2</a:t>
            </a:r>
            <a:endParaRPr lang="en-US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F4D4CBA0-6C53-A1FE-F8EE-0204ED1CF21E}"/>
              </a:ext>
            </a:extLst>
          </p:cNvPr>
          <p:cNvSpPr/>
          <p:nvPr/>
        </p:nvSpPr>
        <p:spPr>
          <a:xfrm>
            <a:off x="3885985" y="3704987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-  -  A  T  G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-  -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-  -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-  -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66150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58A80-0424-2193-8B63-0DE14C0EF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8A007B-E237-C8C2-38A0-59101FD7ED9E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72324-1523-DA93-8ED3-0414AF8143C6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Common measurements of diversity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310D50F-7455-DC5D-FD90-3624D594B7C4}"/>
              </a:ext>
            </a:extLst>
          </p:cNvPr>
          <p:cNvSpPr/>
          <p:nvPr/>
        </p:nvSpPr>
        <p:spPr>
          <a:xfrm>
            <a:off x="1944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730B10E-6D69-9F98-A867-2FFF572A3889}"/>
              </a:ext>
            </a:extLst>
          </p:cNvPr>
          <p:cNvSpPr/>
          <p:nvPr/>
        </p:nvSpPr>
        <p:spPr>
          <a:xfrm>
            <a:off x="2172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</a:t>
            </a:r>
            <a:endParaRPr lang="en-US" sz="1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9C81041-97A7-6387-5E18-9EC68AB981B7}"/>
              </a:ext>
            </a:extLst>
          </p:cNvPr>
          <p:cNvSpPr/>
          <p:nvPr/>
        </p:nvSpPr>
        <p:spPr>
          <a:xfrm>
            <a:off x="2172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Segregating Sites</a:t>
            </a:r>
            <a:endParaRPr lang="en-US" sz="1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1A34F505-CD5B-E977-1BDE-789CD0B70A60}"/>
              </a:ext>
            </a:extLst>
          </p:cNvPr>
          <p:cNvSpPr/>
          <p:nvPr/>
        </p:nvSpPr>
        <p:spPr>
          <a:xfrm>
            <a:off x="6135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D996E3A5-CA2D-D36C-E885-E45DB4BE47CF}"/>
              </a:ext>
            </a:extLst>
          </p:cNvPr>
          <p:cNvSpPr/>
          <p:nvPr/>
        </p:nvSpPr>
        <p:spPr>
          <a:xfrm>
            <a:off x="6363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π</a:t>
            </a:r>
            <a:endParaRPr lang="en-US" sz="18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5D31B834-E530-0278-35E5-FD8E619B63D7}"/>
              </a:ext>
            </a:extLst>
          </p:cNvPr>
          <p:cNvSpPr/>
          <p:nvPr/>
        </p:nvSpPr>
        <p:spPr>
          <a:xfrm>
            <a:off x="6363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Nucleotide Diversity</a:t>
            </a:r>
            <a:endParaRPr lang="en-US" sz="1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0BF4E516-E685-9630-5536-2FA84679A6C6}"/>
              </a:ext>
            </a:extLst>
          </p:cNvPr>
          <p:cNvSpPr/>
          <p:nvPr/>
        </p:nvSpPr>
        <p:spPr>
          <a:xfrm>
            <a:off x="1944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7E8DAAC6-807D-1267-D643-033DCB05EAEE}"/>
              </a:ext>
            </a:extLst>
          </p:cNvPr>
          <p:cNvSpPr/>
          <p:nvPr/>
        </p:nvSpPr>
        <p:spPr>
          <a:xfrm>
            <a:off x="2172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</a:t>
            </a:r>
            <a:endParaRPr lang="en-US" sz="18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EAF561-B4B6-D7B3-1150-F665B7F3E950}"/>
              </a:ext>
            </a:extLst>
          </p:cNvPr>
          <p:cNvSpPr/>
          <p:nvPr/>
        </p:nvSpPr>
        <p:spPr>
          <a:xfrm>
            <a:off x="2172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Heterozygosity</a:t>
            </a:r>
            <a:endParaRPr lang="en-US" sz="12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95533B27-43BF-030D-3B0A-CB6E1480F588}"/>
              </a:ext>
            </a:extLst>
          </p:cNvPr>
          <p:cNvSpPr/>
          <p:nvPr/>
        </p:nvSpPr>
        <p:spPr>
          <a:xfrm>
            <a:off x="6135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89B06083-CA0D-59F7-0190-CD159C5792B3}"/>
              </a:ext>
            </a:extLst>
          </p:cNvPr>
          <p:cNvSpPr/>
          <p:nvPr/>
        </p:nvSpPr>
        <p:spPr>
          <a:xfrm>
            <a:off x="6363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θw</a:t>
            </a:r>
            <a:endParaRPr lang="en-US" sz="18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5DD94B30-E337-1F6D-9E8F-FFC9AB25BC90}"/>
              </a:ext>
            </a:extLst>
          </p:cNvPr>
          <p:cNvSpPr/>
          <p:nvPr/>
        </p:nvSpPr>
        <p:spPr>
          <a:xfrm>
            <a:off x="6363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Watterson's Theta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9852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D02D5-4C3A-C81D-6429-88DDD71EA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E2C63C-7FE1-8A41-1818-0A0CAD797CA3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3F98D-2F3E-84D3-7E7F-0D0842695E8E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09F2FE57-55DD-C0DB-9F4E-B164ADBC0CD8}"/>
              </a:ext>
            </a:extLst>
          </p:cNvPr>
          <p:cNvSpPr/>
          <p:nvPr/>
        </p:nvSpPr>
        <p:spPr>
          <a:xfrm>
            <a:off x="1813837" y="1309015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81582-BFDE-4ACB-3212-DB9024D06662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7AA19DF3-16AE-CDD2-6EFE-76B23EB7664B}"/>
              </a:ext>
            </a:extLst>
          </p:cNvPr>
          <p:cNvSpPr/>
          <p:nvPr/>
        </p:nvSpPr>
        <p:spPr>
          <a:xfrm>
            <a:off x="3885985" y="1529021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8E685D67-A3B0-30DC-A4AC-A1A9D913462D}"/>
              </a:ext>
            </a:extLst>
          </p:cNvPr>
          <p:cNvSpPr/>
          <p:nvPr/>
        </p:nvSpPr>
        <p:spPr>
          <a:xfrm>
            <a:off x="1762216" y="5891884"/>
            <a:ext cx="8667568" cy="934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He considers information site-by-site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8A9BEFC-6798-627A-3EB1-236219DF6856}"/>
              </a:ext>
            </a:extLst>
          </p:cNvPr>
          <p:cNvSpPr/>
          <p:nvPr/>
        </p:nvSpPr>
        <p:spPr>
          <a:xfrm>
            <a:off x="1813837" y="3484981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5F72A-62EB-CA21-43B6-F92A62CC9013}"/>
              </a:ext>
            </a:extLst>
          </p:cNvPr>
          <p:cNvSpPr txBox="1"/>
          <p:nvPr/>
        </p:nvSpPr>
        <p:spPr>
          <a:xfrm>
            <a:off x="2005795" y="4115464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#2</a:t>
            </a:r>
            <a:endParaRPr lang="en-US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DB465AC8-035D-EAFD-1493-4759DB18CACB}"/>
              </a:ext>
            </a:extLst>
          </p:cNvPr>
          <p:cNvSpPr/>
          <p:nvPr/>
        </p:nvSpPr>
        <p:spPr>
          <a:xfrm>
            <a:off x="3885985" y="3704987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-  -  A  T  G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-  -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-  -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-  -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AF0577-1EFE-E57E-6096-78AA6BA638BD}"/>
              </a:ext>
            </a:extLst>
          </p:cNvPr>
          <p:cNvSpPr/>
          <p:nvPr/>
        </p:nvSpPr>
        <p:spPr>
          <a:xfrm>
            <a:off x="5025215" y="1309015"/>
            <a:ext cx="261257" cy="3936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78840-4AF6-5C08-629A-30FA87898701}"/>
              </a:ext>
            </a:extLst>
          </p:cNvPr>
          <p:cNvSpPr/>
          <p:nvPr/>
        </p:nvSpPr>
        <p:spPr>
          <a:xfrm>
            <a:off x="5999411" y="1309015"/>
            <a:ext cx="261257" cy="3936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8D509-A6A1-51D2-222D-F1C99F593373}"/>
              </a:ext>
            </a:extLst>
          </p:cNvPr>
          <p:cNvSpPr/>
          <p:nvPr/>
        </p:nvSpPr>
        <p:spPr>
          <a:xfrm>
            <a:off x="6639950" y="1309015"/>
            <a:ext cx="333657" cy="3936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6BCB8-EEE7-75A2-3FB7-72B0DEC3D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CABA68-32DF-F5F5-824B-BE59DA5EE37F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948374-7A0B-5E3C-89EB-E617B9CCD26F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A3B17BAD-09A8-46D1-A635-16BB793BB7F4}"/>
              </a:ext>
            </a:extLst>
          </p:cNvPr>
          <p:cNvSpPr/>
          <p:nvPr/>
        </p:nvSpPr>
        <p:spPr>
          <a:xfrm>
            <a:off x="1813837" y="1309015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39CA6-FC9C-7D1E-EEB5-BDCCEB03E01B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05B79556-1455-80AB-7313-E1A8471CB57B}"/>
              </a:ext>
            </a:extLst>
          </p:cNvPr>
          <p:cNvSpPr/>
          <p:nvPr/>
        </p:nvSpPr>
        <p:spPr>
          <a:xfrm>
            <a:off x="3885985" y="1529021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55AF1E9-F353-A4D1-22A3-06A0522B564E}"/>
              </a:ext>
            </a:extLst>
          </p:cNvPr>
          <p:cNvSpPr/>
          <p:nvPr/>
        </p:nvSpPr>
        <p:spPr>
          <a:xfrm>
            <a:off x="1762216" y="5891884"/>
            <a:ext cx="8667568" cy="934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Pi considers information sequence-by-sequence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A37946E9-A271-0A1F-95B5-744FAF946500}"/>
              </a:ext>
            </a:extLst>
          </p:cNvPr>
          <p:cNvSpPr/>
          <p:nvPr/>
        </p:nvSpPr>
        <p:spPr>
          <a:xfrm>
            <a:off x="1813837" y="3484981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8B584-24B8-D2E0-E999-A1AD958953BF}"/>
              </a:ext>
            </a:extLst>
          </p:cNvPr>
          <p:cNvSpPr txBox="1"/>
          <p:nvPr/>
        </p:nvSpPr>
        <p:spPr>
          <a:xfrm>
            <a:off x="2005795" y="4115464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#2</a:t>
            </a:r>
            <a:endParaRPr lang="en-US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13116308-E800-7349-B6AF-D2B9C0391ABA}"/>
              </a:ext>
            </a:extLst>
          </p:cNvPr>
          <p:cNvSpPr/>
          <p:nvPr/>
        </p:nvSpPr>
        <p:spPr>
          <a:xfrm>
            <a:off x="3885985" y="3704987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-  -  A  T  G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-  -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-  -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-  -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-  -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C9BF6F-D566-BAF1-9B4E-759DC02964BE}"/>
              </a:ext>
            </a:extLst>
          </p:cNvPr>
          <p:cNvSpPr/>
          <p:nvPr/>
        </p:nvSpPr>
        <p:spPr>
          <a:xfrm rot="5400000">
            <a:off x="6097193" y="-32666"/>
            <a:ext cx="333657" cy="341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F79436-51AF-7FE3-2438-6F98E8855D02}"/>
              </a:ext>
            </a:extLst>
          </p:cNvPr>
          <p:cNvSpPr/>
          <p:nvPr/>
        </p:nvSpPr>
        <p:spPr>
          <a:xfrm rot="5400000">
            <a:off x="6097193" y="317664"/>
            <a:ext cx="333657" cy="341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DF1C15-4C47-2DAD-BA3F-D2139259FFAB}"/>
              </a:ext>
            </a:extLst>
          </p:cNvPr>
          <p:cNvSpPr/>
          <p:nvPr/>
        </p:nvSpPr>
        <p:spPr>
          <a:xfrm rot="5400000">
            <a:off x="6097193" y="653630"/>
            <a:ext cx="333657" cy="341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BD7B31-E804-D7D3-BC40-F2BB3FE5663F}"/>
              </a:ext>
            </a:extLst>
          </p:cNvPr>
          <p:cNvSpPr/>
          <p:nvPr/>
        </p:nvSpPr>
        <p:spPr>
          <a:xfrm rot="5400000">
            <a:off x="6097193" y="984400"/>
            <a:ext cx="333657" cy="34145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7FF39-D4EE-124E-F7E7-A514180A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7AAF38-D9AC-5502-B3DA-6075BA6B6C44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56BA-37E6-03D4-A6E0-6D3DEC864119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84833-3FCA-0BE1-150E-355E372AE261}"/>
              </a:ext>
            </a:extLst>
          </p:cNvPr>
          <p:cNvSpPr txBox="1"/>
          <p:nvPr/>
        </p:nvSpPr>
        <p:spPr>
          <a:xfrm>
            <a:off x="2369340" y="1566779"/>
            <a:ext cx="7674384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He measures the </a:t>
            </a:r>
            <a:r>
              <a:rPr lang="en-US" b="1" i="0" dirty="0">
                <a:effectLst/>
                <a:latin typeface="-apple-system"/>
              </a:rPr>
              <a:t>expected genetic diversity at a locus</a:t>
            </a:r>
            <a:endParaRPr lang="en-US" b="0" i="0" dirty="0"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Higher He indicates more balanced allele frequencies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He = 0: No variation (all individuals have the same allele)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He = 0.5: Maximum diversity for a biallelic locus (both alleles at 50%)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Related to π, but calculated per-site then averaged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Both weight by allele frequency</a:t>
            </a:r>
          </a:p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b="1" i="0" dirty="0">
                <a:effectLst/>
                <a:latin typeface="-apple-system"/>
              </a:rPr>
              <a:t>Note on Observed Heterozygosity (Ho)</a:t>
            </a:r>
          </a:p>
          <a:p>
            <a:pPr algn="l"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-apple-system"/>
              </a:rPr>
              <a:t>If working with diploid genotype data, you can also calculate: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-apple-system"/>
              </a:rPr>
              <a:t>Ho</a:t>
            </a:r>
            <a:r>
              <a:rPr lang="en-US" b="0" i="0" dirty="0">
                <a:effectLst/>
                <a:latin typeface="-apple-system"/>
              </a:rPr>
              <a:t> (observed heterozygosity): The actual proportion of heterozygotes in the sample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Comparing Ho and He can reveal inbreeding or population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738388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54A0B-7EAD-43AE-09CC-481A96D9F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30AD04-1B3D-69EE-F40C-5F1710400FFB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AC5F4-7A1F-5830-02D2-08794A73F6E0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Common measurements of diversity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F616CAC3-318C-C515-FE2D-9398BCAA655E}"/>
              </a:ext>
            </a:extLst>
          </p:cNvPr>
          <p:cNvSpPr/>
          <p:nvPr/>
        </p:nvSpPr>
        <p:spPr>
          <a:xfrm>
            <a:off x="1944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4271C94D-BA51-BBEE-955F-DAD5B4544E2D}"/>
              </a:ext>
            </a:extLst>
          </p:cNvPr>
          <p:cNvSpPr/>
          <p:nvPr/>
        </p:nvSpPr>
        <p:spPr>
          <a:xfrm>
            <a:off x="2172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</a:t>
            </a:r>
            <a:endParaRPr lang="en-US" sz="1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A3A5CEDD-35A6-1D64-993E-FFB5D354207E}"/>
              </a:ext>
            </a:extLst>
          </p:cNvPr>
          <p:cNvSpPr/>
          <p:nvPr/>
        </p:nvSpPr>
        <p:spPr>
          <a:xfrm>
            <a:off x="2172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Segregating Sites</a:t>
            </a:r>
            <a:endParaRPr lang="en-US" sz="1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7E8B6973-BCB6-BFD8-1A22-6F9D8FF021F4}"/>
              </a:ext>
            </a:extLst>
          </p:cNvPr>
          <p:cNvSpPr/>
          <p:nvPr/>
        </p:nvSpPr>
        <p:spPr>
          <a:xfrm>
            <a:off x="6135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FA2FAE98-6D47-795E-2F6C-0682A714A19F}"/>
              </a:ext>
            </a:extLst>
          </p:cNvPr>
          <p:cNvSpPr/>
          <p:nvPr/>
        </p:nvSpPr>
        <p:spPr>
          <a:xfrm>
            <a:off x="6363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π</a:t>
            </a:r>
            <a:endParaRPr lang="en-US" sz="18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69C8F7A4-DEBC-A401-6D7E-4B5BD2B3863E}"/>
              </a:ext>
            </a:extLst>
          </p:cNvPr>
          <p:cNvSpPr/>
          <p:nvPr/>
        </p:nvSpPr>
        <p:spPr>
          <a:xfrm>
            <a:off x="6363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Nucleotide Diversity</a:t>
            </a:r>
            <a:endParaRPr lang="en-US" sz="1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4C97F8AD-190C-60FD-1F67-E30749389521}"/>
              </a:ext>
            </a:extLst>
          </p:cNvPr>
          <p:cNvSpPr/>
          <p:nvPr/>
        </p:nvSpPr>
        <p:spPr>
          <a:xfrm>
            <a:off x="1944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66F21F5B-8060-CC58-23BB-E6E32F0230D1}"/>
              </a:ext>
            </a:extLst>
          </p:cNvPr>
          <p:cNvSpPr/>
          <p:nvPr/>
        </p:nvSpPr>
        <p:spPr>
          <a:xfrm>
            <a:off x="2172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</a:t>
            </a:r>
            <a:endParaRPr lang="en-US" sz="18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390D5416-B9FE-7D38-EFE8-A36597E36107}"/>
              </a:ext>
            </a:extLst>
          </p:cNvPr>
          <p:cNvSpPr/>
          <p:nvPr/>
        </p:nvSpPr>
        <p:spPr>
          <a:xfrm>
            <a:off x="2172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Heterozygosity</a:t>
            </a:r>
            <a:endParaRPr lang="en-US" sz="12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8857B269-2180-B986-49B0-835E6263DAE2}"/>
              </a:ext>
            </a:extLst>
          </p:cNvPr>
          <p:cNvSpPr/>
          <p:nvPr/>
        </p:nvSpPr>
        <p:spPr>
          <a:xfrm>
            <a:off x="6135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CA379972-EABE-DCA9-E651-D95F270B7D53}"/>
              </a:ext>
            </a:extLst>
          </p:cNvPr>
          <p:cNvSpPr/>
          <p:nvPr/>
        </p:nvSpPr>
        <p:spPr>
          <a:xfrm>
            <a:off x="6363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θw</a:t>
            </a:r>
            <a:endParaRPr lang="en-US" sz="18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6A9E7A92-502E-A956-434A-1A2CA9037C2C}"/>
              </a:ext>
            </a:extLst>
          </p:cNvPr>
          <p:cNvSpPr/>
          <p:nvPr/>
        </p:nvSpPr>
        <p:spPr>
          <a:xfrm>
            <a:off x="6363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Watterson's Theta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801181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16C234-1451-CD78-D350-C52FEDBA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272209-F104-8147-2A0A-90E04FC5E3CE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684A6B-80CA-F070-6E03-D472992F4089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Expected Heterozygosity (He)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D9A4E-3567-181C-4E86-33DEEA38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204" y="1895261"/>
            <a:ext cx="925959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37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1E274-A2D0-954F-24DA-B74BD29F2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A9A6F7-B4FA-2921-8E25-0BA6F133E587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51CD4-A9C4-1479-7E3C-4125B669FE20}"/>
              </a:ext>
            </a:extLst>
          </p:cNvPr>
          <p:cNvSpPr txBox="1"/>
          <p:nvPr/>
        </p:nvSpPr>
        <p:spPr>
          <a:xfrm>
            <a:off x="2355986" y="290135"/>
            <a:ext cx="8015940" cy="518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Watterson's Theta (</a:t>
            </a:r>
            <a:r>
              <a:rPr lang="en-US" sz="4000" dirty="0" err="1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θw</a:t>
            </a:r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4E6C08-CEFC-70EF-4403-FD9F9F419072}"/>
              </a:ext>
            </a:extLst>
          </p:cNvPr>
          <p:cNvSpPr txBox="1"/>
          <p:nvPr/>
        </p:nvSpPr>
        <p:spPr>
          <a:xfrm>
            <a:off x="3043990" y="2816804"/>
            <a:ext cx="61017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-apple-system"/>
              </a:rPr>
              <a:t>Watterson's theta</a:t>
            </a:r>
            <a:r>
              <a:rPr lang="en-US" b="0" i="0" dirty="0">
                <a:effectLst/>
                <a:latin typeface="-apple-system"/>
              </a:rPr>
              <a:t> (</a:t>
            </a:r>
            <a:r>
              <a:rPr lang="en-US" b="0" i="0" dirty="0" err="1">
                <a:effectLst/>
                <a:latin typeface="-apple-system"/>
              </a:rPr>
              <a:t>θw</a:t>
            </a:r>
            <a:r>
              <a:rPr lang="en-US" b="0" i="0" dirty="0">
                <a:effectLst/>
                <a:latin typeface="-apple-system"/>
              </a:rPr>
              <a:t>) is an estimate of the population mutation parameter θ = 4Neμ based on the number of segregating sites (S). Unlike π, it treats all mutations equally regardless of their frequency.</a:t>
            </a:r>
          </a:p>
          <a:p>
            <a:endParaRPr lang="en-US" dirty="0">
              <a:latin typeface="-apple-system"/>
            </a:endParaRPr>
          </a:p>
          <a:p>
            <a:r>
              <a:rPr lang="en-US" dirty="0"/>
              <a:t>The harmonic number correction (an) accounts for the fact that larger sample sizes will detect more rare variants. This makes </a:t>
            </a:r>
            <a:r>
              <a:rPr lang="en-US" dirty="0" err="1"/>
              <a:t>θw</a:t>
            </a:r>
            <a:r>
              <a:rPr lang="en-US" dirty="0"/>
              <a:t> comparable across studies with different sample sizes.</a:t>
            </a:r>
          </a:p>
        </p:txBody>
      </p:sp>
    </p:spTree>
    <p:extLst>
      <p:ext uri="{BB962C8B-B14F-4D97-AF65-F5344CB8AC3E}">
        <p14:creationId xmlns:p14="http://schemas.microsoft.com/office/powerpoint/2010/main" val="2916283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13964-028F-50B8-0260-BF5FF191F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D86E1C-A769-3C6F-4178-107CB54F38E0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DB005-6F90-28A5-0BC3-DC8CA1ED85E7}"/>
              </a:ext>
            </a:extLst>
          </p:cNvPr>
          <p:cNvSpPr txBox="1"/>
          <p:nvPr/>
        </p:nvSpPr>
        <p:spPr>
          <a:xfrm>
            <a:off x="2355986" y="290135"/>
            <a:ext cx="8015940" cy="5184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Watterson's Theta (</a:t>
            </a:r>
            <a:r>
              <a:rPr lang="en-US" sz="4000" dirty="0" err="1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θw</a:t>
            </a:r>
            <a:r>
              <a:rPr lang="en-US" sz="4000" dirty="0"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)</a:t>
            </a:r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F2F48-8E68-85AB-FA89-DBD18B6AE852}"/>
              </a:ext>
            </a:extLst>
          </p:cNvPr>
          <p:cNvSpPr txBox="1"/>
          <p:nvPr/>
        </p:nvSpPr>
        <p:spPr>
          <a:xfrm>
            <a:off x="3043990" y="2816804"/>
            <a:ext cx="61017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θw</a:t>
            </a:r>
            <a:r>
              <a:rPr lang="en-US" dirty="0"/>
              <a:t> is another estimator of θ = 4Neμ</a:t>
            </a:r>
          </a:p>
          <a:p>
            <a:r>
              <a:rPr lang="en-US" dirty="0"/>
              <a:t>Under neutrality and constant population size, </a:t>
            </a:r>
            <a:r>
              <a:rPr lang="en-US" dirty="0" err="1"/>
              <a:t>θw</a:t>
            </a:r>
            <a:r>
              <a:rPr lang="en-US" dirty="0"/>
              <a:t> and π should be similar</a:t>
            </a:r>
          </a:p>
          <a:p>
            <a:r>
              <a:rPr lang="en-US" dirty="0" err="1"/>
              <a:t>θw</a:t>
            </a:r>
            <a:r>
              <a:rPr lang="en-US" dirty="0"/>
              <a:t> is based only on the </a:t>
            </a:r>
            <a:r>
              <a:rPr lang="en-US" b="1" dirty="0"/>
              <a:t>number</a:t>
            </a:r>
            <a:r>
              <a:rPr lang="en-US" dirty="0"/>
              <a:t> of segregating sites, not their frequencies</a:t>
            </a:r>
          </a:p>
          <a:p>
            <a:r>
              <a:rPr lang="en-US" dirty="0"/>
              <a:t>More sensitive to rare variants than π</a:t>
            </a:r>
          </a:p>
          <a:p>
            <a:r>
              <a:rPr lang="en-US" dirty="0"/>
              <a:t>Used in neutrality tests (e.g., Tajima's D)</a:t>
            </a:r>
          </a:p>
        </p:txBody>
      </p:sp>
    </p:spTree>
    <p:extLst>
      <p:ext uri="{BB962C8B-B14F-4D97-AF65-F5344CB8AC3E}">
        <p14:creationId xmlns:p14="http://schemas.microsoft.com/office/powerpoint/2010/main" val="16698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F442A-E2EF-0489-6F2F-00FE25317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444250-538E-F8A8-9F99-64FA0AD1EA19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6FD05-6C52-3CB6-EC4F-0712D60869EE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Our example dataset</a:t>
            </a:r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id="{12756A31-D22C-191A-3997-4675499BCA07}"/>
              </a:ext>
            </a:extLst>
          </p:cNvPr>
          <p:cNvSpPr/>
          <p:nvPr/>
        </p:nvSpPr>
        <p:spPr>
          <a:xfrm>
            <a:off x="1898904" y="1466850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8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5 DNA sequences, 10 base pairs each</a:t>
            </a: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3599BBE6-E12E-A4B9-B655-B6E79E7170CB}"/>
              </a:ext>
            </a:extLst>
          </p:cNvPr>
          <p:cNvSpPr/>
          <p:nvPr/>
        </p:nvSpPr>
        <p:spPr>
          <a:xfrm>
            <a:off x="1981200" y="2792361"/>
            <a:ext cx="8229600" cy="267621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EE1BCDA8-DA25-EC01-FEE0-603EC720AB97}"/>
              </a:ext>
            </a:extLst>
          </p:cNvPr>
          <p:cNvSpPr/>
          <p:nvPr/>
        </p:nvSpPr>
        <p:spPr>
          <a:xfrm>
            <a:off x="4053349" y="3333750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b="1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b="1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A  T  </a:t>
            </a:r>
            <a:r>
              <a:rPr lang="en-US" sz="2000" b="1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Seq5:  A  T  G  </a:t>
            </a:r>
            <a:r>
              <a:rPr lang="en-US" sz="2000" b="1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A  T  G  C  A  T</a:t>
            </a: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4584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B915-A69A-DE0D-AF91-DE91ADC5C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98DED5-2C53-056B-E315-7E921220BEAC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F0B92-6018-D8F1-0516-F7EBB47113FA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Common measurements of diversity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8628F9A4-3450-E083-3F96-BDE147F7F5B5}"/>
              </a:ext>
            </a:extLst>
          </p:cNvPr>
          <p:cNvSpPr/>
          <p:nvPr/>
        </p:nvSpPr>
        <p:spPr>
          <a:xfrm>
            <a:off x="1944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8FA603A-6452-8859-4394-962710DF3B74}"/>
              </a:ext>
            </a:extLst>
          </p:cNvPr>
          <p:cNvSpPr/>
          <p:nvPr/>
        </p:nvSpPr>
        <p:spPr>
          <a:xfrm>
            <a:off x="2172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</a:t>
            </a:r>
            <a:endParaRPr lang="en-US" sz="1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B544BF41-083F-5F6D-E1AE-7326BFC51200}"/>
              </a:ext>
            </a:extLst>
          </p:cNvPr>
          <p:cNvSpPr/>
          <p:nvPr/>
        </p:nvSpPr>
        <p:spPr>
          <a:xfrm>
            <a:off x="2172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Segregating Sites</a:t>
            </a:r>
            <a:endParaRPr lang="en-US" sz="1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CE07C35D-FD3E-5696-DEBF-37AC04644309}"/>
              </a:ext>
            </a:extLst>
          </p:cNvPr>
          <p:cNvSpPr/>
          <p:nvPr/>
        </p:nvSpPr>
        <p:spPr>
          <a:xfrm>
            <a:off x="6135356" y="25939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282676D9-F6EF-D7BC-68C1-C1613C3371C0}"/>
              </a:ext>
            </a:extLst>
          </p:cNvPr>
          <p:cNvSpPr/>
          <p:nvPr/>
        </p:nvSpPr>
        <p:spPr>
          <a:xfrm>
            <a:off x="6363956" y="28225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π</a:t>
            </a:r>
            <a:endParaRPr lang="en-US" sz="18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349BA208-8263-C955-6E0B-55F8E8B1415C}"/>
              </a:ext>
            </a:extLst>
          </p:cNvPr>
          <p:cNvSpPr/>
          <p:nvPr/>
        </p:nvSpPr>
        <p:spPr>
          <a:xfrm>
            <a:off x="6363956" y="31654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Nucleotide Diversity</a:t>
            </a:r>
            <a:endParaRPr lang="en-US" sz="1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EDB25FDA-E39B-486C-CDA3-4670C97994EC}"/>
              </a:ext>
            </a:extLst>
          </p:cNvPr>
          <p:cNvSpPr/>
          <p:nvPr/>
        </p:nvSpPr>
        <p:spPr>
          <a:xfrm>
            <a:off x="1944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2935FE6E-C2C2-A03C-803B-D4DDE24A74D8}"/>
              </a:ext>
            </a:extLst>
          </p:cNvPr>
          <p:cNvSpPr/>
          <p:nvPr/>
        </p:nvSpPr>
        <p:spPr>
          <a:xfrm>
            <a:off x="2172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</a:t>
            </a:r>
            <a:endParaRPr lang="en-US" sz="1800" dirty="0"/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6C378E05-6C8D-B868-4C21-56440744D610}"/>
              </a:ext>
            </a:extLst>
          </p:cNvPr>
          <p:cNvSpPr/>
          <p:nvPr/>
        </p:nvSpPr>
        <p:spPr>
          <a:xfrm>
            <a:off x="2172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Heterozygosity</a:t>
            </a:r>
            <a:endParaRPr lang="en-US" sz="120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246CD5E2-C65B-0295-5F36-C42B4763654E}"/>
              </a:ext>
            </a:extLst>
          </p:cNvPr>
          <p:cNvSpPr/>
          <p:nvPr/>
        </p:nvSpPr>
        <p:spPr>
          <a:xfrm>
            <a:off x="6135356" y="3965540"/>
            <a:ext cx="4038600" cy="1066800"/>
          </a:xfrm>
          <a:prstGeom prst="roundRect">
            <a:avLst>
              <a:gd name="adj" fmla="val 5714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6D533581-75D0-33F1-C6EC-AF69CA922AC6}"/>
              </a:ext>
            </a:extLst>
          </p:cNvPr>
          <p:cNvSpPr/>
          <p:nvPr/>
        </p:nvSpPr>
        <p:spPr>
          <a:xfrm>
            <a:off x="6363956" y="4194140"/>
            <a:ext cx="3653028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θw</a:t>
            </a:r>
            <a:endParaRPr lang="en-US" sz="18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7B85F22F-843F-4EA3-1637-DE9DCEA86C67}"/>
              </a:ext>
            </a:extLst>
          </p:cNvPr>
          <p:cNvSpPr/>
          <p:nvPr/>
        </p:nvSpPr>
        <p:spPr>
          <a:xfrm>
            <a:off x="6363956" y="4537040"/>
            <a:ext cx="36530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Watterson's Theta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5779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0404C-CBB8-97E4-E73D-DCE76E57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458F34-8961-3CFF-05B2-6DFFB7B33F73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C0185-5289-6774-7880-F8F0DCA02879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Common measurements of diversity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B0123DE-404A-87BF-2049-E59F906EF29B}"/>
              </a:ext>
            </a:extLst>
          </p:cNvPr>
          <p:cNvSpPr/>
          <p:nvPr/>
        </p:nvSpPr>
        <p:spPr>
          <a:xfrm>
            <a:off x="5705359" y="3190567"/>
            <a:ext cx="46664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54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</a:t>
            </a:r>
            <a:endParaRPr lang="en-US" sz="5400" dirty="0"/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88A52A07-8E82-1DEE-9821-323C4339E933}"/>
              </a:ext>
            </a:extLst>
          </p:cNvPr>
          <p:cNvSpPr/>
          <p:nvPr/>
        </p:nvSpPr>
        <p:spPr>
          <a:xfrm>
            <a:off x="3938505" y="4028767"/>
            <a:ext cx="400035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Number of Segregating Sites</a:t>
            </a:r>
            <a:endParaRPr lang="en-US" sz="2250" dirty="0"/>
          </a:p>
        </p:txBody>
      </p:sp>
    </p:spTree>
    <p:extLst>
      <p:ext uri="{BB962C8B-B14F-4D97-AF65-F5344CB8AC3E}">
        <p14:creationId xmlns:p14="http://schemas.microsoft.com/office/powerpoint/2010/main" val="343026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57B70-CA39-395A-69E3-8871EDF57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6F65D1-2C42-A649-A2D8-D41AED5ED32C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986FB-5FD7-CA2B-6801-32A40FDE4FEB}"/>
              </a:ext>
            </a:extLst>
          </p:cNvPr>
          <p:cNvSpPr txBox="1"/>
          <p:nvPr/>
        </p:nvSpPr>
        <p:spPr>
          <a:xfrm>
            <a:off x="110532" y="140205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Segregating sites (S)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675377E0-38F7-86B3-3E0C-5BC7F95EC700}"/>
              </a:ext>
            </a:extLst>
          </p:cNvPr>
          <p:cNvSpPr/>
          <p:nvPr/>
        </p:nvSpPr>
        <p:spPr>
          <a:xfrm>
            <a:off x="2462980" y="1548582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Definition:</a:t>
            </a: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Count of polymorphic (variable) positions</a:t>
            </a:r>
            <a:endParaRPr lang="en-US" sz="180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94B8B478-2D41-1D44-CBB1-3966EF82E2FD}"/>
              </a:ext>
            </a:extLst>
          </p:cNvPr>
          <p:cNvSpPr/>
          <p:nvPr/>
        </p:nvSpPr>
        <p:spPr>
          <a:xfrm>
            <a:off x="2462980" y="2179133"/>
            <a:ext cx="839419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site is polymorphic if it has more than one nucleotide variant. “Segregating” is a historical term and comes from the fact that that different alleles will show as different bands when run on a gel.</a:t>
            </a:r>
            <a:endParaRPr lang="en-US" sz="1500" dirty="0"/>
          </a:p>
        </p:txBody>
      </p:sp>
      <p:pic>
        <p:nvPicPr>
          <p:cNvPr id="1026" name="Picture 2" descr="Illustration of genotyping by restriction digestion gel electrophoresis.">
            <a:extLst>
              <a:ext uri="{FF2B5EF4-FFF2-40B4-BE49-F238E27FC236}">
                <a16:creationId xmlns:a16="http://schemas.microsoft.com/office/drawing/2014/main" id="{07217A3E-165D-072F-206B-8A03C4379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357" y="2997611"/>
            <a:ext cx="584835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36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620F2-5C7B-D3E4-D8FB-1F0ED69A9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55584C-63BC-E0E6-B982-6DC2318A6F5E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C92B9-B336-73FD-3443-B2B96DEC70E3}"/>
              </a:ext>
            </a:extLst>
          </p:cNvPr>
          <p:cNvSpPr txBox="1"/>
          <p:nvPr/>
        </p:nvSpPr>
        <p:spPr>
          <a:xfrm>
            <a:off x="110532" y="140205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Segregating sites (S)</a:t>
            </a:r>
          </a:p>
          <a:p>
            <a:pPr algn="ctr"/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CFBD735A-3912-74DB-8C01-17F83FD8CEEE}"/>
              </a:ext>
            </a:extLst>
          </p:cNvPr>
          <p:cNvSpPr/>
          <p:nvPr/>
        </p:nvSpPr>
        <p:spPr>
          <a:xfrm>
            <a:off x="1813837" y="1309015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277A519C-33E1-334B-4E4B-745492DF6999}"/>
              </a:ext>
            </a:extLst>
          </p:cNvPr>
          <p:cNvSpPr/>
          <p:nvPr/>
        </p:nvSpPr>
        <p:spPr>
          <a:xfrm>
            <a:off x="3859481" y="1309015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A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Seq5:  A  T  G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A  T  G  C  A  T</a:t>
            </a: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A9F17D3-B175-D3E0-E99E-42EEE3CB94F2}"/>
              </a:ext>
            </a:extLst>
          </p:cNvPr>
          <p:cNvSpPr/>
          <p:nvPr/>
        </p:nvSpPr>
        <p:spPr>
          <a:xfrm>
            <a:off x="1762216" y="5891885"/>
            <a:ext cx="8667568" cy="58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What is S for data set #1?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7F927E-E988-73A8-F674-376196728EA0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8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0C5A-D1AC-48C2-5009-05AE55EB6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974DDF-9AEB-53E8-1EA9-EAD10EFDC03B}"/>
              </a:ext>
            </a:extLst>
          </p:cNvPr>
          <p:cNvSpPr/>
          <p:nvPr/>
        </p:nvSpPr>
        <p:spPr>
          <a:xfrm>
            <a:off x="0" y="0"/>
            <a:ext cx="12192000" cy="9344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239566-4EB0-CFD4-FF9A-796BF6F83D3E}"/>
              </a:ext>
            </a:extLst>
          </p:cNvPr>
          <p:cNvSpPr txBox="1"/>
          <p:nvPr/>
        </p:nvSpPr>
        <p:spPr>
          <a:xfrm>
            <a:off x="110532" y="140205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" panose="00000500000000000000" pitchFamily="2" charset="0"/>
                <a:cs typeface="Poppins" panose="00000500000000000000" pitchFamily="2" charset="0"/>
              </a:rPr>
              <a:t>Segregating sites (S)</a:t>
            </a:r>
          </a:p>
          <a:p>
            <a:pPr algn="ctr"/>
            <a:endParaRPr lang="en-US" sz="4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id="{D17DD888-EA32-83B3-449B-DE8A819A8941}"/>
              </a:ext>
            </a:extLst>
          </p:cNvPr>
          <p:cNvSpPr/>
          <p:nvPr/>
        </p:nvSpPr>
        <p:spPr>
          <a:xfrm>
            <a:off x="1787333" y="1275086"/>
            <a:ext cx="8229600" cy="1765489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1820510D-16EA-F9D6-9DD7-3CF81E40ABF2}"/>
              </a:ext>
            </a:extLst>
          </p:cNvPr>
          <p:cNvSpPr/>
          <p:nvPr/>
        </p:nvSpPr>
        <p:spPr>
          <a:xfrm>
            <a:off x="3859481" y="1309015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T  G  C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A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A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Seq5:  A  T  G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A  T  G  C  A  T</a:t>
            </a: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3994374-BC8B-723E-E4B2-8DFA1A628BA2}"/>
              </a:ext>
            </a:extLst>
          </p:cNvPr>
          <p:cNvSpPr/>
          <p:nvPr/>
        </p:nvSpPr>
        <p:spPr>
          <a:xfrm>
            <a:off x="1787333" y="3176207"/>
            <a:ext cx="8229600" cy="2134830"/>
          </a:xfrm>
          <a:prstGeom prst="roundRect">
            <a:avLst>
              <a:gd name="adj" fmla="val 2807"/>
            </a:avLst>
          </a:prstGeom>
          <a:solidFill>
            <a:srgbClr val="E8F4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610D130-EA76-ACD0-6719-81BD068128B8}"/>
              </a:ext>
            </a:extLst>
          </p:cNvPr>
          <p:cNvSpPr/>
          <p:nvPr/>
        </p:nvSpPr>
        <p:spPr>
          <a:xfrm>
            <a:off x="3859481" y="3310026"/>
            <a:ext cx="4085303" cy="2134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Seq1:  A  T  G  C  A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Seq2:  A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Seq3:  A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C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G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Seq4:  A  T  G  C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G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T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Seq5:  A  T  G  </a:t>
            </a:r>
            <a:r>
              <a:rPr lang="en-US" sz="2000" dirty="0">
                <a:solidFill>
                  <a:srgbClr val="FE4447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T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A  T  </a:t>
            </a:r>
            <a:r>
              <a:rPr lang="en-US" sz="2000" dirty="0">
                <a:solidFill>
                  <a:srgbClr val="FF0000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A</a:t>
            </a:r>
            <a:r>
              <a:rPr lang="en-US" sz="2000" dirty="0">
                <a:solidFill>
                  <a:srgbClr val="2C2C2C"/>
                </a:solidFill>
                <a:latin typeface="Lucida Sans" panose="020B0602040502020204" pitchFamily="34" charset="0"/>
                <a:ea typeface="Arial" pitchFamily="34" charset="-122"/>
                <a:cs typeface="Lucida Sans" panose="020B0602040502020204" pitchFamily="34" charset="0"/>
              </a:rPr>
              <a:t>  C  A  T</a:t>
            </a: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20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  <a:p>
            <a:pPr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>
              <a:latin typeface="Lucida Sans" panose="020B0602040502020204" pitchFamily="34" charset="0"/>
              <a:cs typeface="Lucida Sans" panose="020B0602040502020204" pitchFamily="34" charset="0"/>
            </a:endParaRPr>
          </a:p>
          <a:p>
            <a:pPr marL="0" indent="0" algn="l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sz="1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9C9E039B-4072-3478-789D-F875817B6AEB}"/>
              </a:ext>
            </a:extLst>
          </p:cNvPr>
          <p:cNvSpPr/>
          <p:nvPr/>
        </p:nvSpPr>
        <p:spPr>
          <a:xfrm>
            <a:off x="1762216" y="5891885"/>
            <a:ext cx="8667568" cy="588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000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Question: What is S for data set #2? Which data set is more diverse?</a:t>
            </a: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solidFill>
                <a:srgbClr val="2C2C2C"/>
              </a:solidFill>
              <a:latin typeface="Poppins" panose="00000500000000000000" pitchFamily="2" charset="0"/>
              <a:ea typeface="Arial" pitchFamily="34" charset="-122"/>
              <a:cs typeface="Poppins" panose="00000500000000000000" pitchFamily="2" charset="0"/>
            </a:endParaRPr>
          </a:p>
          <a:p>
            <a:pPr marL="514350" indent="-51435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AutoNum type="arabicPeriod"/>
            </a:pPr>
            <a:endParaRPr lang="en-US" sz="2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C10AE-3F64-4E47-3B31-F3D06E89A4CA}"/>
              </a:ext>
            </a:extLst>
          </p:cNvPr>
          <p:cNvSpPr txBox="1"/>
          <p:nvPr/>
        </p:nvSpPr>
        <p:spPr>
          <a:xfrm>
            <a:off x="2005795" y="1939498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7353B-C06D-BDBB-6C99-5EBA40057C05}"/>
              </a:ext>
            </a:extLst>
          </p:cNvPr>
          <p:cNvSpPr txBox="1"/>
          <p:nvPr/>
        </p:nvSpPr>
        <p:spPr>
          <a:xfrm>
            <a:off x="2005795" y="3945622"/>
            <a:ext cx="6155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2C"/>
                </a:solidFill>
                <a:latin typeface="Poppins" panose="00000500000000000000" pitchFamily="2" charset="0"/>
                <a:ea typeface="Arial" pitchFamily="34" charset="-122"/>
                <a:cs typeface="Poppins" panose="00000500000000000000" pitchFamily="2" charset="0"/>
              </a:rPr>
              <a:t>Data set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2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</TotalTime>
  <Words>2262</Words>
  <Application>Microsoft Office PowerPoint</Application>
  <PresentationFormat>Widescreen</PresentationFormat>
  <Paragraphs>305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Lucida Sans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Dexter</dc:creator>
  <cp:lastModifiedBy>Eric Dexter</cp:lastModifiedBy>
  <cp:revision>11</cp:revision>
  <dcterms:created xsi:type="dcterms:W3CDTF">2025-10-23T08:46:46Z</dcterms:created>
  <dcterms:modified xsi:type="dcterms:W3CDTF">2025-10-27T20:49:25Z</dcterms:modified>
</cp:coreProperties>
</file>