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1DCFBB-9187-4B68-866D-728BEA8A0E03}" v="1" dt="2023-06-30T12:47:41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3" autoAdjust="0"/>
    <p:restoredTop sz="94660"/>
  </p:normalViewPr>
  <p:slideViewPr>
    <p:cSldViewPr snapToGrid="0">
      <p:cViewPr>
        <p:scale>
          <a:sx n="125" d="100"/>
          <a:sy n="125" d="100"/>
        </p:scale>
        <p:origin x="2496" y="-6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ige Gebhardt" userId="74c328f0-9bcd-499a-b40a-b2264db6b4ce" providerId="ADAL" clId="{341DCFBB-9187-4B68-866D-728BEA8A0E03}"/>
    <pc:docChg chg="custSel modSld">
      <pc:chgData name="Paige Gebhardt" userId="74c328f0-9bcd-499a-b40a-b2264db6b4ce" providerId="ADAL" clId="{341DCFBB-9187-4B68-866D-728BEA8A0E03}" dt="2023-06-30T12:51:48.619" v="435" actId="14100"/>
      <pc:docMkLst>
        <pc:docMk/>
      </pc:docMkLst>
      <pc:sldChg chg="addSp modSp mod">
        <pc:chgData name="Paige Gebhardt" userId="74c328f0-9bcd-499a-b40a-b2264db6b4ce" providerId="ADAL" clId="{341DCFBB-9187-4B68-866D-728BEA8A0E03}" dt="2023-06-30T12:51:48.619" v="435" actId="14100"/>
        <pc:sldMkLst>
          <pc:docMk/>
          <pc:sldMk cId="2224877083" sldId="256"/>
        </pc:sldMkLst>
        <pc:spChg chg="mod">
          <ac:chgData name="Paige Gebhardt" userId="74c328f0-9bcd-499a-b40a-b2264db6b4ce" providerId="ADAL" clId="{341DCFBB-9187-4B68-866D-728BEA8A0E03}" dt="2023-06-30T12:49:27.558" v="395" actId="20577"/>
          <ac:spMkLst>
            <pc:docMk/>
            <pc:sldMk cId="2224877083" sldId="256"/>
            <ac:spMk id="135" creationId="{F51D079A-1E53-4437-9923-9BBC7773CE28}"/>
          </ac:spMkLst>
        </pc:spChg>
        <pc:spChg chg="add mod">
          <ac:chgData name="Paige Gebhardt" userId="74c328f0-9bcd-499a-b40a-b2264db6b4ce" providerId="ADAL" clId="{341DCFBB-9187-4B68-866D-728BEA8A0E03}" dt="2023-06-30T12:50:02.550" v="400" actId="20577"/>
          <ac:spMkLst>
            <pc:docMk/>
            <pc:sldMk cId="2224877083" sldId="256"/>
            <ac:spMk id="144" creationId="{4A01EE01-1108-4162-AE47-4FC7CE3A27F3}"/>
          </ac:spMkLst>
        </pc:spChg>
        <pc:graphicFrameChg chg="modGraphic">
          <ac:chgData name="Paige Gebhardt" userId="74c328f0-9bcd-499a-b40a-b2264db6b4ce" providerId="ADAL" clId="{341DCFBB-9187-4B68-866D-728BEA8A0E03}" dt="2023-06-30T12:51:40.699" v="418" actId="20577"/>
          <ac:graphicFrameMkLst>
            <pc:docMk/>
            <pc:sldMk cId="2224877083" sldId="256"/>
            <ac:graphicFrameMk id="64" creationId="{2F35882C-AB09-4680-B191-B25E1A7F8BC9}"/>
          </ac:graphicFrameMkLst>
        </pc:graphicFrameChg>
        <pc:graphicFrameChg chg="mod modGraphic">
          <ac:chgData name="Paige Gebhardt" userId="74c328f0-9bcd-499a-b40a-b2264db6b4ce" providerId="ADAL" clId="{341DCFBB-9187-4B68-866D-728BEA8A0E03}" dt="2023-06-30T12:51:48.619" v="435" actId="14100"/>
          <ac:graphicFrameMkLst>
            <pc:docMk/>
            <pc:sldMk cId="2224877083" sldId="256"/>
            <ac:graphicFrameMk id="65" creationId="{5B7AF39D-3E33-46F6-957F-F96A5BD158DE}"/>
          </ac:graphicFrameMkLst>
        </pc:graphicFrameChg>
        <pc:cxnChg chg="mod">
          <ac:chgData name="Paige Gebhardt" userId="74c328f0-9bcd-499a-b40a-b2264db6b4ce" providerId="ADAL" clId="{341DCFBB-9187-4B68-866D-728BEA8A0E03}" dt="2023-06-30T12:51:48.619" v="435" actId="14100"/>
          <ac:cxnSpMkLst>
            <pc:docMk/>
            <pc:sldMk cId="2224877083" sldId="256"/>
            <ac:cxnSpMk id="141" creationId="{9CDD2CCD-723A-48B1-A9F0-7D84B77C81B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992968"/>
            <a:ext cx="5829300" cy="636693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9605435"/>
            <a:ext cx="5143500" cy="441536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C77A-03BA-47AC-A5DC-00A8AA534825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E51E-11F2-4568-8DE9-8EE44984A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C77A-03BA-47AC-A5DC-00A8AA534825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E51E-11F2-4568-8DE9-8EE44984A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973667"/>
            <a:ext cx="1478756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973667"/>
            <a:ext cx="4350544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C77A-03BA-47AC-A5DC-00A8AA534825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E51E-11F2-4568-8DE9-8EE44984A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3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C77A-03BA-47AC-A5DC-00A8AA534825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E51E-11F2-4568-8DE9-8EE44984A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9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4559305"/>
            <a:ext cx="5915025" cy="760729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2238572"/>
            <a:ext cx="5915025" cy="40004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C77A-03BA-47AC-A5DC-00A8AA534825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E51E-11F2-4568-8DE9-8EE44984A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5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4868333"/>
            <a:ext cx="291465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4868333"/>
            <a:ext cx="291465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C77A-03BA-47AC-A5DC-00A8AA534825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E51E-11F2-4568-8DE9-8EE44984A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5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73671"/>
            <a:ext cx="5915025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4483101"/>
            <a:ext cx="2901255" cy="219709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6680200"/>
            <a:ext cx="2901255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4483101"/>
            <a:ext cx="2915543" cy="219709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6680200"/>
            <a:ext cx="291554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C77A-03BA-47AC-A5DC-00A8AA534825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E51E-11F2-4568-8DE9-8EE44984A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4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C77A-03BA-47AC-A5DC-00A8AA534825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E51E-11F2-4568-8DE9-8EE44984A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7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C77A-03BA-47AC-A5DC-00A8AA534825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E51E-11F2-4568-8DE9-8EE44984A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9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219200"/>
            <a:ext cx="2211884" cy="4267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633138"/>
            <a:ext cx="3471863" cy="1299633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5486400"/>
            <a:ext cx="2211884" cy="1016423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C77A-03BA-47AC-A5DC-00A8AA534825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E51E-11F2-4568-8DE9-8EE44984A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7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219200"/>
            <a:ext cx="2211884" cy="4267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633138"/>
            <a:ext cx="3471863" cy="1299633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5486400"/>
            <a:ext cx="2211884" cy="1016423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C77A-03BA-47AC-A5DC-00A8AA534825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E51E-11F2-4568-8DE9-8EE44984A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1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973671"/>
            <a:ext cx="5915025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4868333"/>
            <a:ext cx="5915025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6950271"/>
            <a:ext cx="15430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7C77A-03BA-47AC-A5DC-00A8AA534825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6950271"/>
            <a:ext cx="231457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6950271"/>
            <a:ext cx="15430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DE51E-11F2-4568-8DE9-8EE44984A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9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7D002F-252B-48BA-8EBC-078AA23D159F}"/>
              </a:ext>
            </a:extLst>
          </p:cNvPr>
          <p:cNvSpPr/>
          <p:nvPr/>
        </p:nvSpPr>
        <p:spPr>
          <a:xfrm>
            <a:off x="2390020" y="138683"/>
            <a:ext cx="2275522" cy="205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FRS National Database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6A401-E595-4EE8-BB14-77D0F11CE9C6}"/>
              </a:ext>
            </a:extLst>
          </p:cNvPr>
          <p:cNvSpPr/>
          <p:nvPr/>
        </p:nvSpPr>
        <p:spPr>
          <a:xfrm>
            <a:off x="2390020" y="467256"/>
            <a:ext cx="2275522" cy="205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Merged old &amp; new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60114D-2532-4683-A97E-7C04483D3096}"/>
              </a:ext>
            </a:extLst>
          </p:cNvPr>
          <p:cNvSpPr txBox="1"/>
          <p:nvPr/>
        </p:nvSpPr>
        <p:spPr>
          <a:xfrm>
            <a:off x="3890301" y="11258964"/>
            <a:ext cx="38198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Yes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25B256-9A27-4F3E-9B5E-5B135E2AAD1E}"/>
              </a:ext>
            </a:extLst>
          </p:cNvPr>
          <p:cNvSpPr txBox="1"/>
          <p:nvPr/>
        </p:nvSpPr>
        <p:spPr>
          <a:xfrm>
            <a:off x="5272436" y="11250687"/>
            <a:ext cx="38198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No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F496CB-1CA9-457B-84D5-5ABB3C32DB9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527781" y="344532"/>
            <a:ext cx="0" cy="12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A240176-C5AA-405D-BB94-070ACA84F853}"/>
              </a:ext>
            </a:extLst>
          </p:cNvPr>
          <p:cNvSpPr/>
          <p:nvPr/>
        </p:nvSpPr>
        <p:spPr>
          <a:xfrm>
            <a:off x="3664268" y="6670902"/>
            <a:ext cx="898772" cy="35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Both points inside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55C971-A078-4F6F-8D78-D0869D417E8D}"/>
              </a:ext>
            </a:extLst>
          </p:cNvPr>
          <p:cNvSpPr/>
          <p:nvPr/>
        </p:nvSpPr>
        <p:spPr>
          <a:xfrm>
            <a:off x="4666780" y="6675653"/>
            <a:ext cx="898772" cy="35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One point inside, one outside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D3739F-4E7B-4498-A20D-665EDD4F539E}"/>
              </a:ext>
            </a:extLst>
          </p:cNvPr>
          <p:cNvCxnSpPr>
            <a:cxnSpLocks/>
            <a:stCxn id="5" idx="2"/>
            <a:endCxn id="112" idx="0"/>
          </p:cNvCxnSpPr>
          <p:nvPr/>
        </p:nvCxnSpPr>
        <p:spPr>
          <a:xfrm flipH="1">
            <a:off x="3527780" y="673105"/>
            <a:ext cx="1" cy="12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F04815-33FD-4A5A-B57D-D9604F8C4ADC}"/>
              </a:ext>
            </a:extLst>
          </p:cNvPr>
          <p:cNvCxnSpPr>
            <a:cxnSpLocks/>
            <a:stCxn id="279" idx="2"/>
            <a:endCxn id="16" idx="0"/>
          </p:cNvCxnSpPr>
          <p:nvPr/>
        </p:nvCxnSpPr>
        <p:spPr>
          <a:xfrm flipH="1">
            <a:off x="4113654" y="6006191"/>
            <a:ext cx="16050" cy="66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B225E0D-C2DA-4FFC-9E22-11C1B3C27170}"/>
              </a:ext>
            </a:extLst>
          </p:cNvPr>
          <p:cNvCxnSpPr>
            <a:cxnSpLocks/>
            <a:stCxn id="279" idx="2"/>
            <a:endCxn id="18" idx="0"/>
          </p:cNvCxnSpPr>
          <p:nvPr/>
        </p:nvCxnSpPr>
        <p:spPr>
          <a:xfrm>
            <a:off x="4129704" y="6006191"/>
            <a:ext cx="986462" cy="66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8F602F8-02F9-4261-963B-2CAEA15E4F37}"/>
              </a:ext>
            </a:extLst>
          </p:cNvPr>
          <p:cNvSpPr/>
          <p:nvPr/>
        </p:nvSpPr>
        <p:spPr>
          <a:xfrm>
            <a:off x="3744523" y="7255934"/>
            <a:ext cx="731592" cy="25055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962 facilities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123B749-D2EB-46DF-8989-1905C06AF3EC}"/>
              </a:ext>
            </a:extLst>
          </p:cNvPr>
          <p:cNvSpPr/>
          <p:nvPr/>
        </p:nvSpPr>
        <p:spPr>
          <a:xfrm>
            <a:off x="4750473" y="7266132"/>
            <a:ext cx="731592" cy="24243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5 facilities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A33CAB-28D3-41CD-9ACF-EE0C9CD6CED0}"/>
              </a:ext>
            </a:extLst>
          </p:cNvPr>
          <p:cNvCxnSpPr>
            <a:cxnSpLocks/>
            <a:stCxn id="16" idx="2"/>
            <a:endCxn id="41" idx="0"/>
          </p:cNvCxnSpPr>
          <p:nvPr/>
        </p:nvCxnSpPr>
        <p:spPr>
          <a:xfrm flipH="1">
            <a:off x="4110319" y="7026626"/>
            <a:ext cx="3335" cy="22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A7B9680-0D3B-4DAC-9886-7662E0B153E1}"/>
              </a:ext>
            </a:extLst>
          </p:cNvPr>
          <p:cNvCxnSpPr>
            <a:cxnSpLocks/>
            <a:stCxn id="18" idx="2"/>
            <a:endCxn id="42" idx="0"/>
          </p:cNvCxnSpPr>
          <p:nvPr/>
        </p:nvCxnSpPr>
        <p:spPr>
          <a:xfrm>
            <a:off x="5116168" y="7031379"/>
            <a:ext cx="103" cy="234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C420288-3F06-4775-ADDD-1E0920A9FF0F}"/>
              </a:ext>
            </a:extLst>
          </p:cNvPr>
          <p:cNvSpPr/>
          <p:nvPr/>
        </p:nvSpPr>
        <p:spPr>
          <a:xfrm>
            <a:off x="4223313" y="7992323"/>
            <a:ext cx="771300" cy="26512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967 facilities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0BFDDD7-FA01-4F77-9310-352995344561}"/>
              </a:ext>
            </a:extLst>
          </p:cNvPr>
          <p:cNvCxnSpPr>
            <a:cxnSpLocks/>
            <a:stCxn id="41" idx="2"/>
            <a:endCxn id="58" idx="0"/>
          </p:cNvCxnSpPr>
          <p:nvPr/>
        </p:nvCxnSpPr>
        <p:spPr>
          <a:xfrm>
            <a:off x="4110319" y="7506491"/>
            <a:ext cx="498644" cy="48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1616A47-C745-4EC5-9D18-F9F72E18B796}"/>
              </a:ext>
            </a:extLst>
          </p:cNvPr>
          <p:cNvCxnSpPr>
            <a:cxnSpLocks/>
            <a:stCxn id="42" idx="2"/>
            <a:endCxn id="58" idx="0"/>
          </p:cNvCxnSpPr>
          <p:nvPr/>
        </p:nvCxnSpPr>
        <p:spPr>
          <a:xfrm flipH="1">
            <a:off x="4608963" y="7508567"/>
            <a:ext cx="507306" cy="48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D1700BCA-09C8-4842-8ED0-323FF8E7D2F7}"/>
              </a:ext>
            </a:extLst>
          </p:cNvPr>
          <p:cNvSpPr/>
          <p:nvPr/>
        </p:nvSpPr>
        <p:spPr>
          <a:xfrm>
            <a:off x="4645236" y="10683340"/>
            <a:ext cx="898772" cy="2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Over 100m apart?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BB5632B-AB05-4485-BF95-C2E217BA48DA}"/>
              </a:ext>
            </a:extLst>
          </p:cNvPr>
          <p:cNvSpPr/>
          <p:nvPr/>
        </p:nvSpPr>
        <p:spPr>
          <a:xfrm>
            <a:off x="3714948" y="11628109"/>
            <a:ext cx="737919" cy="26512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510 facilities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EC4CC0A2-5BF1-46F8-B319-EA097F390AA1}"/>
              </a:ext>
            </a:extLst>
          </p:cNvPr>
          <p:cNvSpPr/>
          <p:nvPr/>
        </p:nvSpPr>
        <p:spPr>
          <a:xfrm>
            <a:off x="5083938" y="11647189"/>
            <a:ext cx="737919" cy="26512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410 facilities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6E40812-E731-43D5-AB6B-0B76CAECAB2C}"/>
              </a:ext>
            </a:extLst>
          </p:cNvPr>
          <p:cNvCxnSpPr>
            <a:cxnSpLocks/>
            <a:stCxn id="75" idx="2"/>
            <a:endCxn id="11" idx="0"/>
          </p:cNvCxnSpPr>
          <p:nvPr/>
        </p:nvCxnSpPr>
        <p:spPr>
          <a:xfrm>
            <a:off x="5094622" y="10948466"/>
            <a:ext cx="368806" cy="30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7ACB736-41BB-49B6-91C6-5BB3CC765962}"/>
              </a:ext>
            </a:extLst>
          </p:cNvPr>
          <p:cNvCxnSpPr>
            <a:cxnSpLocks/>
            <a:stCxn id="75" idx="2"/>
            <a:endCxn id="10" idx="0"/>
          </p:cNvCxnSpPr>
          <p:nvPr/>
        </p:nvCxnSpPr>
        <p:spPr>
          <a:xfrm flipH="1">
            <a:off x="4081293" y="10948466"/>
            <a:ext cx="1013329" cy="310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E312D01-14D2-4110-B259-317BD93700E0}"/>
              </a:ext>
            </a:extLst>
          </p:cNvPr>
          <p:cNvCxnSpPr>
            <a:stCxn id="11" idx="2"/>
            <a:endCxn id="98" idx="0"/>
          </p:cNvCxnSpPr>
          <p:nvPr/>
        </p:nvCxnSpPr>
        <p:spPr>
          <a:xfrm flipH="1">
            <a:off x="5452898" y="11498896"/>
            <a:ext cx="10530" cy="14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18E2C7C-206D-4389-AA1B-BCAAA4FE39A1}"/>
              </a:ext>
            </a:extLst>
          </p:cNvPr>
          <p:cNvCxnSpPr>
            <a:stCxn id="10" idx="2"/>
            <a:endCxn id="97" idx="0"/>
          </p:cNvCxnSpPr>
          <p:nvPr/>
        </p:nvCxnSpPr>
        <p:spPr>
          <a:xfrm>
            <a:off x="4081295" y="11507171"/>
            <a:ext cx="2613" cy="12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6EC24B3-462B-441A-990B-8E95FC639051}"/>
              </a:ext>
            </a:extLst>
          </p:cNvPr>
          <p:cNvCxnSpPr>
            <a:cxnSpLocks/>
            <a:stCxn id="58" idx="2"/>
            <a:endCxn id="139" idx="0"/>
          </p:cNvCxnSpPr>
          <p:nvPr/>
        </p:nvCxnSpPr>
        <p:spPr>
          <a:xfrm>
            <a:off x="4608963" y="8257450"/>
            <a:ext cx="0" cy="32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AF7D8D0-6B31-4583-88DF-83B7AB8996E6}"/>
              </a:ext>
            </a:extLst>
          </p:cNvPr>
          <p:cNvSpPr/>
          <p:nvPr/>
        </p:nvSpPr>
        <p:spPr>
          <a:xfrm>
            <a:off x="5481917" y="1796148"/>
            <a:ext cx="965978" cy="2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Has no FRS XY and did not geocode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1099068-EE13-48C6-A07E-DD1ECEF6213A}"/>
              </a:ext>
            </a:extLst>
          </p:cNvPr>
          <p:cNvSpPr/>
          <p:nvPr/>
        </p:nvSpPr>
        <p:spPr>
          <a:xfrm>
            <a:off x="5599110" y="2184395"/>
            <a:ext cx="731592" cy="2651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23 facilities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8D95857-88A3-4200-A1D7-575410117B4F}"/>
              </a:ext>
            </a:extLst>
          </p:cNvPr>
          <p:cNvCxnSpPr>
            <a:cxnSpLocks/>
            <a:stCxn id="122" idx="2"/>
            <a:endCxn id="124" idx="0"/>
          </p:cNvCxnSpPr>
          <p:nvPr/>
        </p:nvCxnSpPr>
        <p:spPr>
          <a:xfrm>
            <a:off x="5964906" y="2061276"/>
            <a:ext cx="0" cy="12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51D079A-1E53-4437-9923-9BBC7773CE28}"/>
              </a:ext>
            </a:extLst>
          </p:cNvPr>
          <p:cNvSpPr txBox="1"/>
          <p:nvPr/>
        </p:nvSpPr>
        <p:spPr>
          <a:xfrm>
            <a:off x="2362675" y="12116746"/>
            <a:ext cx="1767578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Random check on locations:</a:t>
            </a:r>
          </a:p>
          <a:p>
            <a:endParaRPr lang="en-US" sz="1013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BF7B434-0C61-4DE9-A954-7141F463E79B}"/>
              </a:ext>
            </a:extLst>
          </p:cNvPr>
          <p:cNvSpPr/>
          <p:nvPr/>
        </p:nvSpPr>
        <p:spPr>
          <a:xfrm>
            <a:off x="3158240" y="1115183"/>
            <a:ext cx="731592" cy="2482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1,488 facilities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31170DB-A20C-45D8-9EA8-AD51BDBAFDCB}"/>
              </a:ext>
            </a:extLst>
          </p:cNvPr>
          <p:cNvSpPr/>
          <p:nvPr/>
        </p:nvSpPr>
        <p:spPr>
          <a:xfrm>
            <a:off x="540386" y="2681627"/>
            <a:ext cx="1017145" cy="306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Have valid accuracy descriptors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B93B9D-64C0-4377-B985-D23249E1407A}"/>
              </a:ext>
            </a:extLst>
          </p:cNvPr>
          <p:cNvSpPr txBox="1"/>
          <p:nvPr/>
        </p:nvSpPr>
        <p:spPr>
          <a:xfrm>
            <a:off x="857966" y="3186925"/>
            <a:ext cx="38198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No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4635579-E32B-4FA7-9DE5-F8ED29909037}"/>
              </a:ext>
            </a:extLst>
          </p:cNvPr>
          <p:cNvSpPr/>
          <p:nvPr/>
        </p:nvSpPr>
        <p:spPr>
          <a:xfrm>
            <a:off x="3592942" y="4239039"/>
            <a:ext cx="1073524" cy="306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FRS </a:t>
            </a:r>
            <a:r>
              <a:rPr lang="en-US" sz="788" dirty="0" err="1"/>
              <a:t>lat</a:t>
            </a:r>
            <a:r>
              <a:rPr lang="en-US" sz="788" dirty="0"/>
              <a:t>/long stays in the running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264760-E39E-42F1-A0E2-ACB2915D26F0}"/>
              </a:ext>
            </a:extLst>
          </p:cNvPr>
          <p:cNvCxnSpPr>
            <a:cxnSpLocks/>
            <a:stCxn id="80" idx="2"/>
            <a:endCxn id="88" idx="0"/>
          </p:cNvCxnSpPr>
          <p:nvPr/>
        </p:nvCxnSpPr>
        <p:spPr>
          <a:xfrm flipH="1">
            <a:off x="1048958" y="2988394"/>
            <a:ext cx="1" cy="19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5BAD6C-AFBE-4219-B31C-32B5923A9FF4}"/>
              </a:ext>
            </a:extLst>
          </p:cNvPr>
          <p:cNvCxnSpPr>
            <a:cxnSpLocks/>
            <a:stCxn id="89" idx="2"/>
            <a:endCxn id="279" idx="0"/>
          </p:cNvCxnSpPr>
          <p:nvPr/>
        </p:nvCxnSpPr>
        <p:spPr>
          <a:xfrm>
            <a:off x="4129704" y="4545806"/>
            <a:ext cx="0" cy="121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BB9C36-A78E-4D4B-8A02-4A5C82BAA20E}"/>
              </a:ext>
            </a:extLst>
          </p:cNvPr>
          <p:cNvCxnSpPr>
            <a:cxnSpLocks/>
            <a:stCxn id="169" idx="2"/>
            <a:endCxn id="2" idx="0"/>
          </p:cNvCxnSpPr>
          <p:nvPr/>
        </p:nvCxnSpPr>
        <p:spPr>
          <a:xfrm>
            <a:off x="4988059" y="3467325"/>
            <a:ext cx="13108" cy="28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FCBF9BB-8E05-5CC6-F413-F628D923AE53}"/>
              </a:ext>
            </a:extLst>
          </p:cNvPr>
          <p:cNvSpPr/>
          <p:nvPr/>
        </p:nvSpPr>
        <p:spPr>
          <a:xfrm>
            <a:off x="4635371" y="3748837"/>
            <a:ext cx="731592" cy="2482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199 facilities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2741B6D-25B1-3C59-2ABF-E94C78210A48}"/>
              </a:ext>
            </a:extLst>
          </p:cNvPr>
          <p:cNvSpPr/>
          <p:nvPr/>
        </p:nvSpPr>
        <p:spPr>
          <a:xfrm>
            <a:off x="3763908" y="3748395"/>
            <a:ext cx="731592" cy="2482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1,158 facilities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60C367F-D6B7-B82B-5632-12072DF4468D}"/>
              </a:ext>
            </a:extLst>
          </p:cNvPr>
          <p:cNvCxnSpPr>
            <a:stCxn id="33" idx="2"/>
            <a:endCxn id="89" idx="0"/>
          </p:cNvCxnSpPr>
          <p:nvPr/>
        </p:nvCxnSpPr>
        <p:spPr>
          <a:xfrm>
            <a:off x="4129704" y="3996604"/>
            <a:ext cx="0" cy="24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F186E8-D5B7-01F4-ADBD-F1A2BEC45B3F}"/>
              </a:ext>
            </a:extLst>
          </p:cNvPr>
          <p:cNvCxnSpPr>
            <a:cxnSpLocks/>
            <a:stCxn id="2" idx="2"/>
            <a:endCxn id="289" idx="0"/>
          </p:cNvCxnSpPr>
          <p:nvPr/>
        </p:nvCxnSpPr>
        <p:spPr>
          <a:xfrm>
            <a:off x="5001167" y="3997046"/>
            <a:ext cx="317334" cy="24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4FB6EA6F-A9BF-590B-FD43-87A97103B3D5}"/>
              </a:ext>
            </a:extLst>
          </p:cNvPr>
          <p:cNvSpPr/>
          <p:nvPr/>
        </p:nvSpPr>
        <p:spPr>
          <a:xfrm>
            <a:off x="1596685" y="3739496"/>
            <a:ext cx="731592" cy="24243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67 facilities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B05AB0E2-035E-8258-3D21-8FE511A4B651}"/>
              </a:ext>
            </a:extLst>
          </p:cNvPr>
          <p:cNvSpPr/>
          <p:nvPr/>
        </p:nvSpPr>
        <p:spPr>
          <a:xfrm>
            <a:off x="683162" y="3733570"/>
            <a:ext cx="731592" cy="2482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3 facilities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E0DC8ED-6FA5-8A1E-8F5E-9E4B42380CE5}"/>
              </a:ext>
            </a:extLst>
          </p:cNvPr>
          <p:cNvSpPr/>
          <p:nvPr/>
        </p:nvSpPr>
        <p:spPr>
          <a:xfrm>
            <a:off x="612494" y="1859319"/>
            <a:ext cx="898772" cy="2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Have only </a:t>
            </a:r>
          </a:p>
          <a:p>
            <a:pPr algn="ctr"/>
            <a:r>
              <a:rPr lang="en-US" sz="788" dirty="0"/>
              <a:t>FRS XY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5730437-B0BF-88E6-1DBC-F88DFD6E6C62}"/>
              </a:ext>
            </a:extLst>
          </p:cNvPr>
          <p:cNvSpPr/>
          <p:nvPr/>
        </p:nvSpPr>
        <p:spPr>
          <a:xfrm>
            <a:off x="2117489" y="1858467"/>
            <a:ext cx="898772" cy="2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Only geocoded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6D8B791-774B-1B79-E177-98DF8AF1D432}"/>
              </a:ext>
            </a:extLst>
          </p:cNvPr>
          <p:cNvSpPr/>
          <p:nvPr/>
        </p:nvSpPr>
        <p:spPr>
          <a:xfrm>
            <a:off x="4160432" y="1800297"/>
            <a:ext cx="898772" cy="26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Have both</a:t>
            </a: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7D999B5C-30CB-24CF-7645-20FDB31A06A2}"/>
              </a:ext>
            </a:extLst>
          </p:cNvPr>
          <p:cNvSpPr/>
          <p:nvPr/>
        </p:nvSpPr>
        <p:spPr>
          <a:xfrm>
            <a:off x="692922" y="2234953"/>
            <a:ext cx="737919" cy="26512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3 facilities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44788CA8-8931-9E1A-8D9C-BB7F81496804}"/>
              </a:ext>
            </a:extLst>
          </p:cNvPr>
          <p:cNvSpPr/>
          <p:nvPr/>
        </p:nvSpPr>
        <p:spPr>
          <a:xfrm>
            <a:off x="4232797" y="2185494"/>
            <a:ext cx="737919" cy="26512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1,357 facilities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4FDA1E92-C006-D539-A9B7-9EB47FBEEB12}"/>
              </a:ext>
            </a:extLst>
          </p:cNvPr>
          <p:cNvSpPr/>
          <p:nvPr/>
        </p:nvSpPr>
        <p:spPr>
          <a:xfrm>
            <a:off x="2197917" y="2234100"/>
            <a:ext cx="737919" cy="26512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105 facilities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DD5540C8-F943-BFA4-CA7F-E9488683D614}"/>
              </a:ext>
            </a:extLst>
          </p:cNvPr>
          <p:cNvCxnSpPr>
            <a:cxnSpLocks/>
            <a:stCxn id="188" idx="2"/>
            <a:endCxn id="190" idx="0"/>
          </p:cNvCxnSpPr>
          <p:nvPr/>
        </p:nvCxnSpPr>
        <p:spPr>
          <a:xfrm flipH="1">
            <a:off x="4601757" y="2065424"/>
            <a:ext cx="8061" cy="12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3EBD18F-098E-9DCF-1F0F-165C26525F49}"/>
              </a:ext>
            </a:extLst>
          </p:cNvPr>
          <p:cNvCxnSpPr>
            <a:stCxn id="187" idx="2"/>
            <a:endCxn id="191" idx="0"/>
          </p:cNvCxnSpPr>
          <p:nvPr/>
        </p:nvCxnSpPr>
        <p:spPr>
          <a:xfrm>
            <a:off x="2566875" y="2123595"/>
            <a:ext cx="0" cy="110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E9520-0ED9-44AA-EADA-4F5680003822}"/>
              </a:ext>
            </a:extLst>
          </p:cNvPr>
          <p:cNvCxnSpPr>
            <a:stCxn id="186" idx="2"/>
            <a:endCxn id="189" idx="0"/>
          </p:cNvCxnSpPr>
          <p:nvPr/>
        </p:nvCxnSpPr>
        <p:spPr>
          <a:xfrm>
            <a:off x="1061880" y="2124445"/>
            <a:ext cx="2" cy="11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312AAB0B-E91A-41A7-CF33-17093204AEDE}"/>
              </a:ext>
            </a:extLst>
          </p:cNvPr>
          <p:cNvCxnSpPr>
            <a:cxnSpLocks/>
            <a:stCxn id="78" idx="2"/>
            <a:endCxn id="186" idx="0"/>
          </p:cNvCxnSpPr>
          <p:nvPr/>
        </p:nvCxnSpPr>
        <p:spPr>
          <a:xfrm flipH="1">
            <a:off x="1061880" y="1363392"/>
            <a:ext cx="2462156" cy="49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DB2DED2-457B-DC08-BA21-229D27C0F366}"/>
              </a:ext>
            </a:extLst>
          </p:cNvPr>
          <p:cNvCxnSpPr>
            <a:stCxn id="78" idx="2"/>
            <a:endCxn id="188" idx="0"/>
          </p:cNvCxnSpPr>
          <p:nvPr/>
        </p:nvCxnSpPr>
        <p:spPr>
          <a:xfrm>
            <a:off x="3524036" y="1363392"/>
            <a:ext cx="1085782" cy="436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148C2E6-5480-5DF9-194E-1D987800E99B}"/>
              </a:ext>
            </a:extLst>
          </p:cNvPr>
          <p:cNvCxnSpPr>
            <a:stCxn id="78" idx="2"/>
            <a:endCxn id="187" idx="0"/>
          </p:cNvCxnSpPr>
          <p:nvPr/>
        </p:nvCxnSpPr>
        <p:spPr>
          <a:xfrm flipH="1">
            <a:off x="2566875" y="1363392"/>
            <a:ext cx="957161" cy="49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984ABCC8-834D-B637-F8FA-34385DCDCDB1}"/>
              </a:ext>
            </a:extLst>
          </p:cNvPr>
          <p:cNvCxnSpPr>
            <a:stCxn id="78" idx="2"/>
            <a:endCxn id="122" idx="0"/>
          </p:cNvCxnSpPr>
          <p:nvPr/>
        </p:nvCxnSpPr>
        <p:spPr>
          <a:xfrm>
            <a:off x="3524036" y="1363392"/>
            <a:ext cx="2440870" cy="43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366662C-5C6F-E4C6-8AF8-E48445C9C995}"/>
              </a:ext>
            </a:extLst>
          </p:cNvPr>
          <p:cNvCxnSpPr>
            <a:cxnSpLocks/>
            <a:stCxn id="189" idx="2"/>
            <a:endCxn id="80" idx="0"/>
          </p:cNvCxnSpPr>
          <p:nvPr/>
        </p:nvCxnSpPr>
        <p:spPr>
          <a:xfrm flipH="1">
            <a:off x="1048959" y="2500080"/>
            <a:ext cx="12923" cy="18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FAEE2A54-ADB4-1E06-9537-86CB71C70B46}"/>
              </a:ext>
            </a:extLst>
          </p:cNvPr>
          <p:cNvCxnSpPr>
            <a:cxnSpLocks/>
            <a:stCxn id="191" idx="2"/>
            <a:endCxn id="121" idx="0"/>
          </p:cNvCxnSpPr>
          <p:nvPr/>
        </p:nvCxnSpPr>
        <p:spPr>
          <a:xfrm flipH="1">
            <a:off x="2564081" y="2499227"/>
            <a:ext cx="2796" cy="18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A45207AD-89CE-3168-DDE9-CFC59ACED879}"/>
              </a:ext>
            </a:extLst>
          </p:cNvPr>
          <p:cNvSpPr/>
          <p:nvPr/>
        </p:nvSpPr>
        <p:spPr>
          <a:xfrm>
            <a:off x="3763908" y="5757982"/>
            <a:ext cx="731592" cy="2482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1,158 facilities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C5EA3BF-2E72-42E7-B218-0C4FE90C2B60}"/>
              </a:ext>
            </a:extLst>
          </p:cNvPr>
          <p:cNvCxnSpPr>
            <a:cxnSpLocks/>
            <a:stCxn id="163" idx="2"/>
            <a:endCxn id="146" idx="0"/>
          </p:cNvCxnSpPr>
          <p:nvPr/>
        </p:nvCxnSpPr>
        <p:spPr>
          <a:xfrm flipH="1">
            <a:off x="1960652" y="3981931"/>
            <a:ext cx="1829" cy="268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4">
            <a:extLst>
              <a:ext uri="{FF2B5EF4-FFF2-40B4-BE49-F238E27FC236}">
                <a16:creationId xmlns:a16="http://schemas.microsoft.com/office/drawing/2014/main" id="{2F35882C-AB09-4680-B191-B25E1A7F8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601003"/>
              </p:ext>
            </p:extLst>
          </p:nvPr>
        </p:nvGraphicFramePr>
        <p:xfrm>
          <a:off x="2405953" y="12361793"/>
          <a:ext cx="205667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497">
                  <a:extLst>
                    <a:ext uri="{9D8B030D-6E8A-4147-A177-3AD203B41FA5}">
                      <a16:colId xmlns:a16="http://schemas.microsoft.com/office/drawing/2014/main" val="2006240807"/>
                    </a:ext>
                  </a:extLst>
                </a:gridCol>
                <a:gridCol w="1053181">
                  <a:extLst>
                    <a:ext uri="{9D8B030D-6E8A-4147-A177-3AD203B41FA5}">
                      <a16:colId xmlns:a16="http://schemas.microsoft.com/office/drawing/2014/main" val="704140599"/>
                    </a:ext>
                  </a:extLst>
                </a:gridCol>
              </a:tblGrid>
              <a:tr h="186178">
                <a:tc>
                  <a:txBody>
                    <a:bodyPr/>
                    <a:lstStyle/>
                    <a:p>
                      <a:r>
                        <a:rPr lang="en-US" sz="900" dirty="0"/>
                        <a:t>Registry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Which is more correctly placed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384563"/>
                  </a:ext>
                </a:extLst>
              </a:tr>
              <a:tr h="232324">
                <a:tc>
                  <a:txBody>
                    <a:bodyPr/>
                    <a:lstStyle/>
                    <a:p>
                      <a:r>
                        <a:rPr lang="en-US" sz="1000" dirty="0"/>
                        <a:t>110070801660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Geocoded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90914"/>
                  </a:ext>
                </a:extLst>
              </a:tr>
              <a:tr h="232324">
                <a:tc>
                  <a:txBody>
                    <a:bodyPr/>
                    <a:lstStyle/>
                    <a:p>
                      <a:r>
                        <a:rPr lang="en-US" sz="1000" dirty="0"/>
                        <a:t>110022925557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Geocoded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09754"/>
                  </a:ext>
                </a:extLst>
              </a:tr>
              <a:tr h="232324">
                <a:tc>
                  <a:txBody>
                    <a:bodyPr/>
                    <a:lstStyle/>
                    <a:p>
                      <a:r>
                        <a:rPr lang="en-US" sz="1000" dirty="0"/>
                        <a:t>110070435206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Geocoded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22673"/>
                  </a:ext>
                </a:extLst>
              </a:tr>
              <a:tr h="232324">
                <a:tc>
                  <a:txBody>
                    <a:bodyPr/>
                    <a:lstStyle/>
                    <a:p>
                      <a:r>
                        <a:rPr lang="en-US" sz="1000" dirty="0"/>
                        <a:t>110057254028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Geocoded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829141"/>
                  </a:ext>
                </a:extLst>
              </a:tr>
              <a:tr h="232324">
                <a:tc>
                  <a:txBody>
                    <a:bodyPr/>
                    <a:lstStyle/>
                    <a:p>
                      <a:r>
                        <a:rPr lang="en-US" sz="1000" dirty="0"/>
                        <a:t>110012256245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Geocoded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811012"/>
                  </a:ext>
                </a:extLst>
              </a:tr>
              <a:tr h="232324">
                <a:tc>
                  <a:txBody>
                    <a:bodyPr/>
                    <a:lstStyle/>
                    <a:p>
                      <a:r>
                        <a:rPr lang="en-US" sz="1000" dirty="0"/>
                        <a:t>110015744578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Geocoded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434697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5B7AF39D-3E33-46F6-957F-F96A5BD15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94146"/>
              </p:ext>
            </p:extLst>
          </p:nvPr>
        </p:nvGraphicFramePr>
        <p:xfrm>
          <a:off x="4623071" y="12365664"/>
          <a:ext cx="20566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208">
                  <a:extLst>
                    <a:ext uri="{9D8B030D-6E8A-4147-A177-3AD203B41FA5}">
                      <a16:colId xmlns:a16="http://schemas.microsoft.com/office/drawing/2014/main" val="433222397"/>
                    </a:ext>
                  </a:extLst>
                </a:gridCol>
                <a:gridCol w="986467">
                  <a:extLst>
                    <a:ext uri="{9D8B030D-6E8A-4147-A177-3AD203B41FA5}">
                      <a16:colId xmlns:a16="http://schemas.microsoft.com/office/drawing/2014/main" val="2475806565"/>
                    </a:ext>
                  </a:extLst>
                </a:gridCol>
              </a:tblGrid>
              <a:tr h="186178">
                <a:tc>
                  <a:txBody>
                    <a:bodyPr/>
                    <a:lstStyle/>
                    <a:p>
                      <a:r>
                        <a:rPr lang="en-US" sz="900" dirty="0"/>
                        <a:t>Registry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Which is more correctly placed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074345"/>
                  </a:ext>
                </a:extLst>
              </a:tr>
              <a:tr h="232324">
                <a:tc>
                  <a:txBody>
                    <a:bodyPr/>
                    <a:lstStyle/>
                    <a:p>
                      <a:r>
                        <a:rPr lang="en-US" sz="1000" dirty="0"/>
                        <a:t>110000896193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Geocoded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60003"/>
                  </a:ext>
                </a:extLst>
              </a:tr>
              <a:tr h="232324">
                <a:tc>
                  <a:txBody>
                    <a:bodyPr/>
                    <a:lstStyle/>
                    <a:p>
                      <a:r>
                        <a:rPr lang="en-US" sz="1000" dirty="0"/>
                        <a:t>110000460732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Geocoded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40117"/>
                  </a:ext>
                </a:extLst>
              </a:tr>
              <a:tr h="232324">
                <a:tc>
                  <a:txBody>
                    <a:bodyPr/>
                    <a:lstStyle/>
                    <a:p>
                      <a:r>
                        <a:rPr lang="en-US" sz="1000" dirty="0"/>
                        <a:t>110006127173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Geocoded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255647"/>
                  </a:ext>
                </a:extLst>
              </a:tr>
              <a:tr h="232324">
                <a:tc>
                  <a:txBody>
                    <a:bodyPr/>
                    <a:lstStyle/>
                    <a:p>
                      <a:r>
                        <a:rPr lang="en-US" sz="1000" dirty="0"/>
                        <a:t>110005120083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Geocoded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89022"/>
                  </a:ext>
                </a:extLst>
              </a:tr>
              <a:tr h="232324">
                <a:tc>
                  <a:txBody>
                    <a:bodyPr/>
                    <a:lstStyle/>
                    <a:p>
                      <a:r>
                        <a:rPr lang="en-US" sz="1000" dirty="0"/>
                        <a:t>110038320000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Geocoded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31887"/>
                  </a:ext>
                </a:extLst>
              </a:tr>
              <a:tr h="232324">
                <a:tc>
                  <a:txBody>
                    <a:bodyPr/>
                    <a:lstStyle/>
                    <a:p>
                      <a:r>
                        <a:rPr lang="en-US" sz="1000" dirty="0"/>
                        <a:t>110000842679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Geocoded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52737"/>
                  </a:ext>
                </a:extLst>
              </a:tr>
            </a:tbl>
          </a:graphicData>
        </a:graphic>
      </p:graphicFrame>
      <p:sp>
        <p:nvSpPr>
          <p:cNvPr id="125" name="Rectangle 124">
            <a:extLst>
              <a:ext uri="{FF2B5EF4-FFF2-40B4-BE49-F238E27FC236}">
                <a16:creationId xmlns:a16="http://schemas.microsoft.com/office/drawing/2014/main" id="{1B3D23E0-70A2-4659-8554-08270A863E80}"/>
              </a:ext>
            </a:extLst>
          </p:cNvPr>
          <p:cNvSpPr/>
          <p:nvPr/>
        </p:nvSpPr>
        <p:spPr>
          <a:xfrm>
            <a:off x="5059204" y="14434956"/>
            <a:ext cx="1104148" cy="32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Chose the geocoded location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4BDB85B-DE62-41AA-9BF2-3BBB2D364D50}"/>
              </a:ext>
            </a:extLst>
          </p:cNvPr>
          <p:cNvSpPr txBox="1"/>
          <p:nvPr/>
        </p:nvSpPr>
        <p:spPr>
          <a:xfrm>
            <a:off x="4579639" y="12127805"/>
            <a:ext cx="1767578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Random check on locations:</a:t>
            </a:r>
          </a:p>
          <a:p>
            <a:endParaRPr lang="en-US" sz="1013" dirty="0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19EDCBB7-BA0E-4C8D-8CEA-3DDDFF15E824}"/>
              </a:ext>
            </a:extLst>
          </p:cNvPr>
          <p:cNvSpPr/>
          <p:nvPr/>
        </p:nvSpPr>
        <p:spPr>
          <a:xfrm>
            <a:off x="5242318" y="14956744"/>
            <a:ext cx="737919" cy="26512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410 facilities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97B43BC-142B-4428-86B9-8BD97E075300}"/>
              </a:ext>
            </a:extLst>
          </p:cNvPr>
          <p:cNvCxnSpPr>
            <a:cxnSpLocks/>
            <a:stCxn id="125" idx="2"/>
            <a:endCxn id="129" idx="0"/>
          </p:cNvCxnSpPr>
          <p:nvPr/>
        </p:nvCxnSpPr>
        <p:spPr>
          <a:xfrm>
            <a:off x="5611278" y="14757565"/>
            <a:ext cx="0" cy="19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F8ABC4D-F83D-4FF8-A790-BC86CF039797}"/>
              </a:ext>
            </a:extLst>
          </p:cNvPr>
          <p:cNvSpPr/>
          <p:nvPr/>
        </p:nvSpPr>
        <p:spPr>
          <a:xfrm>
            <a:off x="3691756" y="9630025"/>
            <a:ext cx="811036" cy="442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Indicates a less accurate geocode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E207C1D-2411-43E8-8275-378A20E48754}"/>
              </a:ext>
            </a:extLst>
          </p:cNvPr>
          <p:cNvSpPr/>
          <p:nvPr/>
        </p:nvSpPr>
        <p:spPr>
          <a:xfrm>
            <a:off x="4025075" y="8582261"/>
            <a:ext cx="1167776" cy="27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Geocoded address type is less accurate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538DD2D-CEDA-4A15-9FC7-63C14CD6AA6F}"/>
              </a:ext>
            </a:extLst>
          </p:cNvPr>
          <p:cNvSpPr txBox="1"/>
          <p:nvPr/>
        </p:nvSpPr>
        <p:spPr>
          <a:xfrm>
            <a:off x="3987822" y="9249870"/>
            <a:ext cx="38198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Yes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049C1A3-3EC1-47F9-A48E-D9D032B7773E}"/>
              </a:ext>
            </a:extLst>
          </p:cNvPr>
          <p:cNvSpPr txBox="1"/>
          <p:nvPr/>
        </p:nvSpPr>
        <p:spPr>
          <a:xfrm>
            <a:off x="4924667" y="9241307"/>
            <a:ext cx="38198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No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2B2D65A0-8D33-4A38-9220-74044B9C1F7D}"/>
              </a:ext>
            </a:extLst>
          </p:cNvPr>
          <p:cNvSpPr/>
          <p:nvPr/>
        </p:nvSpPr>
        <p:spPr>
          <a:xfrm>
            <a:off x="3718886" y="10642227"/>
            <a:ext cx="737919" cy="26512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47 facilities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B0260BD-3958-46E2-B94A-61B262A7363D}"/>
              </a:ext>
            </a:extLst>
          </p:cNvPr>
          <p:cNvSpPr/>
          <p:nvPr/>
        </p:nvSpPr>
        <p:spPr>
          <a:xfrm>
            <a:off x="4710141" y="9630025"/>
            <a:ext cx="811036" cy="442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Geocode and FRS are good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DB6E183E-FBA7-4D33-A356-8329369FEBB5}"/>
              </a:ext>
            </a:extLst>
          </p:cNvPr>
          <p:cNvSpPr/>
          <p:nvPr/>
        </p:nvSpPr>
        <p:spPr>
          <a:xfrm>
            <a:off x="4743232" y="10249742"/>
            <a:ext cx="737919" cy="26512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920 facilities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0D8F99F-F519-4A3F-A02F-C09FFCCA2F72}"/>
              </a:ext>
            </a:extLst>
          </p:cNvPr>
          <p:cNvCxnSpPr>
            <a:cxnSpLocks/>
            <a:stCxn id="139" idx="2"/>
            <a:endCxn id="154" idx="0"/>
          </p:cNvCxnSpPr>
          <p:nvPr/>
        </p:nvCxnSpPr>
        <p:spPr>
          <a:xfrm>
            <a:off x="4608963" y="8856161"/>
            <a:ext cx="506696" cy="38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097EFE5-FEDB-4F2C-ABC6-494ADC49013A}"/>
              </a:ext>
            </a:extLst>
          </p:cNvPr>
          <p:cNvCxnSpPr>
            <a:cxnSpLocks/>
            <a:stCxn id="139" idx="2"/>
            <a:endCxn id="153" idx="0"/>
          </p:cNvCxnSpPr>
          <p:nvPr/>
        </p:nvCxnSpPr>
        <p:spPr>
          <a:xfrm flipH="1">
            <a:off x="4178814" y="8856161"/>
            <a:ext cx="430149" cy="39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00DEFC0-C197-49D5-B27C-70B65BCBF551}"/>
              </a:ext>
            </a:extLst>
          </p:cNvPr>
          <p:cNvCxnSpPr>
            <a:cxnSpLocks/>
            <a:stCxn id="154" idx="2"/>
            <a:endCxn id="158" idx="0"/>
          </p:cNvCxnSpPr>
          <p:nvPr/>
        </p:nvCxnSpPr>
        <p:spPr>
          <a:xfrm>
            <a:off x="5115659" y="9489516"/>
            <a:ext cx="0" cy="14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FDDF04A-AC37-42F9-9808-2449A1C2CF26}"/>
              </a:ext>
            </a:extLst>
          </p:cNvPr>
          <p:cNvCxnSpPr>
            <a:cxnSpLocks/>
            <a:stCxn id="153" idx="2"/>
            <a:endCxn id="136" idx="0"/>
          </p:cNvCxnSpPr>
          <p:nvPr/>
        </p:nvCxnSpPr>
        <p:spPr>
          <a:xfrm flipH="1">
            <a:off x="4097274" y="9498079"/>
            <a:ext cx="81540" cy="13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C087F1A-745F-4CBD-8E8D-C0B9198098B7}"/>
              </a:ext>
            </a:extLst>
          </p:cNvPr>
          <p:cNvCxnSpPr>
            <a:cxnSpLocks/>
            <a:stCxn id="158" idx="2"/>
            <a:endCxn id="159" idx="0"/>
          </p:cNvCxnSpPr>
          <p:nvPr/>
        </p:nvCxnSpPr>
        <p:spPr>
          <a:xfrm flipH="1">
            <a:off x="5112192" y="10072474"/>
            <a:ext cx="3467" cy="17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F77599B-C66D-412C-A152-2B281C0181F4}"/>
              </a:ext>
            </a:extLst>
          </p:cNvPr>
          <p:cNvCxnSpPr>
            <a:cxnSpLocks/>
            <a:stCxn id="136" idx="2"/>
            <a:endCxn id="185" idx="0"/>
          </p:cNvCxnSpPr>
          <p:nvPr/>
        </p:nvCxnSpPr>
        <p:spPr>
          <a:xfrm flipH="1">
            <a:off x="4087847" y="10072474"/>
            <a:ext cx="9427" cy="146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5E82543-0757-4F81-A5A5-BCAE473BA686}"/>
              </a:ext>
            </a:extLst>
          </p:cNvPr>
          <p:cNvCxnSpPr>
            <a:stCxn id="97" idx="2"/>
          </p:cNvCxnSpPr>
          <p:nvPr/>
        </p:nvCxnSpPr>
        <p:spPr>
          <a:xfrm flipH="1">
            <a:off x="3532338" y="11893236"/>
            <a:ext cx="551570" cy="22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36F3500-9BDE-497C-8706-69C6E3F7A3B2}"/>
              </a:ext>
            </a:extLst>
          </p:cNvPr>
          <p:cNvCxnSpPr>
            <a:stCxn id="98" idx="2"/>
            <a:endCxn id="128" idx="0"/>
          </p:cNvCxnSpPr>
          <p:nvPr/>
        </p:nvCxnSpPr>
        <p:spPr>
          <a:xfrm>
            <a:off x="5452898" y="11912316"/>
            <a:ext cx="10530" cy="215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CDD2CCD-723A-48B1-A9F0-7D84B77C81BD}"/>
              </a:ext>
            </a:extLst>
          </p:cNvPr>
          <p:cNvCxnSpPr>
            <a:cxnSpLocks/>
            <a:stCxn id="65" idx="2"/>
            <a:endCxn id="125" idx="0"/>
          </p:cNvCxnSpPr>
          <p:nvPr/>
        </p:nvCxnSpPr>
        <p:spPr>
          <a:xfrm flipH="1">
            <a:off x="5611278" y="14194464"/>
            <a:ext cx="40130" cy="240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B704BC2-75F6-419F-A50E-4D91DA55B027}"/>
              </a:ext>
            </a:extLst>
          </p:cNvPr>
          <p:cNvSpPr/>
          <p:nvPr/>
        </p:nvSpPr>
        <p:spPr>
          <a:xfrm>
            <a:off x="2390019" y="793175"/>
            <a:ext cx="2275522" cy="210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Geocoded using Esri World Geocoder in ArcGIS Pro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2B1BDB-999A-4B79-AEB0-AB6B63F323B5}"/>
              </a:ext>
            </a:extLst>
          </p:cNvPr>
          <p:cNvCxnSpPr>
            <a:stCxn id="112" idx="2"/>
            <a:endCxn id="78" idx="0"/>
          </p:cNvCxnSpPr>
          <p:nvPr/>
        </p:nvCxnSpPr>
        <p:spPr>
          <a:xfrm flipH="1">
            <a:off x="3524036" y="1004137"/>
            <a:ext cx="3744" cy="11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9427439-0073-4648-BC17-CA0F3C4534ED}"/>
              </a:ext>
            </a:extLst>
          </p:cNvPr>
          <p:cNvSpPr/>
          <p:nvPr/>
        </p:nvSpPr>
        <p:spPr>
          <a:xfrm>
            <a:off x="2027319" y="2681915"/>
            <a:ext cx="1073524" cy="306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Geocoded point is inside boundary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CB589AB-EE81-4657-B119-66BD66472DB1}"/>
              </a:ext>
            </a:extLst>
          </p:cNvPr>
          <p:cNvSpPr txBox="1"/>
          <p:nvPr/>
        </p:nvSpPr>
        <p:spPr>
          <a:xfrm>
            <a:off x="1769660" y="3269604"/>
            <a:ext cx="38198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Yes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0B27DED-86B2-4D5A-966B-D542ACBDFC60}"/>
              </a:ext>
            </a:extLst>
          </p:cNvPr>
          <p:cNvSpPr txBox="1"/>
          <p:nvPr/>
        </p:nvSpPr>
        <p:spPr>
          <a:xfrm>
            <a:off x="2766189" y="3270718"/>
            <a:ext cx="38198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No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316CCD-7540-492E-B3EC-85A826C0C65B}"/>
              </a:ext>
            </a:extLst>
          </p:cNvPr>
          <p:cNvCxnSpPr>
            <a:stCxn id="121" idx="2"/>
            <a:endCxn id="123" idx="0"/>
          </p:cNvCxnSpPr>
          <p:nvPr/>
        </p:nvCxnSpPr>
        <p:spPr>
          <a:xfrm flipH="1">
            <a:off x="1960652" y="2988682"/>
            <a:ext cx="603429" cy="280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FCC3B8-4A38-4B49-91A3-63A99F5A67EA}"/>
              </a:ext>
            </a:extLst>
          </p:cNvPr>
          <p:cNvCxnSpPr>
            <a:cxnSpLocks/>
            <a:stCxn id="121" idx="2"/>
            <a:endCxn id="131" idx="0"/>
          </p:cNvCxnSpPr>
          <p:nvPr/>
        </p:nvCxnSpPr>
        <p:spPr>
          <a:xfrm>
            <a:off x="2564081" y="2988682"/>
            <a:ext cx="393100" cy="28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90C533-E108-4647-9829-B09824E289A0}"/>
              </a:ext>
            </a:extLst>
          </p:cNvPr>
          <p:cNvCxnSpPr>
            <a:cxnSpLocks/>
            <a:stCxn id="123" idx="2"/>
            <a:endCxn id="163" idx="0"/>
          </p:cNvCxnSpPr>
          <p:nvPr/>
        </p:nvCxnSpPr>
        <p:spPr>
          <a:xfrm>
            <a:off x="1960652" y="3517813"/>
            <a:ext cx="1829" cy="22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441A502F-0DF4-4C72-BAE4-EAC578A17A4C}"/>
              </a:ext>
            </a:extLst>
          </p:cNvPr>
          <p:cNvSpPr/>
          <p:nvPr/>
        </p:nvSpPr>
        <p:spPr>
          <a:xfrm>
            <a:off x="2585987" y="3733492"/>
            <a:ext cx="731592" cy="24503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38 facilities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77E443-8270-46B3-92E1-6B3801F16574}"/>
              </a:ext>
            </a:extLst>
          </p:cNvPr>
          <p:cNvCxnSpPr>
            <a:cxnSpLocks/>
            <a:stCxn id="131" idx="2"/>
            <a:endCxn id="137" idx="0"/>
          </p:cNvCxnSpPr>
          <p:nvPr/>
        </p:nvCxnSpPr>
        <p:spPr>
          <a:xfrm flipH="1">
            <a:off x="2951783" y="3518927"/>
            <a:ext cx="5398" cy="21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FBC577C-7011-4EB5-9A7C-3C39F1F38246}"/>
              </a:ext>
            </a:extLst>
          </p:cNvPr>
          <p:cNvSpPr/>
          <p:nvPr/>
        </p:nvSpPr>
        <p:spPr>
          <a:xfrm>
            <a:off x="658882" y="6666634"/>
            <a:ext cx="755872" cy="35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FRS point inside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F5D126E-0C68-437E-836E-8B550F783390}"/>
              </a:ext>
            </a:extLst>
          </p:cNvPr>
          <p:cNvSpPr/>
          <p:nvPr/>
        </p:nvSpPr>
        <p:spPr>
          <a:xfrm>
            <a:off x="1511266" y="6666634"/>
            <a:ext cx="898772" cy="35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Geocoded point inside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9983A36-5AF8-4933-A112-7F053690F88E}"/>
              </a:ext>
            </a:extLst>
          </p:cNvPr>
          <p:cNvSpPr/>
          <p:nvPr/>
        </p:nvSpPr>
        <p:spPr>
          <a:xfrm>
            <a:off x="4072328" y="2630646"/>
            <a:ext cx="1017145" cy="306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Have valid accuracy descriptors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4482815-E810-45FC-ACC2-696FAF474914}"/>
              </a:ext>
            </a:extLst>
          </p:cNvPr>
          <p:cNvSpPr txBox="1"/>
          <p:nvPr/>
        </p:nvSpPr>
        <p:spPr>
          <a:xfrm>
            <a:off x="3932124" y="3211403"/>
            <a:ext cx="38198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Yes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3646356-016E-430D-82BD-E968E32F291C}"/>
              </a:ext>
            </a:extLst>
          </p:cNvPr>
          <p:cNvSpPr txBox="1"/>
          <p:nvPr/>
        </p:nvSpPr>
        <p:spPr>
          <a:xfrm>
            <a:off x="4797067" y="3219116"/>
            <a:ext cx="38198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/>
              <a:t>No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67EDD0F-1A49-4F11-87D0-342AEF5AA18A}"/>
              </a:ext>
            </a:extLst>
          </p:cNvPr>
          <p:cNvCxnSpPr>
            <a:cxnSpLocks/>
            <a:stCxn id="164" idx="2"/>
            <a:endCxn id="169" idx="0"/>
          </p:cNvCxnSpPr>
          <p:nvPr/>
        </p:nvCxnSpPr>
        <p:spPr>
          <a:xfrm>
            <a:off x="4580901" y="2937413"/>
            <a:ext cx="407158" cy="28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9E6A51C-A02C-4CDB-AE26-86A024A6F17E}"/>
              </a:ext>
            </a:extLst>
          </p:cNvPr>
          <p:cNvCxnSpPr>
            <a:cxnSpLocks/>
            <a:stCxn id="164" idx="2"/>
            <a:endCxn id="167" idx="0"/>
          </p:cNvCxnSpPr>
          <p:nvPr/>
        </p:nvCxnSpPr>
        <p:spPr>
          <a:xfrm flipH="1">
            <a:off x="4123116" y="2937413"/>
            <a:ext cx="457785" cy="27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15F16B7C-4995-423E-B7C1-958678800B6B}"/>
              </a:ext>
            </a:extLst>
          </p:cNvPr>
          <p:cNvSpPr/>
          <p:nvPr/>
        </p:nvSpPr>
        <p:spPr>
          <a:xfrm>
            <a:off x="671558" y="7243069"/>
            <a:ext cx="731592" cy="2482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3 facilities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9B67AA0-B7D4-43C7-B164-3A5A78BA0152}"/>
              </a:ext>
            </a:extLst>
          </p:cNvPr>
          <p:cNvCxnSpPr>
            <a:stCxn id="88" idx="2"/>
            <a:endCxn id="166" idx="0"/>
          </p:cNvCxnSpPr>
          <p:nvPr/>
        </p:nvCxnSpPr>
        <p:spPr>
          <a:xfrm>
            <a:off x="1048958" y="3435134"/>
            <a:ext cx="0" cy="29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E6C5239-0E66-421C-9980-3D713787072F}"/>
              </a:ext>
            </a:extLst>
          </p:cNvPr>
          <p:cNvCxnSpPr>
            <a:cxnSpLocks/>
            <a:stCxn id="142" idx="2"/>
            <a:endCxn id="176" idx="0"/>
          </p:cNvCxnSpPr>
          <p:nvPr/>
        </p:nvCxnSpPr>
        <p:spPr>
          <a:xfrm>
            <a:off x="1036818" y="7022358"/>
            <a:ext cx="536" cy="22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7C0324E-7527-4AE9-A41B-9BCFC31EC512}"/>
              </a:ext>
            </a:extLst>
          </p:cNvPr>
          <p:cNvCxnSpPr>
            <a:stCxn id="167" idx="2"/>
            <a:endCxn id="33" idx="0"/>
          </p:cNvCxnSpPr>
          <p:nvPr/>
        </p:nvCxnSpPr>
        <p:spPr>
          <a:xfrm>
            <a:off x="4123116" y="3459612"/>
            <a:ext cx="6588" cy="28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5CC3DCF6-85AB-4109-AAB3-BE2EC39B907E}"/>
              </a:ext>
            </a:extLst>
          </p:cNvPr>
          <p:cNvCxnSpPr>
            <a:cxnSpLocks/>
            <a:stCxn id="190" idx="2"/>
            <a:endCxn id="164" idx="0"/>
          </p:cNvCxnSpPr>
          <p:nvPr/>
        </p:nvCxnSpPr>
        <p:spPr>
          <a:xfrm flipH="1">
            <a:off x="4580901" y="2450621"/>
            <a:ext cx="20856" cy="18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A72880DE-BDA9-4295-88E3-7EB8B16D8B29}"/>
              </a:ext>
            </a:extLst>
          </p:cNvPr>
          <p:cNvCxnSpPr>
            <a:cxnSpLocks/>
            <a:stCxn id="166" idx="2"/>
            <a:endCxn id="142" idx="0"/>
          </p:cNvCxnSpPr>
          <p:nvPr/>
        </p:nvCxnSpPr>
        <p:spPr>
          <a:xfrm flipH="1">
            <a:off x="1036818" y="3981779"/>
            <a:ext cx="12140" cy="268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21C05459-784F-47A0-BB95-D6319F45FDD0}"/>
              </a:ext>
            </a:extLst>
          </p:cNvPr>
          <p:cNvSpPr/>
          <p:nvPr/>
        </p:nvSpPr>
        <p:spPr>
          <a:xfrm>
            <a:off x="4835512" y="4245255"/>
            <a:ext cx="965978" cy="31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Chose the geocoded location</a:t>
            </a:r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ADFB1328-7863-4CEB-9E30-F9482B76981A}"/>
              </a:ext>
            </a:extLst>
          </p:cNvPr>
          <p:cNvSpPr/>
          <p:nvPr/>
        </p:nvSpPr>
        <p:spPr>
          <a:xfrm>
            <a:off x="4952705" y="4719375"/>
            <a:ext cx="731592" cy="24820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199 facilities</a:t>
            </a: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2213E20C-72C0-4A85-A48C-239A6BBDADED}"/>
              </a:ext>
            </a:extLst>
          </p:cNvPr>
          <p:cNvCxnSpPr>
            <a:stCxn id="289" idx="2"/>
            <a:endCxn id="293" idx="0"/>
          </p:cNvCxnSpPr>
          <p:nvPr/>
        </p:nvCxnSpPr>
        <p:spPr>
          <a:xfrm>
            <a:off x="5318501" y="4559216"/>
            <a:ext cx="0" cy="160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Rectangle 296">
            <a:extLst>
              <a:ext uri="{FF2B5EF4-FFF2-40B4-BE49-F238E27FC236}">
                <a16:creationId xmlns:a16="http://schemas.microsoft.com/office/drawing/2014/main" id="{FDABB553-7338-4E60-BD6C-95CAA39678CD}"/>
              </a:ext>
            </a:extLst>
          </p:cNvPr>
          <p:cNvSpPr/>
          <p:nvPr/>
        </p:nvSpPr>
        <p:spPr>
          <a:xfrm>
            <a:off x="4835512" y="5129899"/>
            <a:ext cx="965978" cy="31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Geocoded point inside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2AE8AEB5-9335-4502-A326-C0B71EEDE60D}"/>
              </a:ext>
            </a:extLst>
          </p:cNvPr>
          <p:cNvSpPr/>
          <p:nvPr/>
        </p:nvSpPr>
        <p:spPr>
          <a:xfrm>
            <a:off x="4952705" y="5584879"/>
            <a:ext cx="731592" cy="2482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153 facilities</a:t>
            </a:r>
          </a:p>
        </p:txBody>
      </p: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33180BD0-3766-4C2B-B5BD-78B6B5B4840E}"/>
              </a:ext>
            </a:extLst>
          </p:cNvPr>
          <p:cNvCxnSpPr>
            <a:stCxn id="293" idx="2"/>
            <a:endCxn id="297" idx="0"/>
          </p:cNvCxnSpPr>
          <p:nvPr/>
        </p:nvCxnSpPr>
        <p:spPr>
          <a:xfrm>
            <a:off x="5318501" y="4967584"/>
            <a:ext cx="0" cy="16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768B5875-8112-45C3-9193-459BCBB8C9F4}"/>
              </a:ext>
            </a:extLst>
          </p:cNvPr>
          <p:cNvCxnSpPr>
            <a:stCxn id="297" idx="2"/>
            <a:endCxn id="298" idx="0"/>
          </p:cNvCxnSpPr>
          <p:nvPr/>
        </p:nvCxnSpPr>
        <p:spPr>
          <a:xfrm>
            <a:off x="5318501" y="5443860"/>
            <a:ext cx="0" cy="14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>
            <a:extLst>
              <a:ext uri="{FF2B5EF4-FFF2-40B4-BE49-F238E27FC236}">
                <a16:creationId xmlns:a16="http://schemas.microsoft.com/office/drawing/2014/main" id="{37246BF5-9DBE-4DC2-A5A4-31942FB98DC2}"/>
              </a:ext>
            </a:extLst>
          </p:cNvPr>
          <p:cNvSpPr/>
          <p:nvPr/>
        </p:nvSpPr>
        <p:spPr>
          <a:xfrm>
            <a:off x="5875671" y="5129899"/>
            <a:ext cx="886229" cy="31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Geocoded point outside</a:t>
            </a:r>
          </a:p>
        </p:txBody>
      </p:sp>
      <p:sp>
        <p:nvSpPr>
          <p:cNvPr id="304" name="Rectangle: Rounded Corners 303">
            <a:extLst>
              <a:ext uri="{FF2B5EF4-FFF2-40B4-BE49-F238E27FC236}">
                <a16:creationId xmlns:a16="http://schemas.microsoft.com/office/drawing/2014/main" id="{0DA4C32B-422F-4262-833E-E9670B3D0E3D}"/>
              </a:ext>
            </a:extLst>
          </p:cNvPr>
          <p:cNvSpPr/>
          <p:nvPr/>
        </p:nvSpPr>
        <p:spPr>
          <a:xfrm>
            <a:off x="5952989" y="5588663"/>
            <a:ext cx="731592" cy="24820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46 facilities</a:t>
            </a:r>
          </a:p>
        </p:txBody>
      </p: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E0AEAEF2-1D24-4383-BEAE-517B68BA6FA1}"/>
              </a:ext>
            </a:extLst>
          </p:cNvPr>
          <p:cNvCxnSpPr>
            <a:cxnSpLocks/>
            <a:stCxn id="293" idx="3"/>
            <a:endCxn id="303" idx="0"/>
          </p:cNvCxnSpPr>
          <p:nvPr/>
        </p:nvCxnSpPr>
        <p:spPr>
          <a:xfrm>
            <a:off x="5684297" y="4843480"/>
            <a:ext cx="634489" cy="286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E9B01BE6-2B28-4E12-9F58-74F454DEF2D3}"/>
              </a:ext>
            </a:extLst>
          </p:cNvPr>
          <p:cNvCxnSpPr>
            <a:cxnSpLocks/>
            <a:stCxn id="303" idx="2"/>
            <a:endCxn id="304" idx="0"/>
          </p:cNvCxnSpPr>
          <p:nvPr/>
        </p:nvCxnSpPr>
        <p:spPr>
          <a:xfrm flipH="1">
            <a:off x="6318785" y="5443860"/>
            <a:ext cx="1" cy="14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: Rounded Corners 316">
            <a:extLst>
              <a:ext uri="{FF2B5EF4-FFF2-40B4-BE49-F238E27FC236}">
                <a16:creationId xmlns:a16="http://schemas.microsoft.com/office/drawing/2014/main" id="{4E7B7C71-0B4C-4326-B50C-65A69CDF8D6C}"/>
              </a:ext>
            </a:extLst>
          </p:cNvPr>
          <p:cNvSpPr/>
          <p:nvPr/>
        </p:nvSpPr>
        <p:spPr>
          <a:xfrm>
            <a:off x="1594856" y="7253335"/>
            <a:ext cx="731592" cy="24243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67 facilities</a:t>
            </a:r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3FA678D7-8FC0-4F55-92A0-1A0F86747E38}"/>
              </a:ext>
            </a:extLst>
          </p:cNvPr>
          <p:cNvCxnSpPr>
            <a:stCxn id="146" idx="2"/>
            <a:endCxn id="317" idx="0"/>
          </p:cNvCxnSpPr>
          <p:nvPr/>
        </p:nvCxnSpPr>
        <p:spPr>
          <a:xfrm>
            <a:off x="1960652" y="7022358"/>
            <a:ext cx="0" cy="23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>
            <a:extLst>
              <a:ext uri="{FF2B5EF4-FFF2-40B4-BE49-F238E27FC236}">
                <a16:creationId xmlns:a16="http://schemas.microsoft.com/office/drawing/2014/main" id="{32EA0C04-B7C7-4F98-AAF1-342CB8E74B54}"/>
              </a:ext>
            </a:extLst>
          </p:cNvPr>
          <p:cNvSpPr/>
          <p:nvPr/>
        </p:nvSpPr>
        <p:spPr>
          <a:xfrm>
            <a:off x="2655083" y="6667959"/>
            <a:ext cx="898772" cy="35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Both points outside</a:t>
            </a:r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9390DD94-C9F7-4271-968E-113AC6FED22A}"/>
              </a:ext>
            </a:extLst>
          </p:cNvPr>
          <p:cNvCxnSpPr>
            <a:stCxn id="279" idx="2"/>
            <a:endCxn id="322" idx="0"/>
          </p:cNvCxnSpPr>
          <p:nvPr/>
        </p:nvCxnSpPr>
        <p:spPr>
          <a:xfrm flipH="1">
            <a:off x="3104469" y="6006191"/>
            <a:ext cx="1025235" cy="66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: Rounded Corners 324">
            <a:extLst>
              <a:ext uri="{FF2B5EF4-FFF2-40B4-BE49-F238E27FC236}">
                <a16:creationId xmlns:a16="http://schemas.microsoft.com/office/drawing/2014/main" id="{15A1D2B8-8F64-42B3-8EE0-7744F5776FD0}"/>
              </a:ext>
            </a:extLst>
          </p:cNvPr>
          <p:cNvSpPr/>
          <p:nvPr/>
        </p:nvSpPr>
        <p:spPr>
          <a:xfrm>
            <a:off x="2735047" y="7638073"/>
            <a:ext cx="731592" cy="2651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191 facilities</a:t>
            </a:r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DC051483-90A5-458B-A487-D5B967B74537}"/>
              </a:ext>
            </a:extLst>
          </p:cNvPr>
          <p:cNvCxnSpPr>
            <a:cxnSpLocks/>
            <a:stCxn id="322" idx="2"/>
            <a:endCxn id="208" idx="0"/>
          </p:cNvCxnSpPr>
          <p:nvPr/>
        </p:nvCxnSpPr>
        <p:spPr>
          <a:xfrm flipH="1">
            <a:off x="3097049" y="7023683"/>
            <a:ext cx="7420" cy="11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BCE552C-23DC-42B4-95FF-78165E789E73}"/>
              </a:ext>
            </a:extLst>
          </p:cNvPr>
          <p:cNvSpPr/>
          <p:nvPr/>
        </p:nvSpPr>
        <p:spPr>
          <a:xfrm>
            <a:off x="3763908" y="10218834"/>
            <a:ext cx="647877" cy="262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Use the FRS XY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2540593-79DE-4F9F-B543-21BB52439A23}"/>
              </a:ext>
            </a:extLst>
          </p:cNvPr>
          <p:cNvCxnSpPr>
            <a:cxnSpLocks/>
            <a:stCxn id="185" idx="2"/>
            <a:endCxn id="157" idx="0"/>
          </p:cNvCxnSpPr>
          <p:nvPr/>
        </p:nvCxnSpPr>
        <p:spPr>
          <a:xfrm flipH="1">
            <a:off x="4087846" y="10481736"/>
            <a:ext cx="1" cy="16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7785C1A-B365-415D-9F35-B8E41710D159}"/>
              </a:ext>
            </a:extLst>
          </p:cNvPr>
          <p:cNvCxnSpPr>
            <a:stCxn id="159" idx="2"/>
            <a:endCxn id="75" idx="0"/>
          </p:cNvCxnSpPr>
          <p:nvPr/>
        </p:nvCxnSpPr>
        <p:spPr>
          <a:xfrm flipH="1">
            <a:off x="5094622" y="10514869"/>
            <a:ext cx="17570" cy="16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572B097-3A9B-4DD2-A04C-C29F713B412E}"/>
              </a:ext>
            </a:extLst>
          </p:cNvPr>
          <p:cNvSpPr/>
          <p:nvPr/>
        </p:nvSpPr>
        <p:spPr>
          <a:xfrm>
            <a:off x="2876926" y="14417116"/>
            <a:ext cx="1104148" cy="32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Chose the geocoded location</a:t>
            </a:r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E91CAC1C-02F0-4916-A9CA-F2B001C1AF6C}"/>
              </a:ext>
            </a:extLst>
          </p:cNvPr>
          <p:cNvSpPr/>
          <p:nvPr/>
        </p:nvSpPr>
        <p:spPr>
          <a:xfrm>
            <a:off x="3070204" y="14956743"/>
            <a:ext cx="737919" cy="26512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510 facilities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3ED79D9-E603-4E1A-AAF7-3C21E0017AB9}"/>
              </a:ext>
            </a:extLst>
          </p:cNvPr>
          <p:cNvCxnSpPr>
            <a:cxnSpLocks/>
            <a:stCxn id="197" idx="2"/>
            <a:endCxn id="198" idx="0"/>
          </p:cNvCxnSpPr>
          <p:nvPr/>
        </p:nvCxnSpPr>
        <p:spPr>
          <a:xfrm>
            <a:off x="3429000" y="14739725"/>
            <a:ext cx="10164" cy="217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94940F3-AC78-4DE0-8DB7-EEC4CBD15D5A}"/>
              </a:ext>
            </a:extLst>
          </p:cNvPr>
          <p:cNvCxnSpPr>
            <a:endCxn id="197" idx="0"/>
          </p:cNvCxnSpPr>
          <p:nvPr/>
        </p:nvCxnSpPr>
        <p:spPr>
          <a:xfrm>
            <a:off x="3429000" y="14190593"/>
            <a:ext cx="0" cy="22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1D258379-0982-429B-B8F4-C1B0643BD6C5}"/>
              </a:ext>
            </a:extLst>
          </p:cNvPr>
          <p:cNvSpPr/>
          <p:nvPr/>
        </p:nvSpPr>
        <p:spPr>
          <a:xfrm>
            <a:off x="5568738" y="252116"/>
            <a:ext cx="1121769" cy="43275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Facilities with invalid location or outside the boundary</a:t>
            </a: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68F6C25E-36BB-473F-83DF-5A3F00BB1A04}"/>
              </a:ext>
            </a:extLst>
          </p:cNvPr>
          <p:cNvSpPr/>
          <p:nvPr/>
        </p:nvSpPr>
        <p:spPr>
          <a:xfrm>
            <a:off x="5572196" y="731519"/>
            <a:ext cx="1121769" cy="30457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Facilities inside the boundary</a:t>
            </a:r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49C87848-5625-431F-BAE0-584F54939F7F}"/>
              </a:ext>
            </a:extLst>
          </p:cNvPr>
          <p:cNvSpPr/>
          <p:nvPr/>
        </p:nvSpPr>
        <p:spPr>
          <a:xfrm>
            <a:off x="5565809" y="1081822"/>
            <a:ext cx="1121769" cy="2893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>
                <a:solidFill>
                  <a:schemeClr val="bg1"/>
                </a:solidFill>
              </a:rPr>
              <a:t>Final facilities inside the boundary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1792CB6-E0D1-4032-A4AF-CFDA163DD6A4}"/>
              </a:ext>
            </a:extLst>
          </p:cNvPr>
          <p:cNvSpPr/>
          <p:nvPr/>
        </p:nvSpPr>
        <p:spPr>
          <a:xfrm>
            <a:off x="2647663" y="7135554"/>
            <a:ext cx="898772" cy="355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Chose FRS XY as Best so Best is not null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F8F85ED-2A91-47F9-860A-3490407EFCDB}"/>
              </a:ext>
            </a:extLst>
          </p:cNvPr>
          <p:cNvCxnSpPr>
            <a:stCxn id="208" idx="2"/>
            <a:endCxn id="325" idx="0"/>
          </p:cNvCxnSpPr>
          <p:nvPr/>
        </p:nvCxnSpPr>
        <p:spPr>
          <a:xfrm>
            <a:off x="3097049" y="7491278"/>
            <a:ext cx="3794" cy="14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BD800C6-AFE0-44E4-9B3A-0C1A9DEF23E0}"/>
              </a:ext>
            </a:extLst>
          </p:cNvPr>
          <p:cNvSpPr/>
          <p:nvPr/>
        </p:nvSpPr>
        <p:spPr>
          <a:xfrm>
            <a:off x="5521177" y="40640"/>
            <a:ext cx="1240724" cy="1391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54104-BDB2-4DAE-A0DB-5C93DA89A3A3}"/>
              </a:ext>
            </a:extLst>
          </p:cNvPr>
          <p:cNvSpPr txBox="1"/>
          <p:nvPr/>
        </p:nvSpPr>
        <p:spPr>
          <a:xfrm>
            <a:off x="5565551" y="40640"/>
            <a:ext cx="656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Key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A67B5-E53B-4FBC-893A-2E596AD7008D}"/>
              </a:ext>
            </a:extLst>
          </p:cNvPr>
          <p:cNvSpPr txBox="1"/>
          <p:nvPr/>
        </p:nvSpPr>
        <p:spPr>
          <a:xfrm>
            <a:off x="5493725" y="2526887"/>
            <a:ext cx="1309059" cy="160043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Invalid FRS accuracy descriptors: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ACRES POINTS NOT REPRESENTED BY 101-107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ADMINISTRATIVE BUILDING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NW CORNER OF LAND PARCEL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SE CORNER OF LAND PARCEL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SW CORNER OF LAND PARCEL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UNKNOWN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69918CA-A267-4D7C-84EC-D0C3CF90DDFA}"/>
              </a:ext>
            </a:extLst>
          </p:cNvPr>
          <p:cNvSpPr txBox="1"/>
          <p:nvPr/>
        </p:nvSpPr>
        <p:spPr>
          <a:xfrm>
            <a:off x="2124968" y="8269112"/>
            <a:ext cx="1164942" cy="181588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Less accurate geocoded address types: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POI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Locality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Postal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err="1"/>
              <a:t>PostalExt</a:t>
            </a:r>
            <a:endParaRPr lang="en-US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err="1"/>
              <a:t>StreetInt</a:t>
            </a:r>
            <a:endParaRPr lang="en-US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err="1"/>
              <a:t>StreetMidBlock</a:t>
            </a:r>
            <a:endParaRPr lang="en-US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err="1"/>
              <a:t>StreetName</a:t>
            </a:r>
            <a:endParaRPr lang="en-US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700" dirty="0"/>
          </a:p>
          <a:p>
            <a:r>
              <a:rPr lang="en-US" sz="700" dirty="0"/>
              <a:t>More accurate geocoded address types: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err="1"/>
              <a:t>PointAddress</a:t>
            </a:r>
            <a:endParaRPr lang="en-US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err="1"/>
              <a:t>StreetAddress</a:t>
            </a:r>
            <a:endParaRPr lang="en-US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err="1"/>
              <a:t>StreetAddressExt</a:t>
            </a:r>
            <a:endParaRPr lang="en-US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 err="1"/>
              <a:t>Subaddress</a:t>
            </a:r>
            <a:endParaRPr lang="en-US" sz="7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A01EE01-1108-4162-AE47-4FC7CE3A27F3}"/>
              </a:ext>
            </a:extLst>
          </p:cNvPr>
          <p:cNvSpPr txBox="1"/>
          <p:nvPr/>
        </p:nvSpPr>
        <p:spPr>
          <a:xfrm>
            <a:off x="80273" y="12004991"/>
            <a:ext cx="2141200" cy="14952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Completed a random manual check on locations. In comparing the FRS and geocoded locations, determined which appeared to be most correctly placed on the facility (on a building, or clearly in the facility area). Those that were clearly placed on a road or nowhere near the facility are less correctly placed.</a:t>
            </a:r>
          </a:p>
        </p:txBody>
      </p:sp>
    </p:spTree>
    <p:extLst>
      <p:ext uri="{BB962C8B-B14F-4D97-AF65-F5344CB8AC3E}">
        <p14:creationId xmlns:p14="http://schemas.microsoft.com/office/powerpoint/2010/main" val="222487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2186</TotalTime>
  <Words>363</Words>
  <Application>Microsoft Office PowerPoint</Application>
  <PresentationFormat>Custom</PresentationFormat>
  <Paragraphs>121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Paige Gebhardt</dc:creator>
  <cp:lastModifiedBy>Paige Gebhardt</cp:lastModifiedBy>
  <cp:revision>37</cp:revision>
  <dcterms:created xsi:type="dcterms:W3CDTF">2023-05-19T16:41:59Z</dcterms:created>
  <dcterms:modified xsi:type="dcterms:W3CDTF">2023-06-30T12:51:52Z</dcterms:modified>
</cp:coreProperties>
</file>