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87" r:id="rId2"/>
    <p:sldId id="1218" r:id="rId3"/>
    <p:sldId id="1591" r:id="rId4"/>
    <p:sldId id="1588" r:id="rId5"/>
    <p:sldId id="1589" r:id="rId6"/>
    <p:sldId id="1590" r:id="rId7"/>
    <p:sldId id="1592" r:id="rId8"/>
    <p:sldId id="1593" r:id="rId9"/>
    <p:sldId id="1594" r:id="rId10"/>
    <p:sldId id="1595" r:id="rId11"/>
    <p:sldId id="1596" r:id="rId12"/>
    <p:sldId id="1597" r:id="rId13"/>
    <p:sldId id="1601" r:id="rId14"/>
    <p:sldId id="1602" r:id="rId15"/>
    <p:sldId id="1603" r:id="rId16"/>
    <p:sldId id="1598" r:id="rId17"/>
    <p:sldId id="1600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7006-05AB-4BCA-A162-A82B294A3B30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5330E-6554-4168-92C0-2B85BE2C1B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35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>
            <a:extLst>
              <a:ext uri="{FF2B5EF4-FFF2-40B4-BE49-F238E27FC236}">
                <a16:creationId xmlns:a16="http://schemas.microsoft.com/office/drawing/2014/main" id="{A7B31099-2C42-4460-8424-E753DC890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>
            <a:extLst>
              <a:ext uri="{FF2B5EF4-FFF2-40B4-BE49-F238E27FC236}">
                <a16:creationId xmlns:a16="http://schemas.microsoft.com/office/drawing/2014/main" id="{1BA69FFC-EAA2-4D85-8201-7A4F2876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Foliennummernplatzhalter 3">
            <a:extLst>
              <a:ext uri="{FF2B5EF4-FFF2-40B4-BE49-F238E27FC236}">
                <a16:creationId xmlns:a16="http://schemas.microsoft.com/office/drawing/2014/main" id="{2E9A55CA-8902-44B8-933D-E4EF1BE0A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>
                <a:solidFill>
                  <a:schemeClr val="tx1"/>
                </a:solidFill>
              </a:rPr>
              <a:t>Notes </a:t>
            </a:r>
            <a:fld id="{2C7AA473-E6DC-4498-B1DE-F18D5C071225}" type="slidenum">
              <a:rPr lang="de-DE" altLang="en-US">
                <a:solidFill>
                  <a:schemeClr val="tx1"/>
                </a:solidFill>
              </a:rPr>
              <a:pPr/>
              <a:t>1</a:t>
            </a:fld>
            <a:endParaRPr lang="de-D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>
            <a:extLst>
              <a:ext uri="{FF2B5EF4-FFF2-40B4-BE49-F238E27FC236}">
                <a16:creationId xmlns:a16="http://schemas.microsoft.com/office/drawing/2014/main" id="{A7B31099-2C42-4460-8424-E753DC890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>
            <a:extLst>
              <a:ext uri="{FF2B5EF4-FFF2-40B4-BE49-F238E27FC236}">
                <a16:creationId xmlns:a16="http://schemas.microsoft.com/office/drawing/2014/main" id="{1BA69FFC-EAA2-4D85-8201-7A4F2876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Foliennummernplatzhalter 3">
            <a:extLst>
              <a:ext uri="{FF2B5EF4-FFF2-40B4-BE49-F238E27FC236}">
                <a16:creationId xmlns:a16="http://schemas.microsoft.com/office/drawing/2014/main" id="{2E9A55CA-8902-44B8-933D-E4EF1BE0A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>
                <a:solidFill>
                  <a:schemeClr val="tx1"/>
                </a:solidFill>
              </a:rPr>
              <a:t>Notes </a:t>
            </a:r>
            <a:fld id="{2C7AA473-E6DC-4498-B1DE-F18D5C071225}" type="slidenum">
              <a:rPr lang="de-DE" altLang="en-US">
                <a:solidFill>
                  <a:schemeClr val="tx1"/>
                </a:solidFill>
              </a:rPr>
              <a:pPr/>
              <a:t>3</a:t>
            </a:fld>
            <a:endParaRPr lang="de-D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7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>
            <a:extLst>
              <a:ext uri="{FF2B5EF4-FFF2-40B4-BE49-F238E27FC236}">
                <a16:creationId xmlns:a16="http://schemas.microsoft.com/office/drawing/2014/main" id="{A7B31099-2C42-4460-8424-E753DC890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>
            <a:extLst>
              <a:ext uri="{FF2B5EF4-FFF2-40B4-BE49-F238E27FC236}">
                <a16:creationId xmlns:a16="http://schemas.microsoft.com/office/drawing/2014/main" id="{1BA69FFC-EAA2-4D85-8201-7A4F2876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Foliennummernplatzhalter 3">
            <a:extLst>
              <a:ext uri="{FF2B5EF4-FFF2-40B4-BE49-F238E27FC236}">
                <a16:creationId xmlns:a16="http://schemas.microsoft.com/office/drawing/2014/main" id="{2E9A55CA-8902-44B8-933D-E4EF1BE0A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>
                <a:solidFill>
                  <a:schemeClr val="tx1"/>
                </a:solidFill>
              </a:rPr>
              <a:t>Notes </a:t>
            </a:r>
            <a:fld id="{2C7AA473-E6DC-4498-B1DE-F18D5C071225}" type="slidenum">
              <a:rPr lang="de-DE" altLang="en-US">
                <a:solidFill>
                  <a:schemeClr val="tx1"/>
                </a:solidFill>
              </a:rPr>
              <a:pPr/>
              <a:t>7</a:t>
            </a:fld>
            <a:endParaRPr lang="de-D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2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>
            <a:extLst>
              <a:ext uri="{FF2B5EF4-FFF2-40B4-BE49-F238E27FC236}">
                <a16:creationId xmlns:a16="http://schemas.microsoft.com/office/drawing/2014/main" id="{A7B31099-2C42-4460-8424-E753DC890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>
            <a:extLst>
              <a:ext uri="{FF2B5EF4-FFF2-40B4-BE49-F238E27FC236}">
                <a16:creationId xmlns:a16="http://schemas.microsoft.com/office/drawing/2014/main" id="{1BA69FFC-EAA2-4D85-8201-7A4F2876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Foliennummernplatzhalter 3">
            <a:extLst>
              <a:ext uri="{FF2B5EF4-FFF2-40B4-BE49-F238E27FC236}">
                <a16:creationId xmlns:a16="http://schemas.microsoft.com/office/drawing/2014/main" id="{2E9A55CA-8902-44B8-933D-E4EF1BE0A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>
                <a:solidFill>
                  <a:schemeClr val="tx1"/>
                </a:solidFill>
              </a:rPr>
              <a:t>Notes </a:t>
            </a:r>
            <a:fld id="{2C7AA473-E6DC-4498-B1DE-F18D5C071225}" type="slidenum">
              <a:rPr lang="de-DE" altLang="en-US">
                <a:solidFill>
                  <a:schemeClr val="tx1"/>
                </a:solidFill>
              </a:rPr>
              <a:pPr/>
              <a:t>13</a:t>
            </a:fld>
            <a:endParaRPr lang="de-D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>
            <a:extLst>
              <a:ext uri="{FF2B5EF4-FFF2-40B4-BE49-F238E27FC236}">
                <a16:creationId xmlns:a16="http://schemas.microsoft.com/office/drawing/2014/main" id="{A7B31099-2C42-4460-8424-E753DC890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>
            <a:extLst>
              <a:ext uri="{FF2B5EF4-FFF2-40B4-BE49-F238E27FC236}">
                <a16:creationId xmlns:a16="http://schemas.microsoft.com/office/drawing/2014/main" id="{1BA69FFC-EAA2-4D85-8201-7A4F2876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Foliennummernplatzhalter 3">
            <a:extLst>
              <a:ext uri="{FF2B5EF4-FFF2-40B4-BE49-F238E27FC236}">
                <a16:creationId xmlns:a16="http://schemas.microsoft.com/office/drawing/2014/main" id="{2E9A55CA-8902-44B8-933D-E4EF1BE0A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en-US">
                <a:solidFill>
                  <a:schemeClr val="tx1"/>
                </a:solidFill>
              </a:rPr>
              <a:t>Notes </a:t>
            </a:r>
            <a:fld id="{2C7AA473-E6DC-4498-B1DE-F18D5C071225}" type="slidenum">
              <a:rPr lang="de-DE" altLang="en-US">
                <a:solidFill>
                  <a:schemeClr val="tx1"/>
                </a:solidFill>
              </a:rPr>
              <a:pPr/>
              <a:t>16</a:t>
            </a:fld>
            <a:endParaRPr lang="de-DE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9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AE6-A4EE-4BA6-9164-E4E95C5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8EC7-834E-4019-9EE3-BE354A93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E0DA-D3E3-4FE4-8CD9-3265F824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155F-BFE7-4C8D-853D-64DDE20A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AF67-C6F1-4CB6-816B-1AC3A6F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C3E3-80B1-4899-B7B0-EE9DFE0F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72AB-3FC0-49E3-83F0-EAEE15E3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AE29-56B6-4B11-9360-D3E9FAC6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DAF7-D849-436E-AC77-A780796B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8ACA-C19E-4A41-BAA9-1F7E9B24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5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F2A56-DD52-4742-BCA0-36DE4F529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58BDF-03D4-4E0E-8B56-D0BD731D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3E5A-0292-414F-ABC9-96DDECAC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3510-E393-4393-8254-0AD59968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60E9-4971-4DC8-8040-CA789920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84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736" y="1412875"/>
            <a:ext cx="11082915" cy="218521"/>
          </a:xfrm>
        </p:spPr>
        <p:txBody>
          <a:bodyPr wrap="square">
            <a:spAutoFit/>
          </a:bodyPr>
          <a:lstStyle>
            <a:lvl1pPr>
              <a:defRPr sz="1399"/>
            </a:lvl1pPr>
          </a:lstStyle>
          <a:p>
            <a:pPr lvl="0"/>
            <a:r>
              <a:rPr lang="en-US" noProof="0"/>
              <a:t>Title (description of slide content), Arial 14 </a:t>
            </a:r>
            <a:r>
              <a:rPr lang="en-US" noProof="0" err="1"/>
              <a:t>pt</a:t>
            </a:r>
            <a:r>
              <a:rPr lang="en-US" noProof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6735" y="1774582"/>
            <a:ext cx="11082916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399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6735" y="2135432"/>
            <a:ext cx="11082916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399" kern="1400" dirty="0" smtClean="0"/>
            </a:lvl1pPr>
          </a:lstStyle>
          <a:p>
            <a:pPr lvl="0" eaLnBrk="0" hangingPunct="0"/>
            <a:r>
              <a:rPr lang="en-US"/>
              <a:t>Note: Increase indent level to start bullet list/</a:t>
            </a:r>
            <a:r>
              <a:rPr lang="en-US" err="1"/>
              <a:t>Vergrößern</a:t>
            </a:r>
            <a:r>
              <a:rPr lang="en-US"/>
              <a:t> </a:t>
            </a:r>
            <a:r>
              <a:rPr lang="en-US" err="1"/>
              <a:t>Sie</a:t>
            </a:r>
            <a:r>
              <a:rPr lang="en-US"/>
              <a:t> die </a:t>
            </a:r>
            <a:r>
              <a:rPr lang="en-US" err="1"/>
              <a:t>Einzugsebene</a:t>
            </a:r>
            <a:r>
              <a:rPr lang="en-US"/>
              <a:t>, um Bullets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erhalten</a:t>
            </a:r>
            <a:r>
              <a:rPr lang="en-US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1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635C-38BF-4AF4-BEEB-A5A16CAD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59C2-2C56-4874-8555-2D312D3A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97D65-DC5F-4180-B507-3D5CEC6D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F8BD-A1DA-435B-A2EC-1A777C36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D35A-BBEF-4615-B4A0-50844F2F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7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98B9-E63C-4ADC-85C2-DB282D7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3529-8781-4840-BCFB-2090018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D5C3-E422-4530-B734-19E9C29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D076-037A-43CA-BEF1-0CEE479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6401-ADBD-461F-B70D-5ADCE58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7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476B-A9AC-4387-B95E-8C604385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9C3-1718-432E-89E7-C6DB4EECC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98E8A-BF0B-4D7E-B0F5-71768758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29F34-7D13-491F-8352-B1B06D89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69F0-B916-42BE-928E-8D2D53C1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2EC9-E5FB-40C6-AA34-29E50AE6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71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855C-BB27-43BF-8747-5096F315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64FCF-E3DF-4E55-8046-F90ABBB0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2DE8-4D24-475E-970A-F0F5D5132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712A-7CEC-48E1-99AB-3520360B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9E3B9-19DC-49A6-8123-48CF06961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D2F7-1E4E-4736-9314-8E064C27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3E302-B2BD-4746-8A26-1CF16B06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535BC-F3C4-499A-A017-9B8A955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0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71DE-3CBC-4784-9CA2-91AF0F8A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D1628-7E49-47CF-BAD3-558FDC85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318D-C95A-4460-8D0A-4C39CED3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6502D-475D-47E8-8C0C-41973D49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753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7C24C-396E-49BC-B272-834EA20A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5601-E78E-4F5C-9C29-487720DE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79A6F-A9DC-434D-ABEE-020577F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5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729-A541-43EA-B8AF-3CCFC592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D0F8-DA2F-4547-91A1-8E03A760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4656-2445-40D9-A972-13CE1860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3AAFE-2A55-455D-9448-4894C836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B0A03-2DF9-4E03-ADE7-0DDEE3AC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209B-F058-4975-8453-A6763DC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00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DF3B-5FDA-475B-BE21-7D0C86C1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6AC33-DF32-470E-B853-CC728D0EF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70348-1925-4A52-9FC0-74037736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4818-E271-487D-9E9A-C68978E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3E90-F8D3-46F6-ACE2-31CF2EA0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09046-77DE-4637-858D-2A744536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8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A92A-939E-4D0D-AD65-508FF871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BFAC-89DC-4F28-A6F6-71FF708C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1C5F-DFA0-4B0A-9E28-2082F19F2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326F-B644-4522-A49F-B035FD932B98}" type="datetimeFigureOut">
              <a:rPr lang="sv-SE" smtClean="0"/>
              <a:t>2021-02-07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429A-1709-47E6-9CAD-0CAB071D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6D88-D6E1-4831-9D40-26B5553F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9272-7F7D-4F28-8EFE-2A8F46B2D07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FC3B2B0-36CB-4233-A752-C891888C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5" y="4542436"/>
            <a:ext cx="6306368" cy="898784"/>
          </a:xfrm>
        </p:spPr>
        <p:txBody>
          <a:bodyPr>
            <a:normAutofit/>
          </a:bodyPr>
          <a:lstStyle/>
          <a:p>
            <a:pPr algn="l"/>
            <a:r>
              <a:rPr lang="en-US" sz="3198" b="1" dirty="0">
                <a:cs typeface="Arial"/>
              </a:rPr>
              <a:t>H&amp;M Group – Senior Data Scientist</a:t>
            </a:r>
            <a:br>
              <a:rPr lang="en-US" sz="3198" b="1" dirty="0">
                <a:cs typeface="Arial"/>
              </a:rPr>
            </a:br>
            <a:r>
              <a:rPr lang="en-US" sz="1999" b="1" dirty="0">
                <a:ea typeface="+mj-ea"/>
              </a:rPr>
              <a:t>Product Markdown Forecast</a:t>
            </a:r>
          </a:p>
          <a:p>
            <a:endParaRPr lang="en-US" sz="3198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26AA20-7EED-46EB-A592-50DA8F11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465" y="426829"/>
            <a:ext cx="2895732" cy="55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B067C-9CCB-43B2-9992-10233D35373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sv-SE" sz="1000">
                <a:solidFill>
                  <a:srgbClr val="000000"/>
                </a:solidFill>
              </a:rPr>
              <a:t>Unrestricted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Does the internal features of the time series tell us something?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5C307-ED98-4905-8C44-8B5F221A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4" y="2021743"/>
            <a:ext cx="6194709" cy="38958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4078DD1-1D71-4F91-A707-85A5C808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1" y="3105598"/>
            <a:ext cx="1286552" cy="148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668CDB-34BB-4121-A000-93FED70A467B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 flipV="1">
            <a:off x="2154113" y="2168551"/>
            <a:ext cx="1100815" cy="16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890F9A-6FAE-4D61-B062-B15F0568B33C}"/>
              </a:ext>
            </a:extLst>
          </p:cNvPr>
          <p:cNvSpPr/>
          <p:nvPr/>
        </p:nvSpPr>
        <p:spPr>
          <a:xfrm>
            <a:off x="3254928" y="1929464"/>
            <a:ext cx="1880010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Trend </a:t>
            </a:r>
            <a:r>
              <a:rPr lang="sv-SE" dirty="0" err="1"/>
              <a:t>Strength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A6B80-144D-4522-8589-B6704957D33A}"/>
              </a:ext>
            </a:extLst>
          </p:cNvPr>
          <p:cNvSpPr/>
          <p:nvPr/>
        </p:nvSpPr>
        <p:spPr>
          <a:xfrm>
            <a:off x="3254928" y="3024693"/>
            <a:ext cx="1880010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Seasonal</a:t>
            </a:r>
            <a:r>
              <a:rPr lang="sv-SE" dirty="0"/>
              <a:t> </a:t>
            </a:r>
            <a:r>
              <a:rPr lang="sv-SE" dirty="0" err="1"/>
              <a:t>strength</a:t>
            </a:r>
            <a:endParaRPr lang="sv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CA628E-D118-442F-A6BA-78C472278CDE}"/>
              </a:ext>
            </a:extLst>
          </p:cNvPr>
          <p:cNvSpPr/>
          <p:nvPr/>
        </p:nvSpPr>
        <p:spPr>
          <a:xfrm>
            <a:off x="3254928" y="4119922"/>
            <a:ext cx="1880010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Spikiness</a:t>
            </a:r>
            <a:endParaRPr lang="sv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B0D93-3FE1-4C29-BB85-1122B8B56076}"/>
              </a:ext>
            </a:extLst>
          </p:cNvPr>
          <p:cNvSpPr/>
          <p:nvPr/>
        </p:nvSpPr>
        <p:spPr>
          <a:xfrm>
            <a:off x="3254928" y="5215151"/>
            <a:ext cx="1880010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DAF4E-8D91-4FFB-B45E-85D27983911B}"/>
              </a:ext>
            </a:extLst>
          </p:cNvPr>
          <p:cNvCxnSpPr>
            <a:cxnSpLocks/>
            <a:stCxn id="2050" idx="3"/>
            <a:endCxn id="10" idx="1"/>
          </p:cNvCxnSpPr>
          <p:nvPr/>
        </p:nvCxnSpPr>
        <p:spPr>
          <a:xfrm flipV="1">
            <a:off x="2154113" y="3263780"/>
            <a:ext cx="1100815" cy="5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709D37-1941-4E35-8A34-0048466AB48F}"/>
              </a:ext>
            </a:extLst>
          </p:cNvPr>
          <p:cNvCxnSpPr>
            <a:cxnSpLocks/>
            <a:stCxn id="2050" idx="3"/>
            <a:endCxn id="12" idx="1"/>
          </p:cNvCxnSpPr>
          <p:nvPr/>
        </p:nvCxnSpPr>
        <p:spPr>
          <a:xfrm>
            <a:off x="2154113" y="3848046"/>
            <a:ext cx="1100815" cy="51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08E3F-686E-4D62-AB31-A4250C5EBD5A}"/>
              </a:ext>
            </a:extLst>
          </p:cNvPr>
          <p:cNvCxnSpPr>
            <a:cxnSpLocks/>
            <a:stCxn id="2050" idx="3"/>
            <a:endCxn id="13" idx="1"/>
          </p:cNvCxnSpPr>
          <p:nvPr/>
        </p:nvCxnSpPr>
        <p:spPr>
          <a:xfrm>
            <a:off x="2154113" y="3848046"/>
            <a:ext cx="1100815" cy="16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0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What are the more popular before/after markdown season?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D054C-6C7E-4449-9EE2-C30A0AB6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6" y="1400961"/>
            <a:ext cx="6974046" cy="523053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09EE4A-BC54-4EDD-B209-0EF97A426F95}"/>
              </a:ext>
            </a:extLst>
          </p:cNvPr>
          <p:cNvSpPr/>
          <p:nvPr/>
        </p:nvSpPr>
        <p:spPr>
          <a:xfrm>
            <a:off x="7524924" y="3410653"/>
            <a:ext cx="1291905" cy="825058"/>
          </a:xfrm>
          <a:prstGeom prst="rightArrow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7DDBC-5819-404C-ACB5-8AEC64B2DDFA}"/>
              </a:ext>
            </a:extLst>
          </p:cNvPr>
          <p:cNvSpPr/>
          <p:nvPr/>
        </p:nvSpPr>
        <p:spPr>
          <a:xfrm>
            <a:off x="9555060" y="3246938"/>
            <a:ext cx="1880010" cy="1152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As </a:t>
            </a:r>
            <a:r>
              <a:rPr lang="sv-SE" dirty="0" err="1"/>
              <a:t>expected</a:t>
            </a:r>
            <a:r>
              <a:rPr lang="sv-SE" dirty="0"/>
              <a:t> an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clothes</a:t>
            </a:r>
            <a:r>
              <a:rPr lang="sv-SE" dirty="0"/>
              <a:t> for </a:t>
            </a:r>
            <a:r>
              <a:rPr lang="sv-SE" dirty="0" err="1"/>
              <a:t>cold</a:t>
            </a:r>
            <a:r>
              <a:rPr lang="sv-SE" dirty="0"/>
              <a:t> period</a:t>
            </a:r>
          </a:p>
        </p:txBody>
      </p:sp>
    </p:spTree>
    <p:extLst>
      <p:ext uri="{BB962C8B-B14F-4D97-AF65-F5344CB8AC3E}">
        <p14:creationId xmlns:p14="http://schemas.microsoft.com/office/powerpoint/2010/main" val="264995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Uplift prediction feature importance: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9075A-C0A9-4D0B-9CAC-9329CDF1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5" y="1882286"/>
            <a:ext cx="7162082" cy="388179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A0DDFFE-C5C0-4234-8177-5CFBE40CF02C}"/>
              </a:ext>
            </a:extLst>
          </p:cNvPr>
          <p:cNvSpPr/>
          <p:nvPr/>
        </p:nvSpPr>
        <p:spPr>
          <a:xfrm>
            <a:off x="7969541" y="3410653"/>
            <a:ext cx="1291905" cy="825058"/>
          </a:xfrm>
          <a:prstGeom prst="rightArrow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AFED8-7CC6-4615-890F-72CFAFEC889E}"/>
              </a:ext>
            </a:extLst>
          </p:cNvPr>
          <p:cNvSpPr/>
          <p:nvPr/>
        </p:nvSpPr>
        <p:spPr>
          <a:xfrm>
            <a:off x="9555060" y="3246938"/>
            <a:ext cx="1880010" cy="1152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MAPE=26%</a:t>
            </a:r>
          </a:p>
          <a:p>
            <a:pPr algn="ctr"/>
            <a:r>
              <a:rPr lang="sv-SE" dirty="0"/>
              <a:t>No HPO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Baseline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0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FC3B2B0-36CB-4233-A752-C891888C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5" y="4542436"/>
            <a:ext cx="6306368" cy="898784"/>
          </a:xfrm>
        </p:spPr>
        <p:txBody>
          <a:bodyPr>
            <a:normAutofit/>
          </a:bodyPr>
          <a:lstStyle/>
          <a:p>
            <a:pPr algn="l"/>
            <a:r>
              <a:rPr lang="en-US" sz="3198" b="1" dirty="0">
                <a:cs typeface="Arial"/>
              </a:rPr>
              <a:t>Question 3: Stock leveraging</a:t>
            </a:r>
            <a:endParaRPr lang="en-US" sz="1999" b="1" dirty="0">
              <a:ea typeface="+mj-ea"/>
            </a:endParaRPr>
          </a:p>
          <a:p>
            <a:endParaRPr lang="en-US" sz="3198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26AA20-7EED-46EB-A592-50DA8F11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465" y="426829"/>
            <a:ext cx="2895732" cy="55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B067C-9CCB-43B2-9992-10233D35373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sv-SE" sz="1000">
                <a:solidFill>
                  <a:srgbClr val="000000"/>
                </a:solidFill>
              </a:rPr>
              <a:t>Unrestricted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67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Optimization objective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F1D8F-6183-4FA2-8F92-17F3FC57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5" y="1803632"/>
            <a:ext cx="7039748" cy="3941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5B6D65-7BE2-4993-9C2D-279278CA2A1A}"/>
                  </a:ext>
                </a:extLst>
              </p:cNvPr>
              <p:cNvSpPr txBox="1"/>
              <p:nvPr/>
            </p:nvSpPr>
            <p:spPr>
              <a:xfrm>
                <a:off x="6937695" y="1501629"/>
                <a:ext cx="4706224" cy="462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There </a:t>
                </a:r>
                <a:r>
                  <a:rPr lang="sv-SE" dirty="0" err="1"/>
                  <a:t>are</a:t>
                </a:r>
                <a:r>
                  <a:rPr lang="sv-SE" dirty="0"/>
                  <a:t> a total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v-SE" dirty="0"/>
                  <a:t> variants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products</a:t>
                </a:r>
                <a:r>
                  <a:rPr lang="sv-SE" dirty="0"/>
                  <a:t>. Different variants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For </a:t>
                </a:r>
                <a:r>
                  <a:rPr lang="sv-SE" dirty="0" err="1"/>
                  <a:t>each</a:t>
                </a:r>
                <a:r>
                  <a:rPr lang="sv-SE" dirty="0"/>
                  <a:t> variant </a:t>
                </a:r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distinct</a:t>
                </a:r>
                <a:r>
                  <a:rPr lang="sv-SE" dirty="0"/>
                  <a:t> </a:t>
                </a:r>
                <a:r>
                  <a:rPr lang="sv-SE" dirty="0" err="1"/>
                  <a:t>types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discount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might</a:t>
                </a:r>
                <a:r>
                  <a:rPr lang="sv-SE" dirty="0"/>
                  <a:t> be </a:t>
                </a:r>
                <a:r>
                  <a:rPr lang="sv-SE" dirty="0" err="1"/>
                  <a:t>associated</a:t>
                </a:r>
                <a:r>
                  <a:rPr lang="sv-SE" dirty="0"/>
                  <a:t> to the variant.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For </a:t>
                </a:r>
                <a:r>
                  <a:rPr lang="sv-SE" dirty="0" err="1"/>
                  <a:t>each</a:t>
                </a:r>
                <a:r>
                  <a:rPr lang="sv-SE" dirty="0"/>
                  <a:t> variant </a:t>
                </a:r>
                <a:r>
                  <a:rPr lang="sv-SE" dirty="0" err="1"/>
                  <a:t>there</a:t>
                </a:r>
                <a:r>
                  <a:rPr lang="sv-SE" dirty="0"/>
                  <a:t> is and </a:t>
                </a:r>
                <a:r>
                  <a:rPr lang="sv-SE" dirty="0" err="1"/>
                  <a:t>associate</a:t>
                </a:r>
                <a:r>
                  <a:rPr lang="sv-SE" dirty="0"/>
                  <a:t> gross </a:t>
                </a:r>
                <a:r>
                  <a:rPr lang="sv-SE" dirty="0" err="1"/>
                  <a:t>income</a:t>
                </a:r>
                <a:r>
                  <a:rPr lang="sv-SE" dirty="0"/>
                  <a:t> and </a:t>
                </a:r>
                <a:r>
                  <a:rPr lang="sv-SE" dirty="0" err="1"/>
                  <a:t>net</a:t>
                </a:r>
                <a:r>
                  <a:rPr lang="sv-SE" dirty="0"/>
                  <a:t> </a:t>
                </a:r>
                <a:r>
                  <a:rPr lang="sv-SE" dirty="0" err="1"/>
                  <a:t>income</a:t>
                </a:r>
                <a:r>
                  <a:rPr lang="sv-SE" dirty="0"/>
                  <a:t> for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discount</a:t>
                </a:r>
                <a:r>
                  <a:rPr lang="sv-SE" dirty="0"/>
                  <a:t> (</a:t>
                </a:r>
                <a:r>
                  <a:rPr lang="sv-SE" dirty="0" err="1"/>
                  <a:t>they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vary</a:t>
                </a:r>
                <a:r>
                  <a:rPr lang="sv-SE" dirty="0"/>
                  <a:t> on </a:t>
                </a:r>
                <a:r>
                  <a:rPr lang="sv-SE" dirty="0" err="1"/>
                  <a:t>time</a:t>
                </a:r>
                <a:r>
                  <a:rPr lang="sv-SE" dirty="0"/>
                  <a:t>). </a:t>
                </a:r>
                <a:r>
                  <a:rPr lang="sv-SE" dirty="0" err="1"/>
                  <a:t>We</a:t>
                </a:r>
                <a:r>
                  <a:rPr lang="sv-SE" dirty="0"/>
                  <a:t> call </a:t>
                </a:r>
                <a:r>
                  <a:rPr lang="sv-SE" dirty="0" err="1"/>
                  <a:t>this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and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There</a:t>
                </a:r>
                <a:r>
                  <a:rPr lang="sv-SE" dirty="0"/>
                  <a:t> is a maximum </a:t>
                </a:r>
                <a:r>
                  <a:rPr lang="sv-SE" dirty="0" err="1"/>
                  <a:t>amount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variants in stock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will</a:t>
                </a:r>
                <a:r>
                  <a:rPr lang="sv-SE" dirty="0"/>
                  <a:t>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vary</a:t>
                </a:r>
                <a:r>
                  <a:rPr lang="sv-SE" dirty="0"/>
                  <a:t> over </a:t>
                </a:r>
                <a:r>
                  <a:rPr lang="sv-SE" dirty="0" err="1"/>
                  <a:t>time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Every</a:t>
                </a:r>
                <a:r>
                  <a:rPr lang="sv-SE" dirty="0"/>
                  <a:t> </a:t>
                </a:r>
                <a:r>
                  <a:rPr lang="sv-SE" dirty="0" err="1"/>
                  <a:t>allocation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a variant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v-SE" dirty="0"/>
                  <a:t> from the stock </a:t>
                </a:r>
                <a:r>
                  <a:rPr lang="sv-SE" dirty="0" err="1"/>
                  <a:t>reservoir</a:t>
                </a:r>
                <a:r>
                  <a:rPr lang="sv-SE" dirty="0"/>
                  <a:t> to an </a:t>
                </a:r>
                <a:r>
                  <a:rPr lang="sv-SE" dirty="0" err="1"/>
                  <a:t>index_group_name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dirty="0"/>
                  <a:t> has a </a:t>
                </a:r>
                <a:r>
                  <a:rPr lang="sv-SE" dirty="0" err="1"/>
                  <a:t>cost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will</a:t>
                </a:r>
                <a:r>
                  <a:rPr lang="sv-SE" dirty="0"/>
                  <a:t> </a:t>
                </a:r>
                <a:r>
                  <a:rPr lang="sv-SE" dirty="0" err="1"/>
                  <a:t>assume</a:t>
                </a:r>
                <a:r>
                  <a:rPr lang="sv-SE" dirty="0"/>
                  <a:t> </a:t>
                </a:r>
                <a:r>
                  <a:rPr lang="sv-SE" dirty="0" err="1"/>
                  <a:t>constant</a:t>
                </a:r>
                <a:r>
                  <a:rPr lang="sv-SE" dirty="0"/>
                  <a:t> and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will</a:t>
                </a:r>
                <a:r>
                  <a:rPr lang="sv-SE" dirty="0"/>
                  <a:t>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sv-S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5B6D65-7BE2-4993-9C2D-279278CA2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95" y="1501629"/>
                <a:ext cx="4706224" cy="4625753"/>
              </a:xfrm>
              <a:prstGeom prst="rect">
                <a:avLst/>
              </a:prstGeom>
              <a:blipFill>
                <a:blip r:embed="rId3"/>
                <a:stretch>
                  <a:fillRect l="-777" t="-659" r="-1166" b="-9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69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What we know about this problem?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29CC1-CBEF-43ED-A10C-6F3CE3B0F04B}"/>
              </a:ext>
            </a:extLst>
          </p:cNvPr>
          <p:cNvSpPr/>
          <p:nvPr/>
        </p:nvSpPr>
        <p:spPr>
          <a:xfrm>
            <a:off x="662729" y="1990289"/>
            <a:ext cx="2474753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Unknown</a:t>
            </a:r>
            <a:r>
              <a:rPr lang="sv-SE" dirty="0"/>
              <a:t> stock </a:t>
            </a:r>
            <a:r>
              <a:rPr lang="sv-SE" dirty="0" err="1"/>
              <a:t>levels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E8C0D-EE39-442B-A6A1-6ABA739DD2F8}"/>
              </a:ext>
            </a:extLst>
          </p:cNvPr>
          <p:cNvSpPr/>
          <p:nvPr/>
        </p:nvSpPr>
        <p:spPr>
          <a:xfrm>
            <a:off x="662728" y="3429000"/>
            <a:ext cx="2474753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Unknown</a:t>
            </a:r>
            <a:r>
              <a:rPr lang="sv-SE" dirty="0"/>
              <a:t> </a:t>
            </a:r>
            <a:r>
              <a:rPr lang="sv-SE" dirty="0" err="1"/>
              <a:t>allocation</a:t>
            </a:r>
            <a:r>
              <a:rPr lang="sv-SE" dirty="0"/>
              <a:t> </a:t>
            </a:r>
            <a:r>
              <a:rPr lang="sv-SE" dirty="0" err="1"/>
              <a:t>cost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CBCD3-A499-4CB9-83C8-4DFC75CD0DCE}"/>
              </a:ext>
            </a:extLst>
          </p:cNvPr>
          <p:cNvSpPr/>
          <p:nvPr/>
        </p:nvSpPr>
        <p:spPr>
          <a:xfrm>
            <a:off x="662727" y="4867712"/>
            <a:ext cx="2474753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discounts</a:t>
            </a:r>
            <a:endParaRPr lang="sv-SE" dirty="0"/>
          </a:p>
          <a:p>
            <a:pPr algn="ctr"/>
            <a:r>
              <a:rPr lang="sv-SE" dirty="0" err="1"/>
              <a:t>Because</a:t>
            </a:r>
            <a:r>
              <a:rPr lang="sv-SE" dirty="0"/>
              <a:t> gaps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CC519E-0F45-4D71-9467-66297DCA44AF}"/>
              </a:ext>
            </a:extLst>
          </p:cNvPr>
          <p:cNvSpPr/>
          <p:nvPr/>
        </p:nvSpPr>
        <p:spPr>
          <a:xfrm>
            <a:off x="3938448" y="3197254"/>
            <a:ext cx="2157552" cy="1377892"/>
          </a:xfrm>
          <a:prstGeom prst="rightArrow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17AF4-6B77-44C0-AFE5-7D8A3EB8875B}"/>
              </a:ext>
            </a:extLst>
          </p:cNvPr>
          <p:cNvSpPr txBox="1"/>
          <p:nvPr/>
        </p:nvSpPr>
        <p:spPr>
          <a:xfrm>
            <a:off x="6509856" y="1990289"/>
            <a:ext cx="4706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Get </a:t>
            </a:r>
            <a:r>
              <a:rPr lang="sv-SE" dirty="0" err="1"/>
              <a:t>weather</a:t>
            </a:r>
            <a:r>
              <a:rPr lang="sv-SE" dirty="0"/>
              <a:t> </a:t>
            </a:r>
            <a:r>
              <a:rPr lang="sv-SE" dirty="0" err="1"/>
              <a:t>temperature</a:t>
            </a:r>
            <a:r>
              <a:rPr lang="sv-SE" dirty="0"/>
              <a:t> data to understand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popularity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Jumper </a:t>
            </a:r>
            <a:r>
              <a:rPr lang="sv-SE" dirty="0" err="1"/>
              <a:t>of</a:t>
            </a:r>
            <a:r>
              <a:rPr lang="sv-SE" dirty="0"/>
              <a:t> Sweaters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 or </a:t>
            </a:r>
            <a:r>
              <a:rPr lang="sv-SE" dirty="0" err="1"/>
              <a:t>products</a:t>
            </a:r>
            <a:r>
              <a:rPr lang="sv-SE" dirty="0"/>
              <a:t> sensitive to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Sell</a:t>
            </a:r>
            <a:r>
              <a:rPr lang="sv-SE" dirty="0"/>
              <a:t> the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highest</a:t>
            </a:r>
            <a:r>
              <a:rPr lang="sv-SE" dirty="0"/>
              <a:t> </a:t>
            </a:r>
            <a:r>
              <a:rPr lang="sv-SE" dirty="0" err="1"/>
              <a:t>unitary</a:t>
            </a:r>
            <a:r>
              <a:rPr lang="sv-SE" dirty="0"/>
              <a:t>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income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markdown</a:t>
            </a:r>
            <a:r>
              <a:rPr lang="sv-SE" dirty="0"/>
              <a:t> as it is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the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discounts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 in the last </a:t>
            </a:r>
            <a:r>
              <a:rPr lang="sv-SE" dirty="0" err="1"/>
              <a:t>one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Forget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cosmetics</a:t>
            </a:r>
            <a:r>
              <a:rPr lang="sv-SE" dirty="0"/>
              <a:t> at it </a:t>
            </a:r>
            <a:r>
              <a:rPr lang="sv-SE" dirty="0" err="1"/>
              <a:t>seem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popular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season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year</a:t>
            </a:r>
            <a:r>
              <a:rPr lang="sv-SE" dirty="0"/>
              <a:t> same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swim</a:t>
            </a:r>
            <a:r>
              <a:rPr lang="sv-SE" dirty="0"/>
              <a:t> </a:t>
            </a:r>
            <a:r>
              <a:rPr lang="sv-SE" dirty="0" err="1"/>
              <a:t>suits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E9803-DEBA-442C-95CD-C0648FCCAD09}"/>
              </a:ext>
            </a:extLst>
          </p:cNvPr>
          <p:cNvSpPr/>
          <p:nvPr/>
        </p:nvSpPr>
        <p:spPr>
          <a:xfrm>
            <a:off x="6578366" y="1288759"/>
            <a:ext cx="4950905" cy="6239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General </a:t>
            </a:r>
            <a:r>
              <a:rPr lang="sv-SE" b="1" dirty="0" err="1"/>
              <a:t>guidelines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7768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FC3B2B0-36CB-4233-A752-C891888C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5" y="4542436"/>
            <a:ext cx="6306368" cy="8987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98" b="1" dirty="0">
                <a:cs typeface="Arial"/>
              </a:rPr>
              <a:t>Extra point question: Uplift prediction</a:t>
            </a:r>
            <a:endParaRPr lang="en-US" sz="1999" b="1" dirty="0">
              <a:ea typeface="+mj-ea"/>
            </a:endParaRPr>
          </a:p>
          <a:p>
            <a:endParaRPr lang="en-US" sz="3198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26AA20-7EED-46EB-A592-50DA8F11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465" y="426829"/>
            <a:ext cx="2895732" cy="55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B067C-9CCB-43B2-9992-10233D35373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sv-SE" sz="1000">
                <a:solidFill>
                  <a:srgbClr val="000000"/>
                </a:solidFill>
              </a:rPr>
              <a:t>Unrestricted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24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1095"/>
            <a:ext cx="11216081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Uplift prediction feature importance: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C3AE6-B573-4B7A-8B7D-D2E710BA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0" y="1810883"/>
            <a:ext cx="6399361" cy="4024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DE3D2-F42A-4F57-B4A3-5ECD61898DFF}"/>
              </a:ext>
            </a:extLst>
          </p:cNvPr>
          <p:cNvSpPr txBox="1"/>
          <p:nvPr/>
        </p:nvSpPr>
        <p:spPr>
          <a:xfrm>
            <a:off x="7970417" y="1810883"/>
            <a:ext cx="3464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 </a:t>
            </a:r>
            <a:r>
              <a:rPr lang="sv-SE" dirty="0" err="1"/>
              <a:t>uplift</a:t>
            </a:r>
            <a:r>
              <a:rPr lang="sv-SE" dirty="0"/>
              <a:t> </a:t>
            </a:r>
            <a:r>
              <a:rPr lang="sv-SE" dirty="0" err="1"/>
              <a:t>seems</a:t>
            </a:r>
            <a:r>
              <a:rPr lang="sv-SE" dirty="0"/>
              <a:t> to be </a:t>
            </a:r>
            <a:r>
              <a:rPr lang="sv-SE" dirty="0" err="1"/>
              <a:t>very</a:t>
            </a:r>
            <a:r>
              <a:rPr lang="sv-SE" dirty="0"/>
              <a:t> relevant in the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uplift</a:t>
            </a:r>
            <a:r>
              <a:rPr lang="sv-SE" dirty="0"/>
              <a:t> for </a:t>
            </a:r>
            <a:r>
              <a:rPr lang="sv-SE" dirty="0" err="1"/>
              <a:t>week</a:t>
            </a:r>
            <a:r>
              <a:rPr lang="sv-SE" dirty="0"/>
              <a:t> 2.</a:t>
            </a:r>
          </a:p>
          <a:p>
            <a:endParaRPr lang="sv-SE" dirty="0"/>
          </a:p>
          <a:p>
            <a:r>
              <a:rPr lang="sv-SE" dirty="0"/>
              <a:t>The </a:t>
            </a:r>
            <a:r>
              <a:rPr lang="sv-SE" dirty="0" err="1"/>
              <a:t>discount</a:t>
            </a:r>
            <a:r>
              <a:rPr lang="sv-SE" dirty="0"/>
              <a:t> </a:t>
            </a:r>
            <a:r>
              <a:rPr lang="sv-SE" dirty="0" err="1"/>
              <a:t>seems</a:t>
            </a:r>
            <a:r>
              <a:rPr lang="sv-SE" dirty="0"/>
              <a:t> to fall positions as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interested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purchased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ware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seems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department_id</a:t>
            </a:r>
            <a:r>
              <a:rPr lang="sv-SE" dirty="0"/>
              <a:t> </a:t>
            </a:r>
            <a:r>
              <a:rPr lang="sv-SE" dirty="0" err="1"/>
              <a:t>moved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positions so it </a:t>
            </a:r>
            <a:r>
              <a:rPr lang="sv-SE" dirty="0" err="1"/>
              <a:t>might</a:t>
            </a:r>
            <a:r>
              <a:rPr lang="sv-SE" dirty="0"/>
              <a:t> be </a:t>
            </a:r>
            <a:r>
              <a:rPr lang="sv-SE" dirty="0" err="1"/>
              <a:t>worth</a:t>
            </a:r>
            <a:r>
              <a:rPr lang="sv-SE" dirty="0"/>
              <a:t> it to </a:t>
            </a:r>
            <a:r>
              <a:rPr lang="sv-SE" dirty="0" err="1"/>
              <a:t>relocate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in order to </a:t>
            </a:r>
            <a:r>
              <a:rPr lang="sv-SE" dirty="0" err="1"/>
              <a:t>sale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42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The data: a hierarchical set from October 2017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AEC85-8428-495D-807C-31CE5E9CED36}"/>
              </a:ext>
            </a:extLst>
          </p:cNvPr>
          <p:cNvSpPr/>
          <p:nvPr/>
        </p:nvSpPr>
        <p:spPr>
          <a:xfrm>
            <a:off x="590023" y="1560769"/>
            <a:ext cx="2650921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Index Group </a:t>
            </a:r>
            <a:r>
              <a:rPr lang="sv-SE" dirty="0" err="1"/>
              <a:t>Name</a:t>
            </a:r>
            <a:endParaRPr lang="sv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EB137-1D6C-4D91-A2D5-80FA81211865}"/>
              </a:ext>
            </a:extLst>
          </p:cNvPr>
          <p:cNvSpPr/>
          <p:nvPr/>
        </p:nvSpPr>
        <p:spPr>
          <a:xfrm>
            <a:off x="590023" y="2320813"/>
            <a:ext cx="2650921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Department</a:t>
            </a:r>
            <a:r>
              <a:rPr lang="sv-SE" dirty="0"/>
              <a:t> </a:t>
            </a:r>
            <a:r>
              <a:rPr lang="sv-SE" dirty="0" err="1"/>
              <a:t>Name</a:t>
            </a:r>
            <a:endParaRPr lang="sv-S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71D00-4980-4B5D-82D2-11B41F215C65}"/>
              </a:ext>
            </a:extLst>
          </p:cNvPr>
          <p:cNvSpPr/>
          <p:nvPr/>
        </p:nvSpPr>
        <p:spPr>
          <a:xfrm>
            <a:off x="590023" y="3840900"/>
            <a:ext cx="2650921" cy="4781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Product </a:t>
            </a:r>
            <a:r>
              <a:rPr lang="sv-SE" dirty="0" err="1"/>
              <a:t>Type</a:t>
            </a:r>
            <a:endParaRPr lang="sv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2EF5A-B7A2-46C6-9793-EA70F0A8B2FD}"/>
              </a:ext>
            </a:extLst>
          </p:cNvPr>
          <p:cNvSpPr/>
          <p:nvPr/>
        </p:nvSpPr>
        <p:spPr>
          <a:xfrm>
            <a:off x="590023" y="3080857"/>
            <a:ext cx="2650921" cy="4781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Department</a:t>
            </a:r>
            <a:r>
              <a:rPr lang="sv-SE" dirty="0"/>
              <a:t> 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59B81F-5CF9-488B-BA98-305C12DD0608}"/>
              </a:ext>
            </a:extLst>
          </p:cNvPr>
          <p:cNvSpPr/>
          <p:nvPr/>
        </p:nvSpPr>
        <p:spPr>
          <a:xfrm>
            <a:off x="590022" y="6046922"/>
            <a:ext cx="2650921" cy="4781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Variant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86E929-3DC6-4E37-9508-D337BB14AADC}"/>
              </a:ext>
            </a:extLst>
          </p:cNvPr>
          <p:cNvSpPr/>
          <p:nvPr/>
        </p:nvSpPr>
        <p:spPr>
          <a:xfrm>
            <a:off x="590023" y="4600943"/>
            <a:ext cx="2650921" cy="4781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Product 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2A8AFB-F8CC-4AC9-9D17-040034AB8595}"/>
              </a:ext>
            </a:extLst>
          </p:cNvPr>
          <p:cNvSpPr/>
          <p:nvPr/>
        </p:nvSpPr>
        <p:spPr>
          <a:xfrm>
            <a:off x="4740120" y="1575520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6 elements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E1D0B3-5FA2-4FEA-8817-B366CC0E703C}"/>
              </a:ext>
            </a:extLst>
          </p:cNvPr>
          <p:cNvSpPr/>
          <p:nvPr/>
        </p:nvSpPr>
        <p:spPr>
          <a:xfrm>
            <a:off x="4740119" y="2322837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155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5039D1-7114-4E6B-BA38-753FD7B3FBEE}"/>
              </a:ext>
            </a:extLst>
          </p:cNvPr>
          <p:cNvSpPr/>
          <p:nvPr/>
        </p:nvSpPr>
        <p:spPr>
          <a:xfrm>
            <a:off x="4740119" y="3092039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215 elements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2651AF-1E04-4292-A213-0FAC90362BF9}"/>
              </a:ext>
            </a:extLst>
          </p:cNvPr>
          <p:cNvSpPr/>
          <p:nvPr/>
        </p:nvSpPr>
        <p:spPr>
          <a:xfrm>
            <a:off x="4740120" y="3822163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83 elements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58CA8-E06D-48BC-9525-A0D0C2135389}"/>
              </a:ext>
            </a:extLst>
          </p:cNvPr>
          <p:cNvSpPr/>
          <p:nvPr/>
        </p:nvSpPr>
        <p:spPr>
          <a:xfrm>
            <a:off x="4740119" y="4569480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681 elements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10C9F3-DAE6-44AA-A2ED-44F24C66E841}"/>
              </a:ext>
            </a:extLst>
          </p:cNvPr>
          <p:cNvSpPr/>
          <p:nvPr/>
        </p:nvSpPr>
        <p:spPr>
          <a:xfrm>
            <a:off x="4740119" y="5338682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702 elements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568351-EF83-4E7C-A00D-0DDD21A15495}"/>
              </a:ext>
            </a:extLst>
          </p:cNvPr>
          <p:cNvSpPr/>
          <p:nvPr/>
        </p:nvSpPr>
        <p:spPr>
          <a:xfrm>
            <a:off x="590022" y="5336097"/>
            <a:ext cx="2650921" cy="4781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Article</a:t>
            </a:r>
            <a:endParaRPr lang="sv-SE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77AB01-B32F-4E28-B009-2A425C7F2185}"/>
              </a:ext>
            </a:extLst>
          </p:cNvPr>
          <p:cNvGrpSpPr/>
          <p:nvPr/>
        </p:nvGrpSpPr>
        <p:grpSpPr>
          <a:xfrm>
            <a:off x="3615656" y="1812022"/>
            <a:ext cx="763397" cy="4473986"/>
            <a:chOff x="3615655" y="1812022"/>
            <a:chExt cx="1486249" cy="4473986"/>
          </a:xfrm>
          <a:solidFill>
            <a:srgbClr val="7030A0"/>
          </a:solidFill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4E89C9-EDBD-4424-BE53-9B85F06BC025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1812022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B1413C-B5FC-474F-8D77-B23364D8EC8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2564654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BBEF82-37B3-4B58-93CD-D84F00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3317286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B3BD61-C149-4BB4-B1E8-1818B8BB1523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4069918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791C9EC-E581-4286-A93E-37DD36242415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4822550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1D2452-FA7A-4B84-82F7-DCE24CF421AD}"/>
                </a:ext>
              </a:extLst>
            </p:cNvPr>
            <p:cNvCxnSpPr>
              <a:cxnSpLocks/>
            </p:cNvCxnSpPr>
            <p:nvPr/>
          </p:nvCxnSpPr>
          <p:spPr>
            <a:xfrm>
              <a:off x="3615655" y="5575184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9EC60D-D0B5-4319-A14A-DB253DA870AD}"/>
                </a:ext>
              </a:extLst>
            </p:cNvPr>
            <p:cNvCxnSpPr>
              <a:cxnSpLocks/>
            </p:cNvCxnSpPr>
            <p:nvPr/>
          </p:nvCxnSpPr>
          <p:spPr>
            <a:xfrm>
              <a:off x="3642220" y="6286008"/>
              <a:ext cx="1459684" cy="0"/>
            </a:xfrm>
            <a:prstGeom prst="straightConnector1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C0F3F34-0B42-4227-BA22-7B3F5710CECE}"/>
              </a:ext>
            </a:extLst>
          </p:cNvPr>
          <p:cNvSpPr/>
          <p:nvPr/>
        </p:nvSpPr>
        <p:spPr>
          <a:xfrm>
            <a:off x="4740119" y="6046921"/>
            <a:ext cx="1974207" cy="4781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3244 elements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5E65B0C-D6EA-44EC-A5C0-F01536F3A73B}"/>
              </a:ext>
            </a:extLst>
          </p:cNvPr>
          <p:cNvSpPr/>
          <p:nvPr/>
        </p:nvSpPr>
        <p:spPr>
          <a:xfrm>
            <a:off x="7172587" y="3667457"/>
            <a:ext cx="1291905" cy="825058"/>
          </a:xfrm>
          <a:prstGeom prst="rightArrow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19A06E-4E2A-48F2-AFCC-DE96DC4CEA1C}"/>
              </a:ext>
            </a:extLst>
          </p:cNvPr>
          <p:cNvSpPr/>
          <p:nvPr/>
        </p:nvSpPr>
        <p:spPr>
          <a:xfrm>
            <a:off x="9019903" y="3594821"/>
            <a:ext cx="1626067" cy="8976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Uplift</a:t>
            </a:r>
            <a:endParaRPr lang="sv-SE" dirty="0"/>
          </a:p>
          <a:p>
            <a:pPr algn="ctr"/>
            <a:r>
              <a:rPr lang="sv-SE" dirty="0"/>
              <a:t>For </a:t>
            </a:r>
            <a:r>
              <a:rPr lang="sv-SE" dirty="0" err="1"/>
              <a:t>October</a:t>
            </a:r>
            <a:r>
              <a:rPr lang="sv-SE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1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FC3B2B0-36CB-4233-A752-C891888C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5" y="4542436"/>
            <a:ext cx="6306368" cy="8987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98" b="1" dirty="0">
                <a:cs typeface="Arial"/>
              </a:rPr>
              <a:t>Question 1: Trends per week and product</a:t>
            </a:r>
            <a:endParaRPr lang="en-US" sz="1999" b="1" dirty="0">
              <a:ea typeface="+mj-ea"/>
            </a:endParaRPr>
          </a:p>
          <a:p>
            <a:endParaRPr lang="en-US" sz="3198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26AA20-7EED-46EB-A592-50DA8F11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465" y="426829"/>
            <a:ext cx="2895732" cy="55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B067C-9CCB-43B2-9992-10233D35373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sv-SE" sz="1000">
                <a:solidFill>
                  <a:srgbClr val="000000"/>
                </a:solidFill>
              </a:rPr>
              <a:t>Unrestricted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6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Discount effects by product type: temporal evolution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F7609-E6AB-4043-9FD8-5095B05B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4" y="1354251"/>
            <a:ext cx="8187674" cy="51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5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Discount effects by product type: markdown impact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638AB3-362B-4F99-9D94-3BC05116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1" y="1406608"/>
            <a:ext cx="7854372" cy="49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8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Gap analysis for product type: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E3AF2-D0F8-4DFC-85A3-9E3ED90D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0" y="1501629"/>
            <a:ext cx="8051316" cy="50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FC3B2B0-36CB-4233-A752-C891888C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5" y="4542436"/>
            <a:ext cx="6306368" cy="898784"/>
          </a:xfrm>
        </p:spPr>
        <p:txBody>
          <a:bodyPr>
            <a:normAutofit/>
          </a:bodyPr>
          <a:lstStyle/>
          <a:p>
            <a:pPr algn="l"/>
            <a:r>
              <a:rPr lang="en-US" sz="3198" b="1" dirty="0">
                <a:cs typeface="Arial"/>
              </a:rPr>
              <a:t>Question 2: Uplift prediction</a:t>
            </a:r>
            <a:endParaRPr lang="en-US" sz="1999" b="1" dirty="0">
              <a:ea typeface="+mj-ea"/>
            </a:endParaRPr>
          </a:p>
          <a:p>
            <a:endParaRPr lang="en-US" sz="3198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26AA20-7EED-46EB-A592-50DA8F11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9465" y="426829"/>
            <a:ext cx="2895732" cy="5570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B067C-9CCB-43B2-9992-10233D35373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sv-SE" sz="1000">
                <a:solidFill>
                  <a:srgbClr val="000000"/>
                </a:solidFill>
              </a:rPr>
              <a:t>Unrestricted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96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Markdown effect on purchases vs unitary net amount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FEA6D-DF1D-4613-8EA4-D934601C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6" y="1619075"/>
            <a:ext cx="7435236" cy="46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95"/>
            <a:ext cx="9110443" cy="15127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iemens Sans" pitchFamily="2" charset="0"/>
              </a:rPr>
              <a:t>     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Discount global effect in purchase vs net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5CBAA-1A2B-4FF0-B68D-FD0B7F56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652631"/>
            <a:ext cx="9212803" cy="49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2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478</Words>
  <Application>Microsoft Office PowerPoint</Application>
  <PresentationFormat>Widescreen</PresentationFormat>
  <Paragraphs>69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Siemens Sans</vt:lpstr>
      <vt:lpstr>Office Theme</vt:lpstr>
      <vt:lpstr>PowerPoint Presentation</vt:lpstr>
      <vt:lpstr>      The data: a hierarchical set from October 2017</vt:lpstr>
      <vt:lpstr>PowerPoint Presentation</vt:lpstr>
      <vt:lpstr>      Discount effects by product type: temporal evolution</vt:lpstr>
      <vt:lpstr>      Discount effects by product type: markdown impact</vt:lpstr>
      <vt:lpstr>      Gap analysis for product type:</vt:lpstr>
      <vt:lpstr>PowerPoint Presentation</vt:lpstr>
      <vt:lpstr>      Markdown effect on purchases vs unitary net amount</vt:lpstr>
      <vt:lpstr>      Discount global effect in purchase vs net income</vt:lpstr>
      <vt:lpstr>      Does the internal features of the time series tell us something?</vt:lpstr>
      <vt:lpstr>      What are the more popular before/after markdown season?</vt:lpstr>
      <vt:lpstr>      Uplift prediction feature importance:</vt:lpstr>
      <vt:lpstr>PowerPoint Presentation</vt:lpstr>
      <vt:lpstr>      Optimization objective</vt:lpstr>
      <vt:lpstr>      What we know about this problem?</vt:lpstr>
      <vt:lpstr>PowerPoint Presentation</vt:lpstr>
      <vt:lpstr>      Uplift prediction feature importance: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Bahilo Rodriguez, Edgar (SE GP I SV MGT EN DI DA)</dc:creator>
  <cp:keywords>C_Unrestricted</cp:keywords>
  <cp:lastModifiedBy>Bahilo Rodriguez, Edgar (SE GP I SV MGT EN DI DA)</cp:lastModifiedBy>
  <cp:revision>4</cp:revision>
  <dcterms:created xsi:type="dcterms:W3CDTF">2021-02-07T18:44:54Z</dcterms:created>
  <dcterms:modified xsi:type="dcterms:W3CDTF">2021-02-07T20:09:05Z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