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3"/>
    <p:sldId id="264" r:id="rId14"/>
  </p:sldIdLst>
  <p:sldSz cy="6858000" cx="122189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kkwag03t9aWZL60E1Lf72UDn6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customschemas.google.com/relationships/presentationmetadata" Target="metadata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44053f5d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3344053f5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0ccebcb3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30ccebcb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4d7aafdd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34d7aaf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7374" y="1600199"/>
            <a:ext cx="9164241" cy="190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Avenir"/>
              <a:buNone/>
              <a:defRPr b="1" i="0" sz="6000">
                <a:solidFill>
                  <a:srgbClr val="1F38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7374" y="3602038"/>
            <a:ext cx="916424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9C7F"/>
              </a:buClr>
              <a:buSzPts val="2400"/>
              <a:buNone/>
              <a:defRPr b="0" i="0" sz="2400">
                <a:solidFill>
                  <a:srgbClr val="199C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308715" y="227400"/>
            <a:ext cx="27492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323F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47540" y="6356351"/>
            <a:ext cx="412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323F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9074503" y="244735"/>
            <a:ext cx="27492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0" type="dt"/>
          </p:nvPr>
        </p:nvSpPr>
        <p:spPr>
          <a:xfrm>
            <a:off x="840056" y="6356351"/>
            <a:ext cx="27492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47540" y="6356351"/>
            <a:ext cx="412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29660" y="6356351"/>
            <a:ext cx="27492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839788" y="201612"/>
            <a:ext cx="10539144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i="0" sz="400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2" type="body"/>
          </p:nvPr>
        </p:nvSpPr>
        <p:spPr>
          <a:xfrm>
            <a:off x="839788" y="2425700"/>
            <a:ext cx="10539412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b="0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0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3" type="body"/>
          </p:nvPr>
        </p:nvSpPr>
        <p:spPr>
          <a:xfrm>
            <a:off x="839788" y="1433513"/>
            <a:ext cx="10539412" cy="68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CBA5"/>
              </a:buClr>
              <a:buSzPts val="2800"/>
              <a:buFont typeface="Avenir"/>
              <a:buNone/>
              <a:defRPr b="0" i="0" sz="2800">
                <a:solidFill>
                  <a:srgbClr val="21CBA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40056" y="234778"/>
            <a:ext cx="10538877" cy="80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 b="1" i="0" sz="3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40056" y="2421925"/>
            <a:ext cx="10538877" cy="332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40056" y="6356351"/>
            <a:ext cx="27492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47540" y="6356351"/>
            <a:ext cx="412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29660" y="6356351"/>
            <a:ext cx="27492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CEC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 txBox="1"/>
          <p:nvPr>
            <p:ph type="ctrTitle"/>
          </p:nvPr>
        </p:nvSpPr>
        <p:spPr>
          <a:xfrm>
            <a:off x="1527374" y="952129"/>
            <a:ext cx="9164241" cy="190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Avenir"/>
              <a:buNone/>
            </a:pPr>
            <a:r>
              <a:rPr lang="es-MX"/>
              <a:t>1ER. INFORME GRUPO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Avenir"/>
              <a:buNone/>
            </a:pPr>
            <a:r>
              <a:rPr lang="es-MX"/>
              <a:t>DS01SM-24- 2°</a:t>
            </a:r>
            <a:endParaRPr/>
          </a:p>
        </p:txBody>
      </p:sp>
      <p:sp>
        <p:nvSpPr>
          <p:cNvPr id="30" name="Google Shape;30;p1"/>
          <p:cNvSpPr txBox="1"/>
          <p:nvPr>
            <p:ph idx="1" type="subTitle"/>
          </p:nvPr>
        </p:nvSpPr>
        <p:spPr>
          <a:xfrm>
            <a:off x="1527374" y="2986140"/>
            <a:ext cx="916424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99C7F"/>
              </a:buClr>
              <a:buSzPts val="1860"/>
              <a:buNone/>
            </a:pPr>
            <a:r>
              <a:rPr b="1" lang="es-MX" sz="2260">
                <a:solidFill>
                  <a:srgbClr val="1C4587"/>
                </a:solidFill>
              </a:rPr>
              <a:t>T</a:t>
            </a:r>
            <a:r>
              <a:rPr lang="es-MX" sz="226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UTOR. BRENDA JUAREZ SANTIAGO</a:t>
            </a:r>
            <a:endParaRPr sz="226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99C7F"/>
              </a:buClr>
              <a:buSzPts val="1860"/>
              <a:buNone/>
            </a:pPr>
            <a:r>
              <a:rPr lang="es-MX" sz="226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CUATRIMESTRE: ENERO-ABRIL 2025</a:t>
            </a:r>
            <a:endParaRPr sz="226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99C7F"/>
              </a:buClr>
              <a:buSzPts val="1860"/>
              <a:buNone/>
            </a:pPr>
            <a:r>
              <a:rPr lang="es-MX" sz="236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FECHA: 11 FEB 2025</a:t>
            </a:r>
            <a:endParaRPr sz="236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99C7F"/>
              </a:buClr>
              <a:buSzPts val="1860"/>
              <a:buNone/>
            </a:pPr>
            <a:r>
              <a:t/>
            </a:r>
            <a:endParaRPr b="1" sz="2260">
              <a:solidFill>
                <a:srgbClr val="1C4587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199C7F"/>
              </a:buClr>
              <a:buSzPts val="1860"/>
              <a:buNone/>
            </a:pPr>
            <a:r>
              <a:t/>
            </a:r>
            <a:endParaRPr b="1" sz="226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idx="1" type="body"/>
          </p:nvPr>
        </p:nvSpPr>
        <p:spPr>
          <a:xfrm>
            <a:off x="434288" y="76962"/>
            <a:ext cx="10539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s-MX">
                <a:solidFill>
                  <a:schemeClr val="dk1"/>
                </a:solidFill>
              </a:rPr>
              <a:t>Periodo 1</a:t>
            </a:r>
            <a:endParaRPr/>
          </a:p>
        </p:txBody>
      </p:sp>
      <p:sp>
        <p:nvSpPr>
          <p:cNvPr id="36" name="Google Shape;36;p2"/>
          <p:cNvSpPr txBox="1"/>
          <p:nvPr>
            <p:ph idx="3" type="body"/>
          </p:nvPr>
        </p:nvSpPr>
        <p:spPr>
          <a:xfrm>
            <a:off x="504988" y="1010388"/>
            <a:ext cx="105393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CBA5"/>
              </a:buClr>
              <a:buSzPts val="2800"/>
              <a:buFont typeface="Avenir"/>
              <a:buNone/>
            </a:pPr>
            <a:r>
              <a:rPr b="1" lang="es-MX" sz="3100">
                <a:solidFill>
                  <a:srgbClr val="1C4587"/>
                </a:solidFill>
              </a:rPr>
              <a:t>Alumnos Acreditados  y No Acreditados</a:t>
            </a:r>
            <a:endParaRPr b="1" sz="3100">
              <a:solidFill>
                <a:srgbClr val="1C4587"/>
              </a:solidFill>
            </a:endParaRPr>
          </a:p>
        </p:txBody>
      </p:sp>
      <p:pic>
        <p:nvPicPr>
          <p:cNvPr id="37" name="Google Shape;3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0" y="1694700"/>
            <a:ext cx="6848975" cy="19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0875" y="3972875"/>
            <a:ext cx="7995951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idx="1" type="body"/>
          </p:nvPr>
        </p:nvSpPr>
        <p:spPr>
          <a:xfrm>
            <a:off x="182663" y="58237"/>
            <a:ext cx="10539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s-MX">
                <a:solidFill>
                  <a:schemeClr val="dk1"/>
                </a:solidFill>
              </a:rPr>
              <a:t>Periodo 1</a:t>
            </a:r>
            <a:endParaRPr/>
          </a:p>
        </p:txBody>
      </p:sp>
      <p:sp>
        <p:nvSpPr>
          <p:cNvPr id="44" name="Google Shape;44;p3"/>
          <p:cNvSpPr txBox="1"/>
          <p:nvPr>
            <p:ph idx="3" type="body"/>
          </p:nvPr>
        </p:nvSpPr>
        <p:spPr>
          <a:xfrm>
            <a:off x="104463" y="787513"/>
            <a:ext cx="105393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CBA5"/>
              </a:buClr>
              <a:buSzPts val="2800"/>
              <a:buFont typeface="Avenir"/>
              <a:buNone/>
            </a:pPr>
            <a:r>
              <a:rPr lang="es-MX">
                <a:solidFill>
                  <a:schemeClr val="dk1"/>
                </a:solidFill>
              </a:rPr>
              <a:t>Total de alumnos No acreditados por materia y por Unidad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5" name="Google Shape;4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5" y="1364312"/>
            <a:ext cx="11576726" cy="2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4250" y="3399025"/>
            <a:ext cx="11914174" cy="206342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/>
          <p:nvPr/>
        </p:nvSpPr>
        <p:spPr>
          <a:xfrm>
            <a:off x="261438" y="5462450"/>
            <a:ext cx="11696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600"/>
              <a:buFont typeface="Avenir"/>
              <a:buChar char="-"/>
            </a:pPr>
            <a:r>
              <a:rPr b="1" lang="es-MX" sz="2600">
                <a:solidFill>
                  <a:srgbClr val="980000"/>
                </a:solidFill>
                <a:latin typeface="Avenir"/>
                <a:ea typeface="Avenir"/>
                <a:cs typeface="Avenir"/>
                <a:sym typeface="Avenir"/>
              </a:rPr>
              <a:t>No registro evaluación</a:t>
            </a:r>
            <a:endParaRPr b="1" sz="2600">
              <a:solidFill>
                <a:srgbClr val="98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 unidad 1 , la materia de inglés no registro Evaluación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 unidad 2, solo 2 materias registraron evaluación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idx="1" type="body"/>
          </p:nvPr>
        </p:nvSpPr>
        <p:spPr>
          <a:xfrm>
            <a:off x="839788" y="201612"/>
            <a:ext cx="10539144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s-MX">
                <a:solidFill>
                  <a:schemeClr val="dk1"/>
                </a:solidFill>
              </a:rPr>
              <a:t>Periodo 1</a:t>
            </a:r>
            <a:endParaRPr/>
          </a:p>
        </p:txBody>
      </p:sp>
      <p:sp>
        <p:nvSpPr>
          <p:cNvPr id="53" name="Google Shape;53;p4"/>
          <p:cNvSpPr txBox="1"/>
          <p:nvPr>
            <p:ph idx="3" type="body"/>
          </p:nvPr>
        </p:nvSpPr>
        <p:spPr>
          <a:xfrm>
            <a:off x="381150" y="994000"/>
            <a:ext cx="114159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CBA5"/>
              </a:buClr>
              <a:buSzPct val="100000"/>
              <a:buFont typeface="Avenir"/>
              <a:buNone/>
            </a:pPr>
            <a:r>
              <a:rPr b="1" lang="es-MX">
                <a:solidFill>
                  <a:srgbClr val="323F4F"/>
                </a:solidFill>
              </a:rPr>
              <a:t> Número de acciones de ASESORÍAS registradas en SIISC por materias</a:t>
            </a:r>
            <a:endParaRPr b="1">
              <a:solidFill>
                <a:srgbClr val="323F4F"/>
              </a:solidFill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247850" y="6054200"/>
            <a:ext cx="10755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 envía correo a los profesores que no han registrado asesorías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5" name="Google Shape;5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0" y="3573275"/>
            <a:ext cx="11484699" cy="16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25" y="1732575"/>
            <a:ext cx="11226525" cy="16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44053f5d6_0_5"/>
          <p:cNvSpPr txBox="1"/>
          <p:nvPr>
            <p:ph idx="1" type="body"/>
          </p:nvPr>
        </p:nvSpPr>
        <p:spPr>
          <a:xfrm>
            <a:off x="839788" y="201612"/>
            <a:ext cx="10539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62" name="Google Shape;62;g3344053f5d6_0_5"/>
          <p:cNvSpPr txBox="1"/>
          <p:nvPr>
            <p:ph idx="1" type="body"/>
          </p:nvPr>
        </p:nvSpPr>
        <p:spPr>
          <a:xfrm>
            <a:off x="244738" y="201612"/>
            <a:ext cx="10539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s-MX">
                <a:solidFill>
                  <a:schemeClr val="dk1"/>
                </a:solidFill>
              </a:rPr>
              <a:t>Bajas</a:t>
            </a:r>
            <a:endParaRPr/>
          </a:p>
        </p:txBody>
      </p:sp>
      <p:pic>
        <p:nvPicPr>
          <p:cNvPr id="63" name="Google Shape;63;g3344053f5d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5212"/>
            <a:ext cx="11914178" cy="89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3344053f5d6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0450"/>
            <a:ext cx="11914176" cy="943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0ccebcb36_0_12"/>
          <p:cNvSpPr txBox="1"/>
          <p:nvPr>
            <p:ph idx="1" type="body"/>
          </p:nvPr>
        </p:nvSpPr>
        <p:spPr>
          <a:xfrm>
            <a:off x="839788" y="201612"/>
            <a:ext cx="10539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70" name="Google Shape;70;g330ccebcb36_0_12"/>
          <p:cNvSpPr txBox="1"/>
          <p:nvPr>
            <p:ph idx="1" type="body"/>
          </p:nvPr>
        </p:nvSpPr>
        <p:spPr>
          <a:xfrm>
            <a:off x="244738" y="201612"/>
            <a:ext cx="10539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s-MX">
                <a:solidFill>
                  <a:schemeClr val="dk1"/>
                </a:solidFill>
              </a:rPr>
              <a:t>Observaciones</a:t>
            </a:r>
            <a:endParaRPr/>
          </a:p>
        </p:txBody>
      </p:sp>
      <p:sp>
        <p:nvSpPr>
          <p:cNvPr id="71" name="Google Shape;71;g330ccebcb36_0_12"/>
          <p:cNvSpPr txBox="1"/>
          <p:nvPr/>
        </p:nvSpPr>
        <p:spPr>
          <a:xfrm>
            <a:off x="728825" y="1135200"/>
            <a:ext cx="101796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 grupo 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inició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con 22 estudiantes, en enero 1 alumna solicita baja y el total es de 21 estudiantes en el grupo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Las materias con mayo número de no acreditados, es Cálculo, Programación y Probabilidad y 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estadística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Para la materia de 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Cálculo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el profesor envío a asesoría grupal martes y jueves de 4 a 5 pm, la tutora realiza el seguimiento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 Probabilidad y redes no han enviado información a tutor, ni registran 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asesorías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Cálculo no registro asesorías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 hicieron 22 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tutorías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individuales dejando expedientes al 100%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 hicieron 4 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tutorías</a:t>
            </a:r>
            <a:r>
              <a:rPr lang="es-MX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grupales y se atendieron actividades del PAT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4d7aafdd4_0_0"/>
          <p:cNvSpPr txBox="1"/>
          <p:nvPr>
            <p:ph idx="1" type="body"/>
          </p:nvPr>
        </p:nvSpPr>
        <p:spPr>
          <a:xfrm>
            <a:off x="839788" y="201612"/>
            <a:ext cx="10539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77" name="Google Shape;77;g334d7aafdd4_0_0"/>
          <p:cNvSpPr txBox="1"/>
          <p:nvPr>
            <p:ph idx="1" type="body"/>
          </p:nvPr>
        </p:nvSpPr>
        <p:spPr>
          <a:xfrm>
            <a:off x="244738" y="201612"/>
            <a:ext cx="10539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s-MX">
                <a:solidFill>
                  <a:schemeClr val="dk1"/>
                </a:solidFill>
              </a:rPr>
              <a:t>Observaciones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T-azul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2021-10-11T14:30:24Z</dcterms:created>
  <dc:creator>Usuario de Microsoft Office</dc:creator>
</cp:coreProperties>
</file>