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9964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9964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9964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9964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67E4508-B209-49F9-8144-79F52176009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09B602F-0D98-455A-AF42-14301EDA2F5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551880"/>
            <a:ext cx="7200000" cy="76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5400">
                <a:latin typeface="Arial"/>
              </a:rPr>
              <a:t>Robot móvil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280160" y="1800000"/>
            <a:ext cx="82958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  <a:p>
            <a:r>
              <a:rPr lang="en-US" sz="3200">
                <a:latin typeface="Arial"/>
              </a:rPr>
              <a:t>Comportamientos: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Vehículo II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a) Temeroso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b) Agresivo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5400">
                <a:latin typeface="Arial"/>
              </a:rPr>
              <a:t>Algoritmo para el robot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939600" y="1823760"/>
            <a:ext cx="82958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Definición de comportamientos.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 </a:t>
            </a:r>
            <a:r>
              <a:rPr lang="en-US" sz="2600">
                <a:latin typeface="Arial"/>
              </a:rPr>
              <a:t>Dar vuelta.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 </a:t>
            </a:r>
            <a:r>
              <a:rPr lang="en-US" sz="2600">
                <a:latin typeface="Arial"/>
              </a:rPr>
              <a:t>Avanzar hacia adelante.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1.- Detección de una variable de interés (Luz).</a:t>
            </a:r>
            <a:r>
              <a:rPr lang="en-US" sz="2600">
                <a:latin typeface="Arial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2.- Elección entre comportamientos.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 </a:t>
            </a:r>
            <a:r>
              <a:rPr lang="en-US" sz="2600">
                <a:latin typeface="Arial"/>
              </a:rPr>
              <a:t>Comparación entre sensores.</a:t>
            </a:r>
            <a:endParaRPr/>
          </a:p>
          <a:p>
            <a:r>
              <a:rPr lang="en-US" sz="2000">
                <a:latin typeface="Arial"/>
              </a:rPr>
              <a:t>      </a:t>
            </a:r>
            <a:r>
              <a:rPr lang="en-US" sz="2600">
                <a:latin typeface="Arial"/>
              </a:rPr>
              <a:t>3.- Implementación del comportamiento.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5400">
                <a:latin typeface="Arial"/>
              </a:rPr>
              <a:t>Robot móvil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rcRect l="609004" t="319661" r="706661" b="71614"/>
          <a:stretch>
            <a:fillRect/>
          </a:stretch>
        </p:blipFill>
        <p:spPr>
          <a:xfrm>
            <a:off x="1355040" y="2011680"/>
            <a:ext cx="7315200" cy="47743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51880"/>
            <a:ext cx="7200000" cy="76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5400">
                <a:latin typeface="Arial"/>
              </a:rPr>
              <a:t>Comparación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1097280" y="1800000"/>
            <a:ext cx="84787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Velocidad de respuesta.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Puede existir ruido.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Tiempo de muestreo.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Lecturas más prescisas.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5400">
                <a:latin typeface="Arial"/>
              </a:rPr>
              <a:t>Ascenso de colina</a:t>
            </a:r>
            <a:endParaRPr/>
          </a:p>
        </p:txBody>
      </p:sp>
      <p:graphicFrame>
        <p:nvGraphicFramePr>
          <p:cNvPr id="88" name="Table 2"/>
          <p:cNvGraphicFramePr/>
          <p:nvPr/>
        </p:nvGraphicFramePr>
        <p:xfrm>
          <a:off x="490680" y="1637640"/>
          <a:ext cx="9071280" cy="5402880"/>
        </p:xfrm>
        <a:graphic>
          <a:graphicData uri="http://schemas.openxmlformats.org/drawingml/2006/table">
            <a:tbl>
              <a:tblPr/>
              <a:tblGrid>
                <a:gridCol w="4535640"/>
                <a:gridCol w="4536000"/>
              </a:tblGrid>
              <a:tr h="5403240">
                <a:tc>
                  <a:txBody>
                    <a:bodyPr lIns="90000" rIns="90000" tIns="46800" bIns="46800"/>
                    <a:p>
                      <a:r>
                        <a:rPr lang="en-US" sz="2200">
                          <a:latin typeface="Times New Roman"/>
                        </a:rPr>
                        <a:t>Integrador con fuga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US" sz="2200">
                          <a:latin typeface="Times New Roman"/>
                        </a:rPr>
                        <a:t>&gt; Definición de comportamientos.</a:t>
                      </a:r>
                      <a:endParaRPr/>
                    </a:p>
                    <a:p>
                      <a:r>
                        <a:rPr lang="en-US" sz="2200">
                          <a:latin typeface="Times New Roman"/>
                        </a:rPr>
                        <a:t>&gt; Definicion de la regla para cambiar entre comportamientos.</a:t>
                      </a:r>
                      <a:endParaRPr/>
                    </a:p>
                    <a:p>
                      <a:endParaRPr/>
                    </a:p>
                    <a:p>
                      <a:endParaRPr/>
                    </a:p>
                    <a:p>
                      <a:r>
                        <a:rPr lang="en-US" sz="2200">
                          <a:latin typeface="Times New Roman"/>
                        </a:rPr>
                        <a:t>1.- Detección de una variable biológicamente importante.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US" sz="2200">
                          <a:latin typeface="Times New Roman"/>
                        </a:rPr>
                        <a:t>2.- Almacenamiento en memoria. Importancia del tiempo.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US" sz="2200">
                          <a:latin typeface="Times New Roman"/>
                        </a:rPr>
                        <a:t>3.- Elección entre comportamientos.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US" sz="2200">
                          <a:latin typeface="Times New Roman"/>
                        </a:rPr>
                        <a:t>4.- Proceso de adaptación.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200">
                          <a:latin typeface="Times New Roman"/>
                        </a:rPr>
                        <a:t>Robot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US" sz="2200">
                          <a:latin typeface="Times New Roman"/>
                        </a:rPr>
                        <a:t>&gt; Definición de comportamientos.</a:t>
                      </a:r>
                      <a:endParaRPr/>
                    </a:p>
                    <a:p>
                      <a:r>
                        <a:rPr lang="en-US" sz="2200">
                          <a:latin typeface="Times New Roman"/>
                        </a:rPr>
                        <a:t>&gt; Definicion de la regla para cambiar entre comportamientos.</a:t>
                      </a:r>
                      <a:endParaRPr/>
                    </a:p>
                    <a:p>
                      <a:endParaRPr/>
                    </a:p>
                    <a:p>
                      <a:endParaRPr/>
                    </a:p>
                    <a:p>
                      <a:r>
                        <a:rPr lang="en-US" sz="2200">
                          <a:latin typeface="Times New Roman"/>
                        </a:rPr>
                        <a:t>1.- Sensado del entorno.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US" sz="2200">
                          <a:latin typeface="Times New Roman"/>
                        </a:rPr>
                        <a:t>2.- Comparación en el instante “k”.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US" sz="2200">
                          <a:latin typeface="Times New Roman"/>
                        </a:rPr>
                        <a:t>3.- Elección entre comportamientos. 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US" sz="2200">
                          <a:latin typeface="Times New Roman"/>
                        </a:rPr>
                        <a:t>4.- NO  hay proceso de adaptación.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