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0" r:id="rId5"/>
    <p:sldId id="261" r:id="rId6"/>
    <p:sldId id="262" r:id="rId7"/>
    <p:sldId id="264"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57647" autoAdjust="0"/>
  </p:normalViewPr>
  <p:slideViewPr>
    <p:cSldViewPr snapToGrid="0">
      <p:cViewPr>
        <p:scale>
          <a:sx n="50" d="100"/>
          <a:sy n="50" d="100"/>
        </p:scale>
        <p:origin x="2083"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21447C-A3C0-4CF2-9624-C366A647898B}" type="datetimeFigureOut">
              <a:rPr lang="en-US" smtClean="0"/>
              <a:t>3/24/2024</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60D6D-ECF3-4DDF-8762-08944876C615}" type="slidenum">
              <a:rPr lang="en-US" smtClean="0"/>
              <a:t>‹nº›</a:t>
            </a:fld>
            <a:endParaRPr lang="en-US"/>
          </a:p>
        </p:txBody>
      </p:sp>
    </p:spTree>
    <p:extLst>
      <p:ext uri="{BB962C8B-B14F-4D97-AF65-F5344CB8AC3E}">
        <p14:creationId xmlns:p14="http://schemas.microsoft.com/office/powerpoint/2010/main" val="143488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dirty="0"/>
              <a:t>Em primeiro lugar, é preciso saber o que vamos classificar e entender o que são melonomas.</a:t>
            </a:r>
          </a:p>
          <a:p>
            <a:r>
              <a:rPr lang="pt-BR" dirty="0"/>
              <a:t>Os melanomas são um tipo de cancro de pele que se desenvolve a partir dos melanócitos, as células que produzem o pigmento que dá cor à pele. </a:t>
            </a:r>
          </a:p>
          <a:p>
            <a:r>
              <a:rPr lang="pt-BR" dirty="0"/>
              <a:t>Geralmente, o melanoma surge a partir de um sinal cutâneo existente ou de um novo crescimento anormal na pele. O diagnóstico precoce é fundamental para o tratamento bem-sucedido do melanoma.</a:t>
            </a:r>
          </a:p>
          <a:p>
            <a:endParaRPr lang="pt-BR" dirty="0"/>
          </a:p>
          <a:p>
            <a:r>
              <a:rPr lang="pt-BR" dirty="0"/>
              <a:t>::&gt; Após mostrar a 1ª e 2ª imagem</a:t>
            </a:r>
          </a:p>
          <a:p>
            <a:r>
              <a:rPr lang="pt-BR" dirty="0"/>
              <a:t>Como podemos observar nestes exemplos, alguns melonomas podem ser muito parecidos mas diferentes o suficiente para conseguirmos observar algumas diferenças.</a:t>
            </a:r>
          </a:p>
          <a:p>
            <a:endParaRPr lang="pt-BR" dirty="0"/>
          </a:p>
          <a:p>
            <a:r>
              <a:rPr lang="pt-BR" dirty="0"/>
              <a:t>::&gt; Após aparecer a 3ª imagem</a:t>
            </a:r>
          </a:p>
          <a:p>
            <a:r>
              <a:rPr lang="pt-BR" dirty="0"/>
              <a:t>Apesar de ter uma aparência bastante mais grave que os outros dois exemplos, este melonoma é benigno.</a:t>
            </a: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2</a:t>
            </a:fld>
            <a:endParaRPr lang="en-US"/>
          </a:p>
        </p:txBody>
      </p:sp>
    </p:spTree>
    <p:extLst>
      <p:ext uri="{BB962C8B-B14F-4D97-AF65-F5344CB8AC3E}">
        <p14:creationId xmlns:p14="http://schemas.microsoft.com/office/powerpoint/2010/main" val="399624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 redes neurais são modelos computacionais inspirados no funcionamento do cérebro humano. Consistem em redes de neurónios artificiais interconectados, organizados em camadas, que processam informações através de um processo de aprendizagem. Existem diferentes tipos de redes neurais, como as redes neurais convolucionais (CNNs) para processamento de imagens (que é que iremos utilizar), as redes neurais recorrentes (RNNs) para sequências de dados, e as redes neurais profundas (DNNs) com múltiplas camadas ocultas para tarefas complexas. Estas redes são treinadas utilizando algoritmos de aprendizagem supervisionada ou não supervisionada, onde os pesos das conexões entre os neurónios são ajustados iterativamente para otimizar o desempenho do modelo.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::&gt; Após aparecer imagem</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Temos aqui um exemplo de funcionamento da rede neural simplificado. O input é enviado, e é dividido em várias camadas, que por sua vez são sujeitos a várias camadas de processamento de vários níveis da própria rede neural e que irão, no final, produzir um output, onde no nosso caso, será uma previsão se a imagem é de um tipo ou outro.</a:t>
            </a: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3</a:t>
            </a:fld>
            <a:endParaRPr lang="en-US"/>
          </a:p>
        </p:txBody>
      </p:sp>
    </p:spTree>
    <p:extLst>
      <p:ext uri="{BB962C8B-B14F-4D97-AF65-F5344CB8AC3E}">
        <p14:creationId xmlns:p14="http://schemas.microsoft.com/office/powerpoint/2010/main" val="104671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err="1"/>
              <a:t>Foi</a:t>
            </a:r>
            <a:r>
              <a:rPr lang="en-US" dirty="0"/>
              <a:t> </a:t>
            </a:r>
            <a:r>
              <a:rPr lang="en-US" dirty="0" err="1"/>
              <a:t>necessário</a:t>
            </a:r>
            <a:r>
              <a:rPr lang="en-US" dirty="0"/>
              <a:t> </a:t>
            </a:r>
            <a:r>
              <a:rPr lang="en-US" dirty="0" err="1"/>
              <a:t>tomar</a:t>
            </a:r>
            <a:r>
              <a:rPr lang="en-US" dirty="0"/>
              <a:t> </a:t>
            </a:r>
            <a:r>
              <a:rPr lang="en-US" dirty="0" err="1"/>
              <a:t>algumas</a:t>
            </a:r>
            <a:r>
              <a:rPr lang="en-US" dirty="0"/>
              <a:t> </a:t>
            </a:r>
            <a:r>
              <a:rPr lang="en-US" dirty="0" err="1"/>
              <a:t>decisão</a:t>
            </a:r>
            <a:r>
              <a:rPr lang="en-US" dirty="0"/>
              <a:t> </a:t>
            </a:r>
            <a:r>
              <a:rPr lang="en-US" dirty="0" err="1"/>
              <a:t>mesmo</a:t>
            </a:r>
            <a:r>
              <a:rPr lang="en-US" dirty="0"/>
              <a:t> antes de </a:t>
            </a:r>
            <a:r>
              <a:rPr lang="en-US" dirty="0" err="1"/>
              <a:t>começar</a:t>
            </a:r>
            <a:r>
              <a:rPr lang="en-US" dirty="0"/>
              <a:t> a </a:t>
            </a:r>
            <a:r>
              <a:rPr lang="en-US" dirty="0" err="1"/>
              <a:t>implementar</a:t>
            </a:r>
            <a:r>
              <a:rPr lang="en-US" dirty="0"/>
              <a:t> o que for.</a:t>
            </a:r>
          </a:p>
          <a:p>
            <a:r>
              <a:rPr lang="en-US" dirty="0"/>
              <a:t>1- Ferramenta a utilizer (</a:t>
            </a:r>
            <a:r>
              <a:rPr lang="en-US" dirty="0" err="1"/>
              <a:t>PyTorch</a:t>
            </a:r>
            <a:r>
              <a:rPr lang="en-US" dirty="0"/>
              <a:t> vs TensorFlow) :::::&gt; </a:t>
            </a:r>
            <a:r>
              <a:rPr lang="en-US" dirty="0" err="1"/>
              <a:t>Mostrar</a:t>
            </a:r>
            <a:r>
              <a:rPr lang="en-US" dirty="0"/>
              <a:t> </a:t>
            </a:r>
            <a:r>
              <a:rPr lang="en-US" dirty="0" err="1"/>
              <a:t>titulo</a:t>
            </a:r>
            <a:endParaRPr lang="en-US" dirty="0"/>
          </a:p>
          <a:p>
            <a:pPr marL="171450" indent="-171450">
              <a:buFontTx/>
              <a:buChar char="-"/>
            </a:pPr>
            <a:r>
              <a:rPr lang="en-US" dirty="0"/>
              <a:t>São as duas ferramentas </a:t>
            </a:r>
            <a:r>
              <a:rPr lang="en-US" dirty="0" err="1"/>
              <a:t>mais</a:t>
            </a:r>
            <a:r>
              <a:rPr lang="en-US" dirty="0"/>
              <a:t> </a:t>
            </a:r>
            <a:r>
              <a:rPr lang="en-US" dirty="0" err="1"/>
              <a:t>utilizadas</a:t>
            </a:r>
            <a:r>
              <a:rPr lang="en-US" dirty="0"/>
              <a:t>, mas </a:t>
            </a:r>
            <a:r>
              <a:rPr lang="en-US" dirty="0" err="1"/>
              <a:t>há</a:t>
            </a:r>
            <a:r>
              <a:rPr lang="en-US" dirty="0"/>
              <a:t> </a:t>
            </a:r>
            <a:r>
              <a:rPr lang="en-US" dirty="0" err="1"/>
              <a:t>necessidade</a:t>
            </a:r>
            <a:r>
              <a:rPr lang="en-US" dirty="0"/>
              <a:t> de </a:t>
            </a:r>
            <a:r>
              <a:rPr lang="en-US" dirty="0" err="1"/>
              <a:t>decidir</a:t>
            </a:r>
            <a:r>
              <a:rPr lang="en-US" dirty="0"/>
              <a:t> qual delas usar</a:t>
            </a:r>
          </a:p>
          <a:p>
            <a:pPr marL="0" indent="0">
              <a:buFontTx/>
              <a:buNone/>
            </a:pPr>
            <a:r>
              <a:rPr lang="en-US" dirty="0"/>
              <a:t>2- Datasets de imagens  :::::&gt; </a:t>
            </a:r>
            <a:r>
              <a:rPr lang="en-US" dirty="0" err="1"/>
              <a:t>Mostrar</a:t>
            </a:r>
            <a:r>
              <a:rPr lang="en-US" dirty="0"/>
              <a:t> </a:t>
            </a:r>
            <a:r>
              <a:rPr lang="en-US" dirty="0" err="1"/>
              <a:t>titulo</a:t>
            </a:r>
            <a:endParaRPr lang="en-US" dirty="0"/>
          </a:p>
          <a:p>
            <a:pPr marL="171450" indent="-171450">
              <a:buFontTx/>
              <a:buChar char="-"/>
            </a:pPr>
            <a:r>
              <a:rPr lang="en-US" dirty="0" err="1"/>
              <a:t>Teremos</a:t>
            </a:r>
            <a:r>
              <a:rPr lang="en-US" dirty="0"/>
              <a:t> de </a:t>
            </a:r>
            <a:r>
              <a:rPr lang="en-US" dirty="0" err="1"/>
              <a:t>ter</a:t>
            </a:r>
            <a:r>
              <a:rPr lang="en-US" dirty="0"/>
              <a:t> </a:t>
            </a:r>
            <a:r>
              <a:rPr lang="en-US" dirty="0" err="1"/>
              <a:t>uma</a:t>
            </a:r>
            <a:r>
              <a:rPr lang="en-US" dirty="0"/>
              <a:t> </a:t>
            </a:r>
            <a:r>
              <a:rPr lang="en-US" dirty="0" err="1"/>
              <a:t>grande</a:t>
            </a:r>
            <a:r>
              <a:rPr lang="en-US" dirty="0"/>
              <a:t> </a:t>
            </a:r>
            <a:r>
              <a:rPr lang="en-US" dirty="0" err="1"/>
              <a:t>quantidade</a:t>
            </a:r>
            <a:r>
              <a:rPr lang="en-US" dirty="0"/>
              <a:t> de imagens tanto para teste </a:t>
            </a:r>
            <a:r>
              <a:rPr lang="en-US" dirty="0" err="1"/>
              <a:t>como</a:t>
            </a:r>
            <a:r>
              <a:rPr lang="en-US" dirty="0"/>
              <a:t> para </a:t>
            </a:r>
            <a:r>
              <a:rPr lang="en-US" dirty="0" err="1"/>
              <a:t>treino</a:t>
            </a:r>
            <a:r>
              <a:rPr lang="en-US" dirty="0"/>
              <a:t>.</a:t>
            </a:r>
          </a:p>
          <a:p>
            <a:pPr marL="0" indent="0">
              <a:buFontTx/>
              <a:buNone/>
            </a:pPr>
            <a:r>
              <a:rPr lang="en-US" dirty="0"/>
              <a:t>3- </a:t>
            </a:r>
            <a:r>
              <a:rPr lang="en-US" dirty="0" err="1"/>
              <a:t>Fluxo</a:t>
            </a:r>
            <a:r>
              <a:rPr lang="en-US" dirty="0"/>
              <a:t> de </a:t>
            </a:r>
            <a:r>
              <a:rPr lang="en-US" dirty="0" err="1"/>
              <a:t>criação</a:t>
            </a:r>
            <a:r>
              <a:rPr lang="en-US" dirty="0"/>
              <a:t> do </a:t>
            </a:r>
            <a:r>
              <a:rPr lang="en-US" dirty="0" err="1"/>
              <a:t>modelo</a:t>
            </a:r>
            <a:r>
              <a:rPr lang="en-US" dirty="0"/>
              <a:t> de teste :::::&gt; </a:t>
            </a:r>
            <a:r>
              <a:rPr lang="en-US" dirty="0" err="1"/>
              <a:t>Mostrar</a:t>
            </a:r>
            <a:r>
              <a:rPr lang="en-US" dirty="0"/>
              <a:t> </a:t>
            </a:r>
            <a:r>
              <a:rPr lang="en-US" dirty="0" err="1"/>
              <a:t>titulo</a:t>
            </a:r>
            <a:endParaRPr lang="en-US" dirty="0"/>
          </a:p>
          <a:p>
            <a:pPr marL="0" indent="0">
              <a:buFontTx/>
              <a:buNone/>
            </a:pPr>
            <a:r>
              <a:rPr lang="en-US" dirty="0"/>
              <a:t>- </a:t>
            </a:r>
            <a:r>
              <a:rPr lang="en-US" dirty="0" err="1"/>
              <a:t>Necessáriamente</a:t>
            </a:r>
            <a:r>
              <a:rPr lang="en-US" dirty="0"/>
              <a:t>, </a:t>
            </a:r>
            <a:r>
              <a:rPr lang="en-US" dirty="0" err="1"/>
              <a:t>uma</a:t>
            </a:r>
            <a:r>
              <a:rPr lang="en-US" dirty="0"/>
              <a:t> </a:t>
            </a:r>
            <a:r>
              <a:rPr lang="en-US" dirty="0" err="1"/>
              <a:t>abordagem</a:t>
            </a:r>
            <a:r>
              <a:rPr lang="en-US" dirty="0"/>
              <a:t> num </a:t>
            </a:r>
            <a:r>
              <a:rPr lang="en-US" dirty="0" err="1"/>
              <a:t>fluxo</a:t>
            </a:r>
            <a:r>
              <a:rPr lang="en-US" dirty="0"/>
              <a:t> </a:t>
            </a:r>
            <a:r>
              <a:rPr lang="en-US" dirty="0" err="1"/>
              <a:t>sobre</a:t>
            </a:r>
            <a:r>
              <a:rPr lang="en-US" dirty="0"/>
              <a:t> </a:t>
            </a:r>
            <a:r>
              <a:rPr lang="en-US" dirty="0" err="1"/>
              <a:t>como</a:t>
            </a:r>
            <a:r>
              <a:rPr lang="en-US" dirty="0"/>
              <a:t> é que </a:t>
            </a:r>
            <a:r>
              <a:rPr lang="en-US" dirty="0" err="1"/>
              <a:t>podemos</a:t>
            </a:r>
            <a:r>
              <a:rPr lang="en-US" dirty="0"/>
              <a:t> </a:t>
            </a:r>
            <a:r>
              <a:rPr lang="en-US" dirty="0" err="1"/>
              <a:t>abordar</a:t>
            </a:r>
            <a:r>
              <a:rPr lang="en-US" dirty="0"/>
              <a:t> a </a:t>
            </a:r>
            <a:r>
              <a:rPr lang="en-US" dirty="0" err="1"/>
              <a:t>questão</a:t>
            </a:r>
            <a:r>
              <a:rPr lang="en-US" dirty="0"/>
              <a:t> de </a:t>
            </a:r>
            <a:r>
              <a:rPr lang="en-US" dirty="0" err="1"/>
              <a:t>implementação</a:t>
            </a:r>
            <a:r>
              <a:rPr lang="en-US" dirty="0"/>
              <a:t>, </a:t>
            </a:r>
            <a:r>
              <a:rPr lang="en-US" dirty="0" err="1"/>
              <a:t>sem</a:t>
            </a:r>
            <a:r>
              <a:rPr lang="en-US" dirty="0"/>
              <a:t> </a:t>
            </a:r>
            <a:r>
              <a:rPr lang="en-US" dirty="0" err="1"/>
              <a:t>estar</a:t>
            </a:r>
            <a:r>
              <a:rPr lang="en-US" dirty="0"/>
              <a:t> </a:t>
            </a:r>
            <a:r>
              <a:rPr lang="en-US" dirty="0" err="1"/>
              <a:t>restringido</a:t>
            </a:r>
            <a:r>
              <a:rPr lang="en-US" dirty="0"/>
              <a:t> a </a:t>
            </a:r>
            <a:r>
              <a:rPr lang="en-US" dirty="0" err="1"/>
              <a:t>uma</a:t>
            </a:r>
            <a:r>
              <a:rPr lang="en-US" dirty="0"/>
              <a:t> </a:t>
            </a:r>
            <a:r>
              <a:rPr lang="en-US" dirty="0" err="1"/>
              <a:t>linguagem</a:t>
            </a:r>
            <a:r>
              <a:rPr lang="en-US" dirty="0"/>
              <a:t>.</a:t>
            </a:r>
          </a:p>
          <a:p>
            <a:pPr marL="0" indent="0">
              <a:buFontTx/>
              <a:buNone/>
            </a:pPr>
            <a:endParaRPr lang="en-US" dirty="0"/>
          </a:p>
          <a:p>
            <a:pPr marL="0" indent="0">
              <a:buFontTx/>
              <a:buNone/>
            </a:pP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4</a:t>
            </a:fld>
            <a:endParaRPr lang="en-US"/>
          </a:p>
        </p:txBody>
      </p:sp>
    </p:spTree>
    <p:extLst>
      <p:ext uri="{BB962C8B-B14F-4D97-AF65-F5344CB8AC3E}">
        <p14:creationId xmlns:p14="http://schemas.microsoft.com/office/powerpoint/2010/main" val="43744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dirty="0">
                <a:effectLst/>
                <a:latin typeface="Arial" panose="020B0604020202020204" pitchFamily="34" charset="0"/>
              </a:rPr>
              <a:t>PyTorch é uma estrutura de aprendizagem profunda de código aberto baseada na linguagem de programação Python e na biblioteca Torch. Foi desenvolvida pela Meta AI e tem ganho atenção devido à sua flexibilidade e fácil aprendizagem.</a:t>
            </a:r>
          </a:p>
          <a:p>
            <a:r>
              <a:rPr lang="pt-BR" dirty="0">
                <a:effectLst/>
                <a:latin typeface="Arial" panose="020B0604020202020204" pitchFamily="34" charset="0"/>
              </a:rPr>
              <a:t>Pontos fortes incluem:</a:t>
            </a:r>
          </a:p>
          <a:p>
            <a:pPr marL="171450" indent="-171450">
              <a:buFontTx/>
              <a:buChar char="-"/>
            </a:pPr>
            <a:r>
              <a:rPr lang="pt-BR" dirty="0">
                <a:effectLst/>
                <a:latin typeface="Arial" panose="020B0604020202020204" pitchFamily="34" charset="0"/>
              </a:rPr>
              <a:t>Ser em Python, ::mostrar</a:t>
            </a:r>
          </a:p>
          <a:p>
            <a:pPr marL="171450" indent="-171450">
              <a:buFontTx/>
              <a:buChar char="-"/>
            </a:pPr>
            <a:r>
              <a:rPr lang="pt-BR" dirty="0">
                <a:effectLst/>
                <a:latin typeface="Arial" panose="020B0604020202020204" pitchFamily="34" charset="0"/>
              </a:rPr>
              <a:t>Fácil aprendizagem, ::mostrar</a:t>
            </a:r>
          </a:p>
          <a:p>
            <a:pPr marL="171450" indent="-171450">
              <a:buFontTx/>
              <a:buChar char="-"/>
            </a:pPr>
            <a:r>
              <a:rPr lang="pt-BR" dirty="0">
                <a:effectLst/>
                <a:latin typeface="Arial" panose="020B0604020202020204" pitchFamily="34" charset="0"/>
              </a:rPr>
              <a:t>Adaptabilidade ::mostrar</a:t>
            </a:r>
          </a:p>
          <a:p>
            <a:pPr marL="171450" indent="-171450">
              <a:buFontTx/>
              <a:buChar char="-"/>
            </a:pPr>
            <a:endParaRPr lang="pt-BR" dirty="0">
              <a:effectLst/>
              <a:latin typeface="Arial" panose="020B0604020202020204" pitchFamily="34" charset="0"/>
            </a:endParaRPr>
          </a:p>
          <a:p>
            <a:pPr marL="0" indent="0">
              <a:buFontTx/>
              <a:buNone/>
            </a:pPr>
            <a:r>
              <a:rPr lang="pt-BR" dirty="0">
                <a:effectLst/>
                <a:latin typeface="Arial" panose="020B0604020202020204" pitchFamily="34" charset="0"/>
              </a:rPr>
              <a:t>TensorFlow ́e uma estrutura de machine learning e de Redes Neurais primariamente desenvolvida pela Google baseada em Python, mas também em C++ e JavaScript.  ::mostrar</a:t>
            </a:r>
          </a:p>
          <a:p>
            <a:pPr marL="0" indent="0">
              <a:buFontTx/>
              <a:buNone/>
            </a:pPr>
            <a:r>
              <a:rPr lang="pt-BR" dirty="0">
                <a:effectLst/>
                <a:latin typeface="Arial" panose="020B0604020202020204" pitchFamily="34" charset="0"/>
              </a:rPr>
              <a:t>Geralmente é conhecida pelo uma curva de aprendizagem grande ::mostrar, apesar de também disponibilizar ferramentas tão ou mais poderosas que o PyTorch. </a:t>
            </a:r>
          </a:p>
          <a:p>
            <a:pPr marL="0" indent="0">
              <a:buFontTx/>
              <a:buNone/>
            </a:pPr>
            <a:r>
              <a:rPr lang="pt-BR" dirty="0">
                <a:effectLst/>
                <a:latin typeface="Arial" panose="020B0604020202020204" pitchFamily="34" charset="0"/>
              </a:rPr>
              <a:t>Esta ferramenta está mais orientada para grandes volumes de informação. ::mostrar</a:t>
            </a:r>
          </a:p>
          <a:p>
            <a:pPr marL="0" indent="0">
              <a:buFontTx/>
              <a:buNone/>
            </a:pPr>
            <a:endParaRPr lang="pt-BR" dirty="0">
              <a:effectLst/>
              <a:latin typeface="Arial" panose="020B0604020202020204" pitchFamily="34" charset="0"/>
            </a:endParaRPr>
          </a:p>
          <a:p>
            <a:pPr marL="0" indent="0">
              <a:buFontTx/>
              <a:buNone/>
            </a:pPr>
            <a:r>
              <a:rPr lang="pt-BR" dirty="0">
                <a:effectLst/>
                <a:latin typeface="Arial" panose="020B0604020202020204" pitchFamily="34" charset="0"/>
              </a:rPr>
              <a:t>No final, optou-se pelo PyTorch ::mostrar</a:t>
            </a:r>
          </a:p>
          <a:p>
            <a:pPr marL="0" indent="0">
              <a:buFontTx/>
              <a:buNone/>
            </a:pPr>
            <a:r>
              <a:rPr lang="pt-BR" dirty="0">
                <a:effectLst/>
                <a:latin typeface="Arial" panose="020B0604020202020204" pitchFamily="34" charset="0"/>
              </a:rPr>
              <a:t>A curva de aprendizagem ser menor, bem como a sua adaptabilidade foram pontos chaves nesta decisão.</a:t>
            </a: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5</a:t>
            </a:fld>
            <a:endParaRPr lang="en-US"/>
          </a:p>
        </p:txBody>
      </p:sp>
    </p:spTree>
    <p:extLst>
      <p:ext uri="{BB962C8B-B14F-4D97-AF65-F5344CB8AC3E}">
        <p14:creationId xmlns:p14="http://schemas.microsoft.com/office/powerpoint/2010/main" val="987605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Para </a:t>
            </a:r>
            <a:r>
              <a:rPr lang="en-US" dirty="0" err="1"/>
              <a:t>os</a:t>
            </a:r>
            <a:r>
              <a:rPr lang="en-US" dirty="0"/>
              <a:t> datasets tanto de </a:t>
            </a:r>
            <a:r>
              <a:rPr lang="en-US" dirty="0" err="1"/>
              <a:t>treino</a:t>
            </a:r>
            <a:r>
              <a:rPr lang="en-US" dirty="0"/>
              <a:t> </a:t>
            </a:r>
            <a:r>
              <a:rPr lang="en-US" dirty="0" err="1"/>
              <a:t>como</a:t>
            </a:r>
            <a:r>
              <a:rPr lang="en-US" dirty="0"/>
              <a:t> de teste, </a:t>
            </a:r>
            <a:r>
              <a:rPr lang="en-US" dirty="0" err="1"/>
              <a:t>numa</a:t>
            </a:r>
            <a:r>
              <a:rPr lang="en-US" dirty="0"/>
              <a:t> </a:t>
            </a:r>
            <a:r>
              <a:rPr lang="en-US" dirty="0" err="1"/>
              <a:t>primeira</a:t>
            </a:r>
            <a:r>
              <a:rPr lang="en-US" dirty="0"/>
              <a:t> </a:t>
            </a:r>
            <a:r>
              <a:rPr lang="en-US" dirty="0" err="1"/>
              <a:t>fase</a:t>
            </a:r>
            <a:r>
              <a:rPr lang="en-US" dirty="0"/>
              <a:t> </a:t>
            </a:r>
            <a:r>
              <a:rPr lang="en-US" dirty="0" err="1"/>
              <a:t>iremos</a:t>
            </a:r>
            <a:r>
              <a:rPr lang="en-US" dirty="0"/>
              <a:t> </a:t>
            </a:r>
            <a:r>
              <a:rPr lang="en-US" dirty="0" err="1"/>
              <a:t>tentar</a:t>
            </a:r>
            <a:r>
              <a:rPr lang="en-US" dirty="0"/>
              <a:t> </a:t>
            </a:r>
            <a:r>
              <a:rPr lang="en-US" dirty="0" err="1"/>
              <a:t>recolher</a:t>
            </a:r>
            <a:r>
              <a:rPr lang="en-US" dirty="0"/>
              <a:t> imagens com o </a:t>
            </a:r>
            <a:r>
              <a:rPr lang="en-US" dirty="0" err="1"/>
              <a:t>menor</a:t>
            </a:r>
            <a:r>
              <a:rPr lang="en-US" dirty="0"/>
              <a:t> de </a:t>
            </a:r>
            <a:r>
              <a:rPr lang="en-US" dirty="0" err="1"/>
              <a:t>imperfeições</a:t>
            </a:r>
            <a:r>
              <a:rPr lang="en-US" dirty="0"/>
              <a:t>. Como </a:t>
            </a:r>
            <a:r>
              <a:rPr lang="en-US" dirty="0" err="1"/>
              <a:t>futura</a:t>
            </a:r>
            <a:r>
              <a:rPr lang="en-US" dirty="0"/>
              <a:t> </a:t>
            </a:r>
            <a:r>
              <a:rPr lang="en-US" dirty="0" err="1"/>
              <a:t>análise</a:t>
            </a:r>
            <a:r>
              <a:rPr lang="en-US" dirty="0"/>
              <a:t>, </a:t>
            </a:r>
            <a:r>
              <a:rPr lang="en-US" dirty="0" err="1"/>
              <a:t>irá</a:t>
            </a:r>
            <a:r>
              <a:rPr lang="en-US" dirty="0"/>
              <a:t> ser </a:t>
            </a:r>
            <a:r>
              <a:rPr lang="en-US" dirty="0" err="1"/>
              <a:t>ponto</a:t>
            </a:r>
            <a:r>
              <a:rPr lang="en-US" dirty="0"/>
              <a:t> de </a:t>
            </a:r>
            <a:r>
              <a:rPr lang="en-US" dirty="0" err="1"/>
              <a:t>estudo</a:t>
            </a:r>
            <a:r>
              <a:rPr lang="en-US" dirty="0"/>
              <a:t> </a:t>
            </a:r>
            <a:r>
              <a:rPr lang="en-US" dirty="0" err="1"/>
              <a:t>como</a:t>
            </a:r>
            <a:r>
              <a:rPr lang="en-US" dirty="0"/>
              <a:t> é que a </a:t>
            </a:r>
            <a:r>
              <a:rPr lang="en-US" dirty="0" err="1"/>
              <a:t>implementação</a:t>
            </a:r>
            <a:r>
              <a:rPr lang="en-US" dirty="0"/>
              <a:t> </a:t>
            </a:r>
            <a:r>
              <a:rPr lang="en-US" dirty="0" err="1"/>
              <a:t>realizada</a:t>
            </a:r>
            <a:r>
              <a:rPr lang="en-US" dirty="0"/>
              <a:t> se </a:t>
            </a:r>
            <a:r>
              <a:rPr lang="en-US" dirty="0" err="1"/>
              <a:t>comporta</a:t>
            </a:r>
            <a:r>
              <a:rPr lang="en-US" dirty="0"/>
              <a:t> com datasets com </a:t>
            </a:r>
            <a:r>
              <a:rPr lang="en-US" dirty="0" err="1"/>
              <a:t>menor</a:t>
            </a:r>
            <a:r>
              <a:rPr lang="en-US" dirty="0"/>
              <a:t> </a:t>
            </a:r>
            <a:r>
              <a:rPr lang="en-US" dirty="0" err="1"/>
              <a:t>qualidade</a:t>
            </a:r>
            <a:r>
              <a:rPr lang="en-US" dirty="0"/>
              <a:t>.</a:t>
            </a:r>
          </a:p>
          <a:p>
            <a:endParaRPr lang="en-US" dirty="0"/>
          </a:p>
          <a:p>
            <a:r>
              <a:rPr lang="en-US" dirty="0"/>
              <a:t>Estes datasets </a:t>
            </a:r>
            <a:r>
              <a:rPr lang="en-US" dirty="0" err="1"/>
              <a:t>poderão</a:t>
            </a:r>
            <a:r>
              <a:rPr lang="en-US" dirty="0"/>
              <a:t> </a:t>
            </a:r>
            <a:r>
              <a:rPr lang="en-US" dirty="0" err="1"/>
              <a:t>ter</a:t>
            </a:r>
            <a:r>
              <a:rPr lang="en-US" dirty="0"/>
              <a:t>, </a:t>
            </a:r>
            <a:r>
              <a:rPr lang="en-US" dirty="0" err="1"/>
              <a:t>como</a:t>
            </a:r>
            <a:r>
              <a:rPr lang="en-US" dirty="0"/>
              <a:t> </a:t>
            </a:r>
            <a:r>
              <a:rPr lang="en-US" dirty="0" err="1"/>
              <a:t>exemplo</a:t>
            </a:r>
            <a:r>
              <a:rPr lang="en-US" dirty="0"/>
              <a:t> de </a:t>
            </a:r>
            <a:r>
              <a:rPr lang="en-US" dirty="0" err="1"/>
              <a:t>tamanho</a:t>
            </a:r>
            <a:r>
              <a:rPr lang="en-US" dirty="0"/>
              <a:t>, </a:t>
            </a:r>
            <a:r>
              <a:rPr lang="en-US" dirty="0" err="1"/>
              <a:t>por</a:t>
            </a:r>
            <a:r>
              <a:rPr lang="en-US" dirty="0"/>
              <a:t> volta de 5.000 imagens de </a:t>
            </a:r>
            <a:r>
              <a:rPr lang="en-US" dirty="0" err="1"/>
              <a:t>treino</a:t>
            </a:r>
            <a:r>
              <a:rPr lang="en-US" dirty="0"/>
              <a:t> para </a:t>
            </a:r>
            <a:r>
              <a:rPr lang="en-US" dirty="0" err="1"/>
              <a:t>melonoma</a:t>
            </a:r>
            <a:r>
              <a:rPr lang="en-US" dirty="0"/>
              <a:t> </a:t>
            </a:r>
            <a:r>
              <a:rPr lang="en-US" dirty="0" err="1"/>
              <a:t>benignos</a:t>
            </a:r>
            <a:r>
              <a:rPr lang="en-US" dirty="0"/>
              <a:t> e 5.000 para </a:t>
            </a:r>
            <a:r>
              <a:rPr lang="en-US" dirty="0" err="1"/>
              <a:t>maligno</a:t>
            </a:r>
            <a:r>
              <a:rPr lang="en-US" dirty="0"/>
              <a:t>.</a:t>
            </a:r>
          </a:p>
          <a:p>
            <a:r>
              <a:rPr lang="en-US" dirty="0"/>
              <a:t>Para testes, para </a:t>
            </a:r>
            <a:r>
              <a:rPr lang="en-US" dirty="0" err="1"/>
              <a:t>além</a:t>
            </a:r>
            <a:r>
              <a:rPr lang="en-US" dirty="0"/>
              <a:t> de </a:t>
            </a:r>
            <a:r>
              <a:rPr lang="en-US" dirty="0" err="1"/>
              <a:t>serem</a:t>
            </a:r>
            <a:r>
              <a:rPr lang="en-US" dirty="0"/>
              <a:t> imagens que o </a:t>
            </a:r>
            <a:r>
              <a:rPr lang="en-US" dirty="0" err="1"/>
              <a:t>modelo</a:t>
            </a:r>
            <a:r>
              <a:rPr lang="en-US" dirty="0"/>
              <a:t> de testes </a:t>
            </a:r>
            <a:r>
              <a:rPr lang="en-US" dirty="0" err="1"/>
              <a:t>nunca</a:t>
            </a:r>
            <a:r>
              <a:rPr lang="en-US" dirty="0"/>
              <a:t> </a:t>
            </a:r>
            <a:r>
              <a:rPr lang="en-US" dirty="0" err="1"/>
              <a:t>viu</a:t>
            </a:r>
            <a:r>
              <a:rPr lang="en-US" dirty="0"/>
              <a:t>, </a:t>
            </a:r>
            <a:r>
              <a:rPr lang="en-US" dirty="0" err="1"/>
              <a:t>podem</a:t>
            </a:r>
            <a:r>
              <a:rPr lang="en-US" dirty="0"/>
              <a:t> ser do </a:t>
            </a:r>
            <a:r>
              <a:rPr lang="en-US" dirty="0" err="1"/>
              <a:t>mesmo</a:t>
            </a:r>
            <a:r>
              <a:rPr lang="en-US" dirty="0"/>
              <a:t> </a:t>
            </a:r>
            <a:r>
              <a:rPr lang="en-US" dirty="0" err="1"/>
              <a:t>tamanho</a:t>
            </a:r>
            <a:r>
              <a:rPr lang="en-US" dirty="0"/>
              <a:t>, mas com </a:t>
            </a:r>
            <a:r>
              <a:rPr lang="en-US" dirty="0" err="1"/>
              <a:t>variações</a:t>
            </a:r>
            <a:r>
              <a:rPr lang="en-US" dirty="0"/>
              <a:t> entre </a:t>
            </a:r>
            <a:r>
              <a:rPr lang="en-US" dirty="0" err="1"/>
              <a:t>maligno</a:t>
            </a:r>
            <a:r>
              <a:rPr lang="en-US" dirty="0"/>
              <a:t> e </a:t>
            </a:r>
            <a:r>
              <a:rPr lang="en-US" dirty="0" err="1"/>
              <a:t>benigno</a:t>
            </a:r>
            <a:r>
              <a:rPr lang="en-US" dirty="0"/>
              <a:t>.</a:t>
            </a:r>
          </a:p>
          <a:p>
            <a:pPr marL="0" indent="0">
              <a:buFontTx/>
              <a:buNone/>
            </a:pPr>
            <a:endParaRPr lang="en-US" dirty="0"/>
          </a:p>
          <a:p>
            <a:pPr marL="0" indent="0">
              <a:buFontTx/>
              <a:buNone/>
            </a:pP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6</a:t>
            </a:fld>
            <a:endParaRPr lang="en-US"/>
          </a:p>
        </p:txBody>
      </p:sp>
    </p:spTree>
    <p:extLst>
      <p:ext uri="{BB962C8B-B14F-4D97-AF65-F5344CB8AC3E}">
        <p14:creationId xmlns:p14="http://schemas.microsoft.com/office/powerpoint/2010/main" val="219184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dirty="0"/>
          </a:p>
          <a:p>
            <a:pPr marL="0" indent="0">
              <a:buFontTx/>
              <a:buNone/>
            </a:pPr>
            <a:endParaRPr lang="en-US" dirty="0"/>
          </a:p>
          <a:p>
            <a:pPr marL="0" indent="0">
              <a:buFontTx/>
              <a:buNone/>
            </a:pP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7</a:t>
            </a:fld>
            <a:endParaRPr lang="en-US"/>
          </a:p>
        </p:txBody>
      </p:sp>
    </p:spTree>
    <p:extLst>
      <p:ext uri="{BB962C8B-B14F-4D97-AF65-F5344CB8AC3E}">
        <p14:creationId xmlns:p14="http://schemas.microsoft.com/office/powerpoint/2010/main" val="1193643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dirty="0"/>
          </a:p>
          <a:p>
            <a:pPr marL="0" indent="0">
              <a:buFontTx/>
              <a:buNone/>
            </a:pPr>
            <a:endParaRPr lang="en-US" dirty="0"/>
          </a:p>
          <a:p>
            <a:pPr marL="0" indent="0">
              <a:buFontTx/>
              <a:buNone/>
            </a:pP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8</a:t>
            </a:fld>
            <a:endParaRPr lang="en-US"/>
          </a:p>
        </p:txBody>
      </p:sp>
    </p:spTree>
    <p:extLst>
      <p:ext uri="{BB962C8B-B14F-4D97-AF65-F5344CB8AC3E}">
        <p14:creationId xmlns:p14="http://schemas.microsoft.com/office/powerpoint/2010/main" val="904901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CF6996A-3F00-45F9-A2B7-707580E5AF7B}" type="datetimeFigureOut">
              <a:rPr lang="en-US" smtClean="0"/>
              <a:t>3/24/2024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113932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399126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2325191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93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1794836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3CF6996A-3F00-45F9-A2B7-707580E5AF7B}"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2136661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3CF6996A-3F00-45F9-A2B7-707580E5AF7B}"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3719066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CF6996A-3F00-45F9-A2B7-707580E5AF7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4142618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CF6996A-3F00-45F9-A2B7-707580E5AF7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217075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CF6996A-3F00-45F9-A2B7-707580E5AF7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160955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CF6996A-3F00-45F9-A2B7-707580E5AF7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72542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398988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CF6996A-3F00-45F9-A2B7-707580E5AF7B}"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332002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3CF6996A-3F00-45F9-A2B7-707580E5AF7B}"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189888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6996A-3F00-45F9-A2B7-707580E5AF7B}"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255729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88529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374153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F6996A-3F00-45F9-A2B7-707580E5AF7B}" type="datetimeFigureOut">
              <a:rPr lang="en-US" smtClean="0"/>
              <a:t>3/24/2024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38C0C3-7FE6-4841-9667-D2C7256FB0FC}" type="slidenum">
              <a:rPr lang="en-US" smtClean="0"/>
              <a:t>‹nº›</a:t>
            </a:fld>
            <a:endParaRPr lang="en-US"/>
          </a:p>
        </p:txBody>
      </p:sp>
    </p:spTree>
    <p:extLst>
      <p:ext uri="{BB962C8B-B14F-4D97-AF65-F5344CB8AC3E}">
        <p14:creationId xmlns:p14="http://schemas.microsoft.com/office/powerpoint/2010/main" val="21943013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635A0-19FB-98E5-90F1-68D17578AD44}"/>
              </a:ext>
            </a:extLst>
          </p:cNvPr>
          <p:cNvSpPr>
            <a:spLocks noGrp="1"/>
          </p:cNvSpPr>
          <p:nvPr>
            <p:ph type="ctrTitle"/>
          </p:nvPr>
        </p:nvSpPr>
        <p:spPr/>
        <p:txBody>
          <a:bodyPr/>
          <a:lstStyle/>
          <a:p>
            <a:r>
              <a:rPr lang="en-US" dirty="0" err="1"/>
              <a:t>Classificação</a:t>
            </a:r>
            <a:r>
              <a:rPr lang="en-US" dirty="0"/>
              <a:t> de </a:t>
            </a:r>
            <a:r>
              <a:rPr lang="en-US" dirty="0" err="1"/>
              <a:t>melAnomas</a:t>
            </a:r>
            <a:endParaRPr lang="en-US" dirty="0"/>
          </a:p>
        </p:txBody>
      </p:sp>
      <p:sp>
        <p:nvSpPr>
          <p:cNvPr id="3" name="Subtítulo 2">
            <a:extLst>
              <a:ext uri="{FF2B5EF4-FFF2-40B4-BE49-F238E27FC236}">
                <a16:creationId xmlns:a16="http://schemas.microsoft.com/office/drawing/2014/main" id="{729FAA94-3413-96BC-5CEE-451C80C76DF3}"/>
              </a:ext>
            </a:extLst>
          </p:cNvPr>
          <p:cNvSpPr>
            <a:spLocks noGrp="1"/>
          </p:cNvSpPr>
          <p:nvPr>
            <p:ph type="subTitle" idx="1"/>
          </p:nvPr>
        </p:nvSpPr>
        <p:spPr/>
        <p:txBody>
          <a:bodyPr/>
          <a:lstStyle/>
          <a:p>
            <a:r>
              <a:rPr lang="en-US" dirty="0" err="1"/>
              <a:t>Usando</a:t>
            </a:r>
            <a:r>
              <a:rPr lang="en-US" dirty="0"/>
              <a:t> redes </a:t>
            </a:r>
            <a:r>
              <a:rPr lang="en-US" dirty="0" err="1"/>
              <a:t>neurais</a:t>
            </a:r>
            <a:r>
              <a:rPr lang="en-US" dirty="0"/>
              <a:t> e </a:t>
            </a:r>
            <a:r>
              <a:rPr lang="en-US" dirty="0" err="1"/>
              <a:t>aprendizagem</a:t>
            </a:r>
            <a:r>
              <a:rPr lang="en-US" dirty="0"/>
              <a:t> profunda</a:t>
            </a:r>
          </a:p>
        </p:txBody>
      </p:sp>
      <p:sp>
        <p:nvSpPr>
          <p:cNvPr id="5" name="CaixaDeTexto 4">
            <a:extLst>
              <a:ext uri="{FF2B5EF4-FFF2-40B4-BE49-F238E27FC236}">
                <a16:creationId xmlns:a16="http://schemas.microsoft.com/office/drawing/2014/main" id="{305D7544-DB62-C372-3057-A630227297F0}"/>
              </a:ext>
            </a:extLst>
          </p:cNvPr>
          <p:cNvSpPr txBox="1"/>
          <p:nvPr/>
        </p:nvSpPr>
        <p:spPr>
          <a:xfrm>
            <a:off x="8558373" y="6164494"/>
            <a:ext cx="3462167" cy="646331"/>
          </a:xfrm>
          <a:prstGeom prst="rect">
            <a:avLst/>
          </a:prstGeom>
          <a:noFill/>
        </p:spPr>
        <p:txBody>
          <a:bodyPr wrap="square" rtlCol="0">
            <a:spAutoFit/>
          </a:bodyPr>
          <a:lstStyle/>
          <a:p>
            <a:r>
              <a:rPr lang="en-US" dirty="0"/>
              <a:t>Edgar Alves		 	nº 33017</a:t>
            </a:r>
          </a:p>
          <a:p>
            <a:r>
              <a:rPr lang="en-US" dirty="0"/>
              <a:t>Bernardo </a:t>
            </a:r>
            <a:r>
              <a:rPr lang="en-US" dirty="0" err="1"/>
              <a:t>Poiares</a:t>
            </a:r>
            <a:r>
              <a:rPr lang="en-US" dirty="0"/>
              <a:t> 		nº 39100</a:t>
            </a:r>
          </a:p>
        </p:txBody>
      </p:sp>
    </p:spTree>
    <p:extLst>
      <p:ext uri="{BB962C8B-B14F-4D97-AF65-F5344CB8AC3E}">
        <p14:creationId xmlns:p14="http://schemas.microsoft.com/office/powerpoint/2010/main" val="392791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34DAD-FC39-6802-C500-82A733AF546E}"/>
              </a:ext>
            </a:extLst>
          </p:cNvPr>
          <p:cNvSpPr>
            <a:spLocks noGrp="1"/>
          </p:cNvSpPr>
          <p:nvPr>
            <p:ph type="title"/>
          </p:nvPr>
        </p:nvSpPr>
        <p:spPr/>
        <p:txBody>
          <a:bodyPr/>
          <a:lstStyle/>
          <a:p>
            <a:r>
              <a:rPr lang="en-US" dirty="0"/>
              <a:t>O que </a:t>
            </a:r>
            <a:r>
              <a:rPr lang="en-US" dirty="0" err="1"/>
              <a:t>são</a:t>
            </a:r>
            <a:r>
              <a:rPr lang="en-US" dirty="0"/>
              <a:t> </a:t>
            </a:r>
            <a:r>
              <a:rPr lang="en-US" dirty="0" err="1"/>
              <a:t>melAnomas</a:t>
            </a:r>
            <a:r>
              <a:rPr lang="en-US" dirty="0"/>
              <a:t>?</a:t>
            </a:r>
          </a:p>
        </p:txBody>
      </p:sp>
      <p:grpSp>
        <p:nvGrpSpPr>
          <p:cNvPr id="10" name="Agrupar 9">
            <a:extLst>
              <a:ext uri="{FF2B5EF4-FFF2-40B4-BE49-F238E27FC236}">
                <a16:creationId xmlns:a16="http://schemas.microsoft.com/office/drawing/2014/main" id="{D2F7A853-7DE2-6551-4242-61EB099F97EF}"/>
              </a:ext>
            </a:extLst>
          </p:cNvPr>
          <p:cNvGrpSpPr/>
          <p:nvPr/>
        </p:nvGrpSpPr>
        <p:grpSpPr>
          <a:xfrm>
            <a:off x="1354707" y="2097088"/>
            <a:ext cx="2857500" cy="3522338"/>
            <a:chOff x="1354707" y="2097088"/>
            <a:chExt cx="2857500" cy="3522338"/>
          </a:xfrm>
        </p:grpSpPr>
        <p:pic>
          <p:nvPicPr>
            <p:cNvPr id="7" name="Imagem 6">
              <a:extLst>
                <a:ext uri="{FF2B5EF4-FFF2-40B4-BE49-F238E27FC236}">
                  <a16:creationId xmlns:a16="http://schemas.microsoft.com/office/drawing/2014/main" id="{AEDF906B-2BC0-C0C4-8DDB-9B0530982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707" y="2097088"/>
              <a:ext cx="2857500" cy="2857500"/>
            </a:xfrm>
            <a:prstGeom prst="rect">
              <a:avLst/>
            </a:prstGeom>
          </p:spPr>
        </p:pic>
        <p:sp>
          <p:nvSpPr>
            <p:cNvPr id="8" name="CaixaDeTexto 7">
              <a:extLst>
                <a:ext uri="{FF2B5EF4-FFF2-40B4-BE49-F238E27FC236}">
                  <a16:creationId xmlns:a16="http://schemas.microsoft.com/office/drawing/2014/main" id="{3D01F05B-F419-1969-A63B-EEB783C64DA4}"/>
                </a:ext>
              </a:extLst>
            </p:cNvPr>
            <p:cNvSpPr txBox="1"/>
            <p:nvPr/>
          </p:nvSpPr>
          <p:spPr>
            <a:xfrm>
              <a:off x="2328043" y="5250094"/>
              <a:ext cx="910827" cy="369332"/>
            </a:xfrm>
            <a:prstGeom prst="rect">
              <a:avLst/>
            </a:prstGeom>
            <a:noFill/>
          </p:spPr>
          <p:txBody>
            <a:bodyPr wrap="none" rtlCol="0">
              <a:spAutoFit/>
            </a:bodyPr>
            <a:lstStyle/>
            <a:p>
              <a:r>
                <a:rPr lang="en-US" dirty="0"/>
                <a:t>Benigno</a:t>
              </a:r>
            </a:p>
          </p:txBody>
        </p:sp>
      </p:grpSp>
      <p:grpSp>
        <p:nvGrpSpPr>
          <p:cNvPr id="11" name="Agrupar 10">
            <a:extLst>
              <a:ext uri="{FF2B5EF4-FFF2-40B4-BE49-F238E27FC236}">
                <a16:creationId xmlns:a16="http://schemas.microsoft.com/office/drawing/2014/main" id="{F9D5BA40-0125-99A9-15B1-20AC8F9B4367}"/>
              </a:ext>
            </a:extLst>
          </p:cNvPr>
          <p:cNvGrpSpPr/>
          <p:nvPr/>
        </p:nvGrpSpPr>
        <p:grpSpPr>
          <a:xfrm>
            <a:off x="7979793" y="2097088"/>
            <a:ext cx="2857500" cy="3522338"/>
            <a:chOff x="7979793" y="2097088"/>
            <a:chExt cx="2857500" cy="3522338"/>
          </a:xfrm>
        </p:grpSpPr>
        <p:pic>
          <p:nvPicPr>
            <p:cNvPr id="5" name="Imagem 4">
              <a:extLst>
                <a:ext uri="{FF2B5EF4-FFF2-40B4-BE49-F238E27FC236}">
                  <a16:creationId xmlns:a16="http://schemas.microsoft.com/office/drawing/2014/main" id="{C0958959-5A11-978E-7B7C-529072A10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9793" y="2097088"/>
              <a:ext cx="2857500" cy="2857500"/>
            </a:xfrm>
            <a:prstGeom prst="rect">
              <a:avLst/>
            </a:prstGeom>
          </p:spPr>
        </p:pic>
        <p:sp>
          <p:nvSpPr>
            <p:cNvPr id="9" name="CaixaDeTexto 8">
              <a:extLst>
                <a:ext uri="{FF2B5EF4-FFF2-40B4-BE49-F238E27FC236}">
                  <a16:creationId xmlns:a16="http://schemas.microsoft.com/office/drawing/2014/main" id="{E74B6543-89B7-C0A4-4F0C-1A701CF8A661}"/>
                </a:ext>
              </a:extLst>
            </p:cNvPr>
            <p:cNvSpPr txBox="1"/>
            <p:nvPr/>
          </p:nvSpPr>
          <p:spPr>
            <a:xfrm>
              <a:off x="9017287" y="5250094"/>
              <a:ext cx="934871" cy="369332"/>
            </a:xfrm>
            <a:prstGeom prst="rect">
              <a:avLst/>
            </a:prstGeom>
            <a:noFill/>
          </p:spPr>
          <p:txBody>
            <a:bodyPr wrap="none" rtlCol="0">
              <a:spAutoFit/>
            </a:bodyPr>
            <a:lstStyle/>
            <a:p>
              <a:r>
                <a:rPr lang="en-US" dirty="0" err="1"/>
                <a:t>Maligno</a:t>
              </a:r>
              <a:endParaRPr lang="en-US" dirty="0"/>
            </a:p>
          </p:txBody>
        </p:sp>
      </p:grpSp>
      <p:pic>
        <p:nvPicPr>
          <p:cNvPr id="13" name="Imagem 12">
            <a:extLst>
              <a:ext uri="{FF2B5EF4-FFF2-40B4-BE49-F238E27FC236}">
                <a16:creationId xmlns:a16="http://schemas.microsoft.com/office/drawing/2014/main" id="{CFFD7425-9AAE-E3F9-10F7-7254E3D7FD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7250" y="2120870"/>
            <a:ext cx="2857500" cy="2857500"/>
          </a:xfrm>
          <a:prstGeom prst="rect">
            <a:avLst/>
          </a:prstGeom>
        </p:spPr>
      </p:pic>
      <p:sp>
        <p:nvSpPr>
          <p:cNvPr id="14" name="CaixaDeTexto 13">
            <a:extLst>
              <a:ext uri="{FF2B5EF4-FFF2-40B4-BE49-F238E27FC236}">
                <a16:creationId xmlns:a16="http://schemas.microsoft.com/office/drawing/2014/main" id="{56AE6A33-2D08-817D-E442-00F400D7FB13}"/>
              </a:ext>
            </a:extLst>
          </p:cNvPr>
          <p:cNvSpPr txBox="1"/>
          <p:nvPr/>
        </p:nvSpPr>
        <p:spPr>
          <a:xfrm>
            <a:off x="5626976" y="5250094"/>
            <a:ext cx="910827" cy="369332"/>
          </a:xfrm>
          <a:prstGeom prst="rect">
            <a:avLst/>
          </a:prstGeom>
          <a:noFill/>
        </p:spPr>
        <p:txBody>
          <a:bodyPr wrap="none" rtlCol="0">
            <a:spAutoFit/>
          </a:bodyPr>
          <a:lstStyle/>
          <a:p>
            <a:r>
              <a:rPr lang="en-US" dirty="0"/>
              <a:t>Benigno</a:t>
            </a:r>
          </a:p>
        </p:txBody>
      </p:sp>
      <p:sp>
        <p:nvSpPr>
          <p:cNvPr id="15" name="CaixaDeTexto 14">
            <a:extLst>
              <a:ext uri="{FF2B5EF4-FFF2-40B4-BE49-F238E27FC236}">
                <a16:creationId xmlns:a16="http://schemas.microsoft.com/office/drawing/2014/main" id="{4C129022-67CA-6DCA-08BB-41F949A8A823}"/>
              </a:ext>
            </a:extLst>
          </p:cNvPr>
          <p:cNvSpPr txBox="1"/>
          <p:nvPr/>
        </p:nvSpPr>
        <p:spPr>
          <a:xfrm>
            <a:off x="1354707" y="6433158"/>
            <a:ext cx="8908144" cy="276999"/>
          </a:xfrm>
          <a:prstGeom prst="rect">
            <a:avLst/>
          </a:prstGeom>
          <a:noFill/>
        </p:spPr>
        <p:txBody>
          <a:bodyPr wrap="none" rtlCol="0">
            <a:spAutoFit/>
          </a:bodyPr>
          <a:lstStyle/>
          <a:p>
            <a:r>
              <a:rPr lang="en-US" sz="1200" dirty="0"/>
              <a:t>Imagens </a:t>
            </a:r>
            <a:r>
              <a:rPr lang="en-US" sz="1200" dirty="0" err="1"/>
              <a:t>retiradas</a:t>
            </a:r>
            <a:r>
              <a:rPr lang="en-US" sz="1200" dirty="0"/>
              <a:t> de: https://www.kaggle.com/datasets/hasnainjaved/melanoma-skin-cancer-dataset-of-10000-images?resource=download</a:t>
            </a:r>
          </a:p>
        </p:txBody>
      </p:sp>
    </p:spTree>
    <p:extLst>
      <p:ext uri="{BB962C8B-B14F-4D97-AF65-F5344CB8AC3E}">
        <p14:creationId xmlns:p14="http://schemas.microsoft.com/office/powerpoint/2010/main" val="75860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413D7-B08F-91AF-02FD-84C5BD97B8A1}"/>
              </a:ext>
            </a:extLst>
          </p:cNvPr>
          <p:cNvSpPr>
            <a:spLocks noGrp="1"/>
          </p:cNvSpPr>
          <p:nvPr>
            <p:ph type="title"/>
          </p:nvPr>
        </p:nvSpPr>
        <p:spPr/>
        <p:txBody>
          <a:bodyPr/>
          <a:lstStyle/>
          <a:p>
            <a:r>
              <a:rPr lang="en-US" dirty="0"/>
              <a:t>Redes </a:t>
            </a:r>
            <a:r>
              <a:rPr lang="en-US" dirty="0" err="1"/>
              <a:t>neurais</a:t>
            </a:r>
            <a:r>
              <a:rPr lang="en-US" dirty="0"/>
              <a:t>?</a:t>
            </a:r>
          </a:p>
        </p:txBody>
      </p:sp>
      <p:pic>
        <p:nvPicPr>
          <p:cNvPr id="5" name="Imagem 4" descr="Uma imagem com texto, captura de ecrã, diagrama, file&#10;&#10;Descrição gerada automaticamente">
            <a:extLst>
              <a:ext uri="{FF2B5EF4-FFF2-40B4-BE49-F238E27FC236}">
                <a16:creationId xmlns:a16="http://schemas.microsoft.com/office/drawing/2014/main" id="{B8A3D3C3-7A4E-BE96-018A-2425AA5ED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847" y="1726576"/>
            <a:ext cx="7613151" cy="4282398"/>
          </a:xfrm>
          <a:prstGeom prst="rect">
            <a:avLst/>
          </a:prstGeom>
        </p:spPr>
      </p:pic>
      <p:sp>
        <p:nvSpPr>
          <p:cNvPr id="7" name="CaixaDeTexto 6">
            <a:extLst>
              <a:ext uri="{FF2B5EF4-FFF2-40B4-BE49-F238E27FC236}">
                <a16:creationId xmlns:a16="http://schemas.microsoft.com/office/drawing/2014/main" id="{2B7F0B39-8B67-C7F4-F82F-64FD211F5F9F}"/>
              </a:ext>
            </a:extLst>
          </p:cNvPr>
          <p:cNvSpPr txBox="1"/>
          <p:nvPr/>
        </p:nvSpPr>
        <p:spPr>
          <a:xfrm>
            <a:off x="1354707" y="6433158"/>
            <a:ext cx="4265078" cy="276999"/>
          </a:xfrm>
          <a:prstGeom prst="rect">
            <a:avLst/>
          </a:prstGeom>
          <a:noFill/>
        </p:spPr>
        <p:txBody>
          <a:bodyPr wrap="none" rtlCol="0">
            <a:spAutoFit/>
          </a:bodyPr>
          <a:lstStyle/>
          <a:p>
            <a:r>
              <a:rPr lang="en-US" sz="1200" dirty="0" err="1"/>
              <a:t>Imagem</a:t>
            </a:r>
            <a:r>
              <a:rPr lang="en-US" sz="1200" dirty="0"/>
              <a:t> </a:t>
            </a:r>
            <a:r>
              <a:rPr lang="en-US" sz="1200" dirty="0" err="1"/>
              <a:t>retirada</a:t>
            </a:r>
            <a:r>
              <a:rPr lang="en-US" sz="1200" dirty="0"/>
              <a:t> de: https://www.ibm.com/topics/neural-networks</a:t>
            </a:r>
          </a:p>
        </p:txBody>
      </p:sp>
    </p:spTree>
    <p:extLst>
      <p:ext uri="{BB962C8B-B14F-4D97-AF65-F5344CB8AC3E}">
        <p14:creationId xmlns:p14="http://schemas.microsoft.com/office/powerpoint/2010/main" val="45043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87CD5-D904-63C1-33E6-248F1009EE4C}"/>
              </a:ext>
            </a:extLst>
          </p:cNvPr>
          <p:cNvSpPr>
            <a:spLocks noGrp="1"/>
          </p:cNvSpPr>
          <p:nvPr>
            <p:ph type="title"/>
          </p:nvPr>
        </p:nvSpPr>
        <p:spPr/>
        <p:txBody>
          <a:bodyPr/>
          <a:lstStyle/>
          <a:p>
            <a:r>
              <a:rPr lang="en-US" dirty="0" err="1"/>
              <a:t>Abordagem</a:t>
            </a:r>
            <a:r>
              <a:rPr lang="en-US" dirty="0"/>
              <a:t> do </a:t>
            </a:r>
            <a:r>
              <a:rPr lang="en-US" dirty="0" err="1"/>
              <a:t>problema</a:t>
            </a:r>
            <a:endParaRPr lang="en-US" dirty="0"/>
          </a:p>
        </p:txBody>
      </p:sp>
      <p:sp>
        <p:nvSpPr>
          <p:cNvPr id="5" name="CaixaDeTexto 4">
            <a:extLst>
              <a:ext uri="{FF2B5EF4-FFF2-40B4-BE49-F238E27FC236}">
                <a16:creationId xmlns:a16="http://schemas.microsoft.com/office/drawing/2014/main" id="{A34BDA79-2021-6AA9-EC16-93C6C492ED83}"/>
              </a:ext>
            </a:extLst>
          </p:cNvPr>
          <p:cNvSpPr txBox="1"/>
          <p:nvPr/>
        </p:nvSpPr>
        <p:spPr>
          <a:xfrm>
            <a:off x="1315092" y="2097088"/>
            <a:ext cx="2177904" cy="369332"/>
          </a:xfrm>
          <a:prstGeom prst="rect">
            <a:avLst/>
          </a:prstGeom>
          <a:noFill/>
        </p:spPr>
        <p:txBody>
          <a:bodyPr wrap="none" rtlCol="0">
            <a:spAutoFit/>
          </a:bodyPr>
          <a:lstStyle/>
          <a:p>
            <a:r>
              <a:rPr lang="en-US" dirty="0" err="1"/>
              <a:t>PyTorch</a:t>
            </a:r>
            <a:r>
              <a:rPr lang="en-US" dirty="0"/>
              <a:t> vs TensorFlow</a:t>
            </a:r>
          </a:p>
        </p:txBody>
      </p:sp>
      <p:sp>
        <p:nvSpPr>
          <p:cNvPr id="6" name="CaixaDeTexto 5">
            <a:extLst>
              <a:ext uri="{FF2B5EF4-FFF2-40B4-BE49-F238E27FC236}">
                <a16:creationId xmlns:a16="http://schemas.microsoft.com/office/drawing/2014/main" id="{E014F9F7-1C65-E7B8-3724-C6077FB93C23}"/>
              </a:ext>
            </a:extLst>
          </p:cNvPr>
          <p:cNvSpPr txBox="1"/>
          <p:nvPr/>
        </p:nvSpPr>
        <p:spPr>
          <a:xfrm>
            <a:off x="1315092" y="2650180"/>
            <a:ext cx="2089226" cy="369332"/>
          </a:xfrm>
          <a:prstGeom prst="rect">
            <a:avLst/>
          </a:prstGeom>
          <a:noFill/>
        </p:spPr>
        <p:txBody>
          <a:bodyPr wrap="none" rtlCol="0">
            <a:spAutoFit/>
          </a:bodyPr>
          <a:lstStyle/>
          <a:p>
            <a:r>
              <a:rPr lang="en-US" dirty="0"/>
              <a:t>Datasets de imagens</a:t>
            </a:r>
          </a:p>
        </p:txBody>
      </p:sp>
      <p:sp>
        <p:nvSpPr>
          <p:cNvPr id="7" name="CaixaDeTexto 6">
            <a:extLst>
              <a:ext uri="{FF2B5EF4-FFF2-40B4-BE49-F238E27FC236}">
                <a16:creationId xmlns:a16="http://schemas.microsoft.com/office/drawing/2014/main" id="{697D6FB0-96D3-4FB0-989E-C4D59C46FE35}"/>
              </a:ext>
            </a:extLst>
          </p:cNvPr>
          <p:cNvSpPr txBox="1"/>
          <p:nvPr/>
        </p:nvSpPr>
        <p:spPr>
          <a:xfrm>
            <a:off x="1315092" y="3203272"/>
            <a:ext cx="5233484" cy="369332"/>
          </a:xfrm>
          <a:prstGeom prst="rect">
            <a:avLst/>
          </a:prstGeom>
          <a:noFill/>
        </p:spPr>
        <p:txBody>
          <a:bodyPr wrap="none" rtlCol="0">
            <a:spAutoFit/>
          </a:bodyPr>
          <a:lstStyle/>
          <a:p>
            <a:r>
              <a:rPr lang="en-US" dirty="0" err="1"/>
              <a:t>Criação</a:t>
            </a:r>
            <a:r>
              <a:rPr lang="en-US" dirty="0"/>
              <a:t> do </a:t>
            </a:r>
            <a:r>
              <a:rPr lang="en-US" dirty="0" err="1"/>
              <a:t>modelo</a:t>
            </a:r>
            <a:r>
              <a:rPr lang="en-US" dirty="0"/>
              <a:t> </a:t>
            </a:r>
            <a:r>
              <a:rPr lang="pt-PT" dirty="0"/>
              <a:t>de reconhecimento de melanomas</a:t>
            </a:r>
            <a:endParaRPr lang="en-US" dirty="0"/>
          </a:p>
        </p:txBody>
      </p:sp>
      <p:sp>
        <p:nvSpPr>
          <p:cNvPr id="3" name="CaixaDeTexto 2">
            <a:extLst>
              <a:ext uri="{FF2B5EF4-FFF2-40B4-BE49-F238E27FC236}">
                <a16:creationId xmlns:a16="http://schemas.microsoft.com/office/drawing/2014/main" id="{04408226-0E39-F126-A270-9E3BE4BFA6B1}"/>
              </a:ext>
            </a:extLst>
          </p:cNvPr>
          <p:cNvSpPr txBox="1"/>
          <p:nvPr/>
        </p:nvSpPr>
        <p:spPr>
          <a:xfrm>
            <a:off x="1315092" y="3756364"/>
            <a:ext cx="2223686" cy="369332"/>
          </a:xfrm>
          <a:prstGeom prst="rect">
            <a:avLst/>
          </a:prstGeom>
          <a:noFill/>
        </p:spPr>
        <p:txBody>
          <a:bodyPr wrap="none" rtlCol="0">
            <a:spAutoFit/>
          </a:bodyPr>
          <a:lstStyle/>
          <a:p>
            <a:r>
              <a:rPr lang="pt-PT" dirty="0"/>
              <a:t>Análise dos resultados</a:t>
            </a:r>
            <a:endParaRPr lang="en-US" dirty="0"/>
          </a:p>
        </p:txBody>
      </p:sp>
    </p:spTree>
    <p:extLst>
      <p:ext uri="{BB962C8B-B14F-4D97-AF65-F5344CB8AC3E}">
        <p14:creationId xmlns:p14="http://schemas.microsoft.com/office/powerpoint/2010/main" val="42872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0E8572-A809-BFD6-C6E0-6883A1D9D797}"/>
              </a:ext>
            </a:extLst>
          </p:cNvPr>
          <p:cNvSpPr>
            <a:spLocks noGrp="1"/>
          </p:cNvSpPr>
          <p:nvPr>
            <p:ph type="title"/>
          </p:nvPr>
        </p:nvSpPr>
        <p:spPr/>
        <p:txBody>
          <a:bodyPr/>
          <a:lstStyle/>
          <a:p>
            <a:r>
              <a:rPr lang="en-US" dirty="0" err="1"/>
              <a:t>Pytorch</a:t>
            </a:r>
            <a:r>
              <a:rPr lang="en-US" dirty="0"/>
              <a:t> vs </a:t>
            </a:r>
            <a:r>
              <a:rPr lang="en-US" dirty="0" err="1"/>
              <a:t>Tensorflow</a:t>
            </a:r>
            <a:endParaRPr lang="en-US" dirty="0"/>
          </a:p>
        </p:txBody>
      </p:sp>
      <p:sp>
        <p:nvSpPr>
          <p:cNvPr id="4" name="CaixaDeTexto 3">
            <a:extLst>
              <a:ext uri="{FF2B5EF4-FFF2-40B4-BE49-F238E27FC236}">
                <a16:creationId xmlns:a16="http://schemas.microsoft.com/office/drawing/2014/main" id="{AAEA5671-A47A-85A3-BD8A-97F927C1FEA1}"/>
              </a:ext>
            </a:extLst>
          </p:cNvPr>
          <p:cNvSpPr txBox="1"/>
          <p:nvPr/>
        </p:nvSpPr>
        <p:spPr>
          <a:xfrm>
            <a:off x="1315092" y="2097088"/>
            <a:ext cx="888769" cy="369332"/>
          </a:xfrm>
          <a:prstGeom prst="rect">
            <a:avLst/>
          </a:prstGeom>
          <a:noFill/>
        </p:spPr>
        <p:txBody>
          <a:bodyPr wrap="none" rtlCol="0">
            <a:spAutoFit/>
          </a:bodyPr>
          <a:lstStyle/>
          <a:p>
            <a:r>
              <a:rPr lang="en-US" dirty="0" err="1"/>
              <a:t>PyTorch</a:t>
            </a:r>
            <a:endParaRPr lang="en-US" dirty="0"/>
          </a:p>
        </p:txBody>
      </p:sp>
      <p:sp>
        <p:nvSpPr>
          <p:cNvPr id="7" name="CaixaDeTexto 6">
            <a:extLst>
              <a:ext uri="{FF2B5EF4-FFF2-40B4-BE49-F238E27FC236}">
                <a16:creationId xmlns:a16="http://schemas.microsoft.com/office/drawing/2014/main" id="{C6F00DB1-AAA6-2CD6-5896-BD42D16935A8}"/>
              </a:ext>
            </a:extLst>
          </p:cNvPr>
          <p:cNvSpPr txBox="1"/>
          <p:nvPr/>
        </p:nvSpPr>
        <p:spPr>
          <a:xfrm>
            <a:off x="1017141" y="2661006"/>
            <a:ext cx="1083951" cy="369332"/>
          </a:xfrm>
          <a:prstGeom prst="rect">
            <a:avLst/>
          </a:prstGeom>
          <a:noFill/>
        </p:spPr>
        <p:txBody>
          <a:bodyPr wrap="none" rtlCol="0">
            <a:spAutoFit/>
          </a:bodyPr>
          <a:lstStyle/>
          <a:p>
            <a:pPr marL="285750" indent="-285750">
              <a:buFont typeface="Arial" panose="020B0604020202020204" pitchFamily="34" charset="0"/>
              <a:buChar char="•"/>
            </a:pPr>
            <a:r>
              <a:rPr lang="en-US" dirty="0"/>
              <a:t>Python</a:t>
            </a:r>
          </a:p>
        </p:txBody>
      </p:sp>
      <p:sp>
        <p:nvSpPr>
          <p:cNvPr id="8" name="CaixaDeTexto 7">
            <a:extLst>
              <a:ext uri="{FF2B5EF4-FFF2-40B4-BE49-F238E27FC236}">
                <a16:creationId xmlns:a16="http://schemas.microsoft.com/office/drawing/2014/main" id="{30EAD56D-F1FB-5D75-A031-E0E93AEF101A}"/>
              </a:ext>
            </a:extLst>
          </p:cNvPr>
          <p:cNvSpPr txBox="1"/>
          <p:nvPr/>
        </p:nvSpPr>
        <p:spPr>
          <a:xfrm>
            <a:off x="1017141" y="3030338"/>
            <a:ext cx="2299219"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Fácil</a:t>
            </a:r>
            <a:r>
              <a:rPr lang="en-US" dirty="0"/>
              <a:t> </a:t>
            </a:r>
            <a:r>
              <a:rPr lang="en-US" dirty="0" err="1"/>
              <a:t>aprendizagem</a:t>
            </a:r>
            <a:endParaRPr lang="en-US" dirty="0"/>
          </a:p>
        </p:txBody>
      </p:sp>
      <p:sp>
        <p:nvSpPr>
          <p:cNvPr id="9" name="CaixaDeTexto 8">
            <a:extLst>
              <a:ext uri="{FF2B5EF4-FFF2-40B4-BE49-F238E27FC236}">
                <a16:creationId xmlns:a16="http://schemas.microsoft.com/office/drawing/2014/main" id="{A14FF974-C00F-35B4-AEB1-A19A7F3BB05B}"/>
              </a:ext>
            </a:extLst>
          </p:cNvPr>
          <p:cNvSpPr txBox="1"/>
          <p:nvPr/>
        </p:nvSpPr>
        <p:spPr>
          <a:xfrm>
            <a:off x="1017140" y="3390992"/>
            <a:ext cx="1957587"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Adaptabilidade</a:t>
            </a:r>
            <a:endParaRPr lang="en-US" dirty="0"/>
          </a:p>
        </p:txBody>
      </p:sp>
      <p:sp>
        <p:nvSpPr>
          <p:cNvPr id="10" name="CaixaDeTexto 9">
            <a:extLst>
              <a:ext uri="{FF2B5EF4-FFF2-40B4-BE49-F238E27FC236}">
                <a16:creationId xmlns:a16="http://schemas.microsoft.com/office/drawing/2014/main" id="{EB015425-DC8C-C080-9237-09EFFFEE7AB7}"/>
              </a:ext>
            </a:extLst>
          </p:cNvPr>
          <p:cNvSpPr txBox="1"/>
          <p:nvPr/>
        </p:nvSpPr>
        <p:spPr>
          <a:xfrm>
            <a:off x="8699006" y="2097088"/>
            <a:ext cx="1167627" cy="369332"/>
          </a:xfrm>
          <a:prstGeom prst="rect">
            <a:avLst/>
          </a:prstGeom>
          <a:noFill/>
        </p:spPr>
        <p:txBody>
          <a:bodyPr wrap="none" rtlCol="0">
            <a:spAutoFit/>
          </a:bodyPr>
          <a:lstStyle/>
          <a:p>
            <a:r>
              <a:rPr lang="en-US" dirty="0"/>
              <a:t>TensorFlow</a:t>
            </a:r>
          </a:p>
        </p:txBody>
      </p:sp>
      <p:sp>
        <p:nvSpPr>
          <p:cNvPr id="11" name="CaixaDeTexto 10">
            <a:extLst>
              <a:ext uri="{FF2B5EF4-FFF2-40B4-BE49-F238E27FC236}">
                <a16:creationId xmlns:a16="http://schemas.microsoft.com/office/drawing/2014/main" id="{40F2117F-8178-8CE5-14CD-944BB63E243D}"/>
              </a:ext>
            </a:extLst>
          </p:cNvPr>
          <p:cNvSpPr txBox="1"/>
          <p:nvPr/>
        </p:nvSpPr>
        <p:spPr>
          <a:xfrm>
            <a:off x="8423096" y="2661006"/>
            <a:ext cx="3268844" cy="646331"/>
          </a:xfrm>
          <a:prstGeom prst="rect">
            <a:avLst/>
          </a:prstGeom>
          <a:noFill/>
        </p:spPr>
        <p:txBody>
          <a:bodyPr wrap="none" rtlCol="0">
            <a:spAutoFit/>
          </a:bodyPr>
          <a:lstStyle/>
          <a:p>
            <a:pPr marL="285750" indent="-285750">
              <a:buFont typeface="Arial" panose="020B0604020202020204" pitchFamily="34" charset="0"/>
              <a:buChar char="•"/>
            </a:pPr>
            <a:r>
              <a:rPr lang="en-US" dirty="0"/>
              <a:t>Python, mas </a:t>
            </a:r>
            <a:r>
              <a:rPr lang="en-US" dirty="0" err="1"/>
              <a:t>também</a:t>
            </a:r>
            <a:r>
              <a:rPr lang="en-US" dirty="0"/>
              <a:t> </a:t>
            </a:r>
            <a:r>
              <a:rPr lang="en-US" dirty="0" err="1"/>
              <a:t>em</a:t>
            </a:r>
            <a:r>
              <a:rPr lang="en-US" dirty="0"/>
              <a:t> C++ </a:t>
            </a:r>
          </a:p>
          <a:p>
            <a:r>
              <a:rPr lang="en-US" dirty="0"/>
              <a:t>e JavaScript</a:t>
            </a:r>
          </a:p>
        </p:txBody>
      </p:sp>
      <p:sp>
        <p:nvSpPr>
          <p:cNvPr id="12" name="CaixaDeTexto 11">
            <a:extLst>
              <a:ext uri="{FF2B5EF4-FFF2-40B4-BE49-F238E27FC236}">
                <a16:creationId xmlns:a16="http://schemas.microsoft.com/office/drawing/2014/main" id="{F9AA5B65-9C89-7CC4-6BD7-5E47A2C5BE18}"/>
              </a:ext>
            </a:extLst>
          </p:cNvPr>
          <p:cNvSpPr txBox="1"/>
          <p:nvPr/>
        </p:nvSpPr>
        <p:spPr>
          <a:xfrm>
            <a:off x="8423096" y="3390992"/>
            <a:ext cx="3297698"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Maior</a:t>
            </a:r>
            <a:r>
              <a:rPr lang="en-US" dirty="0"/>
              <a:t> curva de </a:t>
            </a:r>
            <a:r>
              <a:rPr lang="en-US" dirty="0" err="1"/>
              <a:t>aprendizagem</a:t>
            </a:r>
            <a:endParaRPr lang="en-US" dirty="0"/>
          </a:p>
        </p:txBody>
      </p:sp>
      <p:sp>
        <p:nvSpPr>
          <p:cNvPr id="13" name="CaixaDeTexto 12">
            <a:extLst>
              <a:ext uri="{FF2B5EF4-FFF2-40B4-BE49-F238E27FC236}">
                <a16:creationId xmlns:a16="http://schemas.microsoft.com/office/drawing/2014/main" id="{7A7A71CC-1B5C-80B9-BDB9-021F2EDA62DA}"/>
              </a:ext>
            </a:extLst>
          </p:cNvPr>
          <p:cNvSpPr txBox="1"/>
          <p:nvPr/>
        </p:nvSpPr>
        <p:spPr>
          <a:xfrm>
            <a:off x="8423096" y="3843979"/>
            <a:ext cx="3203441" cy="646331"/>
          </a:xfrm>
          <a:prstGeom prst="rect">
            <a:avLst/>
          </a:prstGeom>
          <a:noFill/>
        </p:spPr>
        <p:txBody>
          <a:bodyPr wrap="none" rtlCol="0">
            <a:spAutoFit/>
          </a:bodyPr>
          <a:lstStyle/>
          <a:p>
            <a:pPr marL="285750" indent="-285750">
              <a:buFont typeface="Arial" panose="020B0604020202020204" pitchFamily="34" charset="0"/>
              <a:buChar char="•"/>
            </a:pPr>
            <a:r>
              <a:rPr lang="en-US" dirty="0"/>
              <a:t>Mais </a:t>
            </a:r>
            <a:r>
              <a:rPr lang="en-US" dirty="0" err="1"/>
              <a:t>orientada</a:t>
            </a:r>
            <a:r>
              <a:rPr lang="en-US" dirty="0"/>
              <a:t> para </a:t>
            </a:r>
            <a:r>
              <a:rPr lang="en-US" dirty="0" err="1"/>
              <a:t>grandes</a:t>
            </a:r>
            <a:endParaRPr lang="en-US" dirty="0"/>
          </a:p>
          <a:p>
            <a:r>
              <a:rPr lang="en-US" dirty="0"/>
              <a:t>Volumes de </a:t>
            </a:r>
            <a:r>
              <a:rPr lang="en-US" dirty="0" err="1"/>
              <a:t>informação</a:t>
            </a:r>
            <a:endParaRPr lang="en-US" dirty="0"/>
          </a:p>
        </p:txBody>
      </p:sp>
      <p:sp>
        <p:nvSpPr>
          <p:cNvPr id="16" name="Seta: Movimento Para a Direita 15">
            <a:extLst>
              <a:ext uri="{FF2B5EF4-FFF2-40B4-BE49-F238E27FC236}">
                <a16:creationId xmlns:a16="http://schemas.microsoft.com/office/drawing/2014/main" id="{D5FE2414-5C51-FD22-D4E3-F386939BD33D}"/>
              </a:ext>
            </a:extLst>
          </p:cNvPr>
          <p:cNvSpPr/>
          <p:nvPr/>
        </p:nvSpPr>
        <p:spPr>
          <a:xfrm>
            <a:off x="729463" y="2157776"/>
            <a:ext cx="575353" cy="308644"/>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60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87CD5-D904-63C1-33E6-248F1009EE4C}"/>
              </a:ext>
            </a:extLst>
          </p:cNvPr>
          <p:cNvSpPr>
            <a:spLocks noGrp="1"/>
          </p:cNvSpPr>
          <p:nvPr>
            <p:ph type="title"/>
          </p:nvPr>
        </p:nvSpPr>
        <p:spPr/>
        <p:txBody>
          <a:bodyPr/>
          <a:lstStyle/>
          <a:p>
            <a:r>
              <a:rPr lang="en-US" dirty="0"/>
              <a:t>Datasets de imagens</a:t>
            </a:r>
          </a:p>
        </p:txBody>
      </p:sp>
      <p:grpSp>
        <p:nvGrpSpPr>
          <p:cNvPr id="3" name="Agrupar 2">
            <a:extLst>
              <a:ext uri="{FF2B5EF4-FFF2-40B4-BE49-F238E27FC236}">
                <a16:creationId xmlns:a16="http://schemas.microsoft.com/office/drawing/2014/main" id="{8F0F0272-9C88-3D7A-5918-CA73F91401B3}"/>
              </a:ext>
            </a:extLst>
          </p:cNvPr>
          <p:cNvGrpSpPr/>
          <p:nvPr/>
        </p:nvGrpSpPr>
        <p:grpSpPr>
          <a:xfrm>
            <a:off x="1315092" y="2097088"/>
            <a:ext cx="1864613" cy="922424"/>
            <a:chOff x="1315092" y="2097088"/>
            <a:chExt cx="1864613" cy="922424"/>
          </a:xfrm>
        </p:grpSpPr>
        <p:sp>
          <p:nvSpPr>
            <p:cNvPr id="5" name="CaixaDeTexto 4">
              <a:extLst>
                <a:ext uri="{FF2B5EF4-FFF2-40B4-BE49-F238E27FC236}">
                  <a16:creationId xmlns:a16="http://schemas.microsoft.com/office/drawing/2014/main" id="{A34BDA79-2021-6AA9-EC16-93C6C492ED83}"/>
                </a:ext>
              </a:extLst>
            </p:cNvPr>
            <p:cNvSpPr txBox="1"/>
            <p:nvPr/>
          </p:nvSpPr>
          <p:spPr>
            <a:xfrm>
              <a:off x="1315092" y="2097088"/>
              <a:ext cx="1864613" cy="369332"/>
            </a:xfrm>
            <a:prstGeom prst="rect">
              <a:avLst/>
            </a:prstGeom>
            <a:noFill/>
          </p:spPr>
          <p:txBody>
            <a:bodyPr wrap="none" rtlCol="0">
              <a:spAutoFit/>
            </a:bodyPr>
            <a:lstStyle/>
            <a:p>
              <a:r>
                <a:rPr lang="en-US" dirty="0"/>
                <a:t>Datasets de </a:t>
              </a:r>
              <a:r>
                <a:rPr lang="en-US" dirty="0" err="1"/>
                <a:t>treino</a:t>
              </a:r>
              <a:endParaRPr lang="en-US" dirty="0"/>
            </a:p>
          </p:txBody>
        </p:sp>
        <p:sp>
          <p:nvSpPr>
            <p:cNvPr id="6" name="CaixaDeTexto 5">
              <a:extLst>
                <a:ext uri="{FF2B5EF4-FFF2-40B4-BE49-F238E27FC236}">
                  <a16:creationId xmlns:a16="http://schemas.microsoft.com/office/drawing/2014/main" id="{E014F9F7-1C65-E7B8-3724-C6077FB93C23}"/>
                </a:ext>
              </a:extLst>
            </p:cNvPr>
            <p:cNvSpPr txBox="1"/>
            <p:nvPr/>
          </p:nvSpPr>
          <p:spPr>
            <a:xfrm>
              <a:off x="1315092" y="2650180"/>
              <a:ext cx="1774845" cy="369332"/>
            </a:xfrm>
            <a:prstGeom prst="rect">
              <a:avLst/>
            </a:prstGeom>
            <a:noFill/>
          </p:spPr>
          <p:txBody>
            <a:bodyPr wrap="none" rtlCol="0">
              <a:spAutoFit/>
            </a:bodyPr>
            <a:lstStyle/>
            <a:p>
              <a:r>
                <a:rPr lang="en-US" dirty="0"/>
                <a:t>Datasets de teste</a:t>
              </a:r>
            </a:p>
          </p:txBody>
        </p:sp>
      </p:grpSp>
    </p:spTree>
    <p:extLst>
      <p:ext uri="{BB962C8B-B14F-4D97-AF65-F5344CB8AC3E}">
        <p14:creationId xmlns:p14="http://schemas.microsoft.com/office/powerpoint/2010/main" val="2021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87CD5-D904-63C1-33E6-248F1009EE4C}"/>
              </a:ext>
            </a:extLst>
          </p:cNvPr>
          <p:cNvSpPr>
            <a:spLocks noGrp="1"/>
          </p:cNvSpPr>
          <p:nvPr>
            <p:ph type="title"/>
          </p:nvPr>
        </p:nvSpPr>
        <p:spPr/>
        <p:txBody>
          <a:bodyPr/>
          <a:lstStyle/>
          <a:p>
            <a:r>
              <a:rPr lang="en-US" dirty="0" err="1"/>
              <a:t>Criação</a:t>
            </a:r>
            <a:r>
              <a:rPr lang="en-US" dirty="0"/>
              <a:t> do </a:t>
            </a:r>
            <a:r>
              <a:rPr lang="en-US" dirty="0" err="1"/>
              <a:t>modelo</a:t>
            </a:r>
            <a:endParaRPr lang="en-US" dirty="0"/>
          </a:p>
        </p:txBody>
      </p:sp>
      <p:pic>
        <p:nvPicPr>
          <p:cNvPr id="7" name="Imagem 6" descr="Uma imagem com texto, captura de ecrã, diagrama, Retângulo&#10;&#10;Descrição gerada automaticamente">
            <a:extLst>
              <a:ext uri="{FF2B5EF4-FFF2-40B4-BE49-F238E27FC236}">
                <a16:creationId xmlns:a16="http://schemas.microsoft.com/office/drawing/2014/main" id="{795324A0-0C68-3CFD-D9C8-D1E7A64BF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814" y="1895707"/>
            <a:ext cx="6764724" cy="4120724"/>
          </a:xfrm>
          <a:prstGeom prst="rect">
            <a:avLst/>
          </a:prstGeom>
        </p:spPr>
      </p:pic>
    </p:spTree>
    <p:extLst>
      <p:ext uri="{BB962C8B-B14F-4D97-AF65-F5344CB8AC3E}">
        <p14:creationId xmlns:p14="http://schemas.microsoft.com/office/powerpoint/2010/main" val="32239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87CD5-D904-63C1-33E6-248F1009EE4C}"/>
              </a:ext>
            </a:extLst>
          </p:cNvPr>
          <p:cNvSpPr>
            <a:spLocks noGrp="1"/>
          </p:cNvSpPr>
          <p:nvPr>
            <p:ph type="title"/>
          </p:nvPr>
        </p:nvSpPr>
        <p:spPr/>
        <p:txBody>
          <a:bodyPr/>
          <a:lstStyle/>
          <a:p>
            <a:r>
              <a:rPr lang="pt-PT" dirty="0"/>
              <a:t>Análise dos resultados</a:t>
            </a:r>
            <a:endParaRPr lang="en-US" dirty="0"/>
          </a:p>
        </p:txBody>
      </p:sp>
      <p:sp>
        <p:nvSpPr>
          <p:cNvPr id="9" name="CaixaDeTexto 8">
            <a:extLst>
              <a:ext uri="{FF2B5EF4-FFF2-40B4-BE49-F238E27FC236}">
                <a16:creationId xmlns:a16="http://schemas.microsoft.com/office/drawing/2014/main" id="{F5B34DCC-74AB-048A-B648-3E96A79F5D3E}"/>
              </a:ext>
            </a:extLst>
          </p:cNvPr>
          <p:cNvSpPr txBox="1"/>
          <p:nvPr/>
        </p:nvSpPr>
        <p:spPr>
          <a:xfrm>
            <a:off x="1315089" y="3311852"/>
            <a:ext cx="5376793" cy="369332"/>
          </a:xfrm>
          <a:prstGeom prst="rect">
            <a:avLst/>
          </a:prstGeom>
          <a:noFill/>
        </p:spPr>
        <p:txBody>
          <a:bodyPr wrap="none" rtlCol="0">
            <a:spAutoFit/>
          </a:bodyPr>
          <a:lstStyle/>
          <a:p>
            <a:r>
              <a:rPr lang="pt-PT" dirty="0"/>
              <a:t>Comparar os resultados com outros projetos semelhantes</a:t>
            </a:r>
            <a:endParaRPr lang="en-US" dirty="0"/>
          </a:p>
        </p:txBody>
      </p:sp>
      <p:sp>
        <p:nvSpPr>
          <p:cNvPr id="10" name="CaixaDeTexto 9">
            <a:extLst>
              <a:ext uri="{FF2B5EF4-FFF2-40B4-BE49-F238E27FC236}">
                <a16:creationId xmlns:a16="http://schemas.microsoft.com/office/drawing/2014/main" id="{CD0E4FF0-AF3A-94AC-7996-C359E488A7D9}"/>
              </a:ext>
            </a:extLst>
          </p:cNvPr>
          <p:cNvSpPr txBox="1"/>
          <p:nvPr/>
        </p:nvSpPr>
        <p:spPr>
          <a:xfrm>
            <a:off x="1315090" y="2080912"/>
            <a:ext cx="6689652" cy="646331"/>
          </a:xfrm>
          <a:prstGeom prst="rect">
            <a:avLst/>
          </a:prstGeom>
          <a:noFill/>
        </p:spPr>
        <p:txBody>
          <a:bodyPr wrap="none" rtlCol="0">
            <a:spAutoFit/>
          </a:bodyPr>
          <a:lstStyle/>
          <a:p>
            <a:r>
              <a:rPr lang="pt-PT" dirty="0"/>
              <a:t>Analisar os resultados obtidos nos testes com diferentes parâmetros </a:t>
            </a:r>
            <a:endParaRPr lang="en-US" dirty="0"/>
          </a:p>
          <a:p>
            <a:r>
              <a:rPr lang="pt-PT" dirty="0"/>
              <a:t> </a:t>
            </a:r>
            <a:endParaRPr lang="en-US" dirty="0"/>
          </a:p>
        </p:txBody>
      </p:sp>
      <p:sp>
        <p:nvSpPr>
          <p:cNvPr id="12" name="CaixaDeTexto 11">
            <a:extLst>
              <a:ext uri="{FF2B5EF4-FFF2-40B4-BE49-F238E27FC236}">
                <a16:creationId xmlns:a16="http://schemas.microsoft.com/office/drawing/2014/main" id="{7DA3E033-7419-3E8D-8925-B0B989F84FAD}"/>
              </a:ext>
            </a:extLst>
          </p:cNvPr>
          <p:cNvSpPr txBox="1"/>
          <p:nvPr/>
        </p:nvSpPr>
        <p:spPr>
          <a:xfrm>
            <a:off x="1315090" y="2681697"/>
            <a:ext cx="2847254" cy="369332"/>
          </a:xfrm>
          <a:prstGeom prst="rect">
            <a:avLst/>
          </a:prstGeom>
          <a:noFill/>
        </p:spPr>
        <p:txBody>
          <a:bodyPr wrap="none" rtlCol="0">
            <a:spAutoFit/>
          </a:bodyPr>
          <a:lstStyle/>
          <a:p>
            <a:r>
              <a:rPr lang="pt-PT" dirty="0"/>
              <a:t>Identificar pontos a melhorar</a:t>
            </a:r>
            <a:endParaRPr lang="en-US" dirty="0"/>
          </a:p>
        </p:txBody>
      </p:sp>
    </p:spTree>
    <p:extLst>
      <p:ext uri="{BB962C8B-B14F-4D97-AF65-F5344CB8AC3E}">
        <p14:creationId xmlns:p14="http://schemas.microsoft.com/office/powerpoint/2010/main" val="9833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86000B-679B-C5E3-0248-787A2842DFB5}"/>
              </a:ext>
            </a:extLst>
          </p:cNvPr>
          <p:cNvSpPr>
            <a:spLocks noGrp="1"/>
          </p:cNvSpPr>
          <p:nvPr>
            <p:ph type="title"/>
          </p:nvPr>
        </p:nvSpPr>
        <p:spPr/>
        <p:txBody>
          <a:bodyPr/>
          <a:lstStyle/>
          <a:p>
            <a:r>
              <a:rPr lang="pt-PT" dirty="0"/>
              <a:t>Plano de trabalho</a:t>
            </a:r>
          </a:p>
        </p:txBody>
      </p:sp>
      <p:pic>
        <p:nvPicPr>
          <p:cNvPr id="9" name="Marcador de Posição de Conteúdo 8" descr="Uma imagem com texto, file, Gráfico, número&#10;&#10;Descrição gerada automaticamente">
            <a:extLst>
              <a:ext uri="{FF2B5EF4-FFF2-40B4-BE49-F238E27FC236}">
                <a16:creationId xmlns:a16="http://schemas.microsoft.com/office/drawing/2014/main" id="{C28F273F-C2C2-9E6E-CCDB-4DADDC5E78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644" y="2425511"/>
            <a:ext cx="10588353" cy="2547933"/>
          </a:xfrm>
        </p:spPr>
      </p:pic>
    </p:spTree>
    <p:extLst>
      <p:ext uri="{BB962C8B-B14F-4D97-AF65-F5344CB8AC3E}">
        <p14:creationId xmlns:p14="http://schemas.microsoft.com/office/powerpoint/2010/main" val="33884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254</TotalTime>
  <Words>843</Words>
  <Application>Microsoft Office PowerPoint</Application>
  <PresentationFormat>Ecrã Panorâmico</PresentationFormat>
  <Paragraphs>82</Paragraphs>
  <Slides>9</Slides>
  <Notes>7</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9</vt:i4>
      </vt:variant>
    </vt:vector>
  </HeadingPairs>
  <TitlesOfParts>
    <vt:vector size="13" baseType="lpstr">
      <vt:lpstr>Arial</vt:lpstr>
      <vt:lpstr>Calibri</vt:lpstr>
      <vt:lpstr>Tw Cen MT</vt:lpstr>
      <vt:lpstr>Circuito</vt:lpstr>
      <vt:lpstr>Classificação de melAnomas</vt:lpstr>
      <vt:lpstr>O que são melAnomas?</vt:lpstr>
      <vt:lpstr>Redes neurais?</vt:lpstr>
      <vt:lpstr>Abordagem do problema</vt:lpstr>
      <vt:lpstr>Pytorch vs Tensorflow</vt:lpstr>
      <vt:lpstr>Datasets de imagens</vt:lpstr>
      <vt:lpstr>Criação do modelo</vt:lpstr>
      <vt:lpstr>Análise dos resultados</vt:lpstr>
      <vt:lpstr>Plano de trabalho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Classificação de melonomas</dc:title>
  <dc:creator>Edgar Alves</dc:creator>
  <cp:lastModifiedBy>A39100</cp:lastModifiedBy>
  <cp:revision>6</cp:revision>
  <dcterms:created xsi:type="dcterms:W3CDTF">2024-03-24T16:53:43Z</dcterms:created>
  <dcterms:modified xsi:type="dcterms:W3CDTF">2024-03-24T22:06:25Z</dcterms:modified>
</cp:coreProperties>
</file>