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3BD2-D4DB-4469-A750-83580CB0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FE57-48B9-456C-AC30-397D701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A7C1-FB34-43B5-A438-43DEC3D4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58CD-C6E1-44DC-B634-24BB2DDF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FF34-4F12-4F23-8D6E-717DC8B6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37ED-79CE-4CD4-A187-C6378FA2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F26A-A62B-4E04-BBB1-04453E8A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25D4-7C7B-4A11-8033-7AA81182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79F-4B99-4EBC-9A54-4641A61C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2125-F192-4E63-B6D3-03633958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33ABF-A729-4512-B3D7-60E77F537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18A34-F9B1-4BD1-9D9A-C57BE766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6DA3-DC73-4E52-9206-F9C0CD42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27E2-7EDF-44B8-B89D-98FD04EC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31B8-B3B1-4482-A850-87123F03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8271-7A42-415C-B993-8BF2A8B1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9126-12F1-48B9-8BE3-5A7D9B9E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A832-5268-4EDB-8D0D-6E0D58C1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4581-DE64-43BC-AD79-33B96290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B56F-ABA4-4FBA-B637-42F19A4D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60BD-2012-46F1-87CF-E02E5EF0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0237-BC58-4B3C-96EB-AAA081D4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BF6F-7185-46EF-94CC-A56D934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8C37-E969-4BF3-8BA9-69CF90EA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E949-8EFB-4B24-9939-21A4FE56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07C7-554C-4AE9-91F5-A549365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60D4-BF76-4C99-AEC2-AF09A98DC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EC6A-F105-463F-9CC3-ACE9444B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6D8AA-DFC6-4BAF-916F-703A43A9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D4DA-0FAC-44A3-A687-636743D3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D834-EAA3-42E5-A295-AC47B4B3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5A8F-0A4C-41BB-A529-7ACDA7CD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C772-D3A8-45C1-8BAE-8E8E61C5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13DE-FBB7-4BD2-84AA-07A12285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43C1-846F-45A4-A488-5BB0F14CF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DFC4F-C279-4C3D-83D2-51AEC439A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12D9-2A65-4A11-BCC4-2E512FF5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056F9-D1B8-47FD-9066-47188D9D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555D0-3DD6-4A79-8A27-0DD84851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7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A65F-036A-4324-8383-1E04ECA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89D18-64B6-477A-A5AC-AB086CE0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1580-3FF2-4500-B808-8C2C90C2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BC8EA-E99E-4153-81E6-C0CBB09C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FE17D-B3BE-4DEE-8B5D-AB1C944A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00F6-5944-45E8-A40B-C5C03D9A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741BA-3F37-4E82-9116-623336BA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4D35-47C2-4867-8845-FA20401A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F29C-2A78-491B-8CD1-90FE742D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17A25-2118-4DEF-AB17-8B7A9A47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A25A-0680-457D-8C33-D6A4F663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56134-9366-43E3-95A7-E9148001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5B28F-42CF-4E02-8514-A7154686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4F9-F8F1-441C-9813-5E6A9A43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0FEEF-6D82-4C96-A95F-132A5EDE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A4D6-EE8D-4013-9D1F-0CA59AD7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26F6-E18E-40B4-B6AF-764F49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10E0F-3E0E-4E1A-8B87-C6D940E3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DABC-7448-4FE6-B7F6-F1B70BB2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5CFD7-CEF3-42B6-8A43-A86B616C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FEF2-C08B-42C9-B40C-C1BA5D86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9128-5021-4A5C-99A7-968840A62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1497-F613-46D0-A9F2-F9E1EF23A6C3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88A6-0C66-49E6-A845-F89FE53F2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ECD9-69C9-4215-95D7-DDFF434D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BB3-619D-494E-992A-0FA486E1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E600-FF3B-428C-A616-0F5F63838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sz="2400" b="1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ՔԱՌԱԿՈՒՍԱՅԻՆ ՁԵՒԵՐԻ ՀԱՄԱԴՐՈՒՅԹՆԵՐԻ ԿՈՄԲԻՆԱՏՈՐԱՅԻՆ ԿԱՌՈՒՑՈՒՄ</a:t>
            </a:r>
            <a:br>
              <a:rPr lang="hy-AM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8031E-A660-49BB-A60A-4DF1F9DB6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y-AM" sz="2200" dirty="0"/>
              <a:t>Ուսանող՝ </a:t>
            </a:r>
            <a:r>
              <a:rPr lang="hy-AM" sz="2200" dirty="0" err="1"/>
              <a:t>Ամիրբեկյան</a:t>
            </a:r>
            <a:r>
              <a:rPr lang="hy-AM" sz="2200" dirty="0"/>
              <a:t> Էդգար</a:t>
            </a:r>
          </a:p>
          <a:p>
            <a:r>
              <a:rPr lang="hy-AM" sz="2200" dirty="0"/>
              <a:t>Ղեկավար՝ </a:t>
            </a:r>
            <a:r>
              <a:rPr lang="hy-AM" sz="2200" dirty="0" err="1"/>
              <a:t>ֆ․մ․գ․թ</a:t>
            </a:r>
            <a:r>
              <a:rPr lang="hy-AM" sz="2200" dirty="0"/>
              <a:t>․, դոցենտ Հ․ Հ․ </a:t>
            </a:r>
            <a:r>
              <a:rPr lang="hy-AM" sz="2200" dirty="0" err="1"/>
              <a:t>Օհնիկյան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712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897B-E014-4139-8676-98876CD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442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Քառակուսային</a:t>
            </a:r>
            <a:r>
              <a:rPr lang="hy-AM" sz="2800" b="1" dirty="0"/>
              <a:t> </a:t>
            </a:r>
            <a:r>
              <a:rPr lang="hy-AM" sz="2800" b="1" dirty="0" err="1"/>
              <a:t>ձևերի</a:t>
            </a:r>
            <a:r>
              <a:rPr lang="hy-AM" sz="2800" b="1" dirty="0"/>
              <a:t> </a:t>
            </a:r>
            <a:r>
              <a:rPr lang="hy-AM" sz="2800" b="1" dirty="0" err="1"/>
              <a:t>համադրույթներ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5B05F-3FEE-4232-9D74-516B33B8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863"/>
                <a:ext cx="10515600" cy="50861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y-AM" sz="2600" b="1" dirty="0">
                    <a:latin typeface="Arial (Body)"/>
                  </a:rPr>
                  <a:t>Սահմանում</a:t>
                </a:r>
                <a:r>
                  <a:rPr lang="hy-AM" sz="2600" dirty="0">
                    <a:latin typeface="Arial (Body)"/>
                  </a:rPr>
                  <a:t>։ Ասում են, որ ունենք </a:t>
                </a:r>
                <a:r>
                  <a:rPr lang="hy-AM" sz="2600" dirty="0" err="1">
                    <a:latin typeface="Arial (Body)"/>
                  </a:rPr>
                  <a:t>քառակուսային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ձևեր</a:t>
                </a:r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Arial (Body)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Arial (Body)"/>
                          </a:rPr>
                          <m:t>𝑛</m:t>
                        </m:r>
                        <m:r>
                          <a:rPr lang="en-US" sz="2600" b="0" i="1" smtClean="0">
                            <a:latin typeface="Arial (Body)"/>
                          </a:rPr>
                          <m:t>, </m:t>
                        </m:r>
                        <m:r>
                          <a:rPr lang="en-US" sz="2600" b="0" i="1" smtClean="0">
                            <a:latin typeface="Arial (Body)"/>
                          </a:rPr>
                          <m:t>𝑟</m:t>
                        </m:r>
                        <m:r>
                          <a:rPr lang="en-US" sz="2600" b="0" i="1" smtClean="0">
                            <a:latin typeface="Arial (Body)"/>
                          </a:rPr>
                          <m:t>, </m:t>
                        </m:r>
                        <m:r>
                          <a:rPr lang="en-US" sz="2600" b="0" i="1" smtClean="0">
                            <a:latin typeface="Arial (Body)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տիպի համադրույթ, եթե գոյություն ունեն այնպիսի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𝑚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:</m:t>
                    </m:r>
                    <m:sSup>
                      <m:sSupPr>
                        <m:ctrlPr>
                          <a:rPr lang="en-US" sz="2600" i="1">
                            <a:latin typeface="Arial (Body)"/>
                          </a:rPr>
                        </m:ctrlPr>
                      </m:sSupPr>
                      <m:e>
                        <m:r>
                          <a:rPr lang="hy-AM" sz="2600" i="1">
                            <a:latin typeface="Arial (Body)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Arial (Body)"/>
                          </a:rPr>
                          <m:t>𝑛</m:t>
                        </m:r>
                      </m:sup>
                    </m:sSup>
                    <m:r>
                      <a:rPr lang="hy-AM" sz="2600" i="1">
                        <a:latin typeface="Arial (Body)"/>
                      </a:rPr>
                      <m:t>×</m:t>
                    </m:r>
                    <m:sSup>
                      <m:sSupPr>
                        <m:ctrlPr>
                          <a:rPr lang="en-US" sz="2600" i="1">
                            <a:latin typeface="Arial (Body)"/>
                          </a:rPr>
                        </m:ctrlPr>
                      </m:sSupPr>
                      <m:e>
                        <m:r>
                          <a:rPr lang="hy-AM" sz="2600" i="1">
                            <a:latin typeface="Arial (Body)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Arial (Body)"/>
                          </a:rPr>
                          <m:t>𝑟</m:t>
                        </m:r>
                      </m:sup>
                    </m:sSup>
                    <m:r>
                      <a:rPr lang="hy-AM" sz="2600" i="1">
                        <a:latin typeface="Arial (Body)"/>
                      </a:rPr>
                      <m:t>→</m:t>
                    </m:r>
                    <m:r>
                      <a:rPr lang="hy-AM" sz="2600" i="1">
                        <a:latin typeface="Arial (Body)"/>
                      </a:rPr>
                      <m:t>𝑅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երկգծային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ձևեր</a:t>
                </a:r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=1,2,…,</m:t>
                      </m:r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որ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Arial (Body)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Arial (Body)"/>
                      </a:rPr>
                      <m:t>𝑥</m:t>
                    </m:r>
                    <m:r>
                      <a:rPr lang="hy-AM" sz="2600" i="1">
                        <a:latin typeface="Arial (Body)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Arial (Body)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Arial (Body)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Arial (Body)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600" i="1">
                                <a:latin typeface="Arial (Body)"/>
                              </a:rPr>
                              <m:t>1</m:t>
                            </m:r>
                          </m:sub>
                        </m:sSub>
                        <m:r>
                          <a:rPr lang="hy-AM" sz="2600" i="1">
                            <a:latin typeface="Arial (Body)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Arial (Body)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Arial (Body)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600" i="1">
                                <a:latin typeface="Arial (Body)"/>
                              </a:rPr>
                              <m:t>2</m:t>
                            </m:r>
                          </m:sub>
                        </m:sSub>
                        <m:r>
                          <a:rPr lang="hy-AM" sz="2600" i="1">
                            <a:latin typeface="Arial (Body)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i="1">
                                <a:latin typeface="Arial (Body)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Arial (Body)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600" i="1">
                                <a:latin typeface="Arial (Body)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y-AM" sz="2600" i="1">
                        <a:latin typeface="Arial (Body)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Arial (Body)"/>
                          </a:rPr>
                        </m:ctrlPr>
                      </m:sSupPr>
                      <m:e>
                        <m:r>
                          <a:rPr lang="hy-AM" sz="2600" i="1">
                            <a:latin typeface="Arial (Body)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Arial (Body)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y-AM" sz="2600" dirty="0">
                    <a:latin typeface="Arial (Body)"/>
                  </a:rPr>
                  <a:t> և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Arial (Body)"/>
                      </a:rPr>
                      <m:t>𝑦</m:t>
                    </m:r>
                    <m:r>
                      <a:rPr lang="hy-AM" sz="2600" i="1">
                        <a:latin typeface="Arial (Body)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Arial (Body)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Arial (Body)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Arial (Body)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600" i="1">
                                <a:latin typeface="Arial (Body)"/>
                              </a:rPr>
                              <m:t>1</m:t>
                            </m:r>
                          </m:sub>
                        </m:sSub>
                        <m:r>
                          <a:rPr lang="hy-AM" sz="2600" i="1">
                            <a:latin typeface="Arial (Body)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Arial (Body)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Arial (Body)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600" i="1">
                                <a:latin typeface="Arial (Body)"/>
                              </a:rPr>
                              <m:t>2</m:t>
                            </m:r>
                          </m:sub>
                        </m:sSub>
                        <m:r>
                          <a:rPr lang="hy-AM" sz="2600" i="1">
                            <a:latin typeface="Arial (Body)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i="1">
                                <a:latin typeface="Arial (Body)"/>
                              </a:rPr>
                            </m:ctrlPr>
                          </m:sSubPr>
                          <m:e>
                            <m:r>
                              <a:rPr lang="hy-AM" sz="2600" i="1">
                                <a:latin typeface="Arial (Body)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600" i="1">
                                <a:latin typeface="Arial (Body)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hy-AM" sz="2600" i="1">
                        <a:latin typeface="Arial (Body)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Arial (Body)"/>
                          </a:rPr>
                        </m:ctrlPr>
                      </m:sSupPr>
                      <m:e>
                        <m:r>
                          <a:rPr lang="hy-AM" sz="2600" i="1">
                            <a:latin typeface="Arial (Body)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latin typeface="Arial (Body)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վեկտորների</a:t>
                </a:r>
                <a:r>
                  <a:rPr lang="hy-AM" sz="2600" dirty="0">
                    <a:latin typeface="Arial (Body)"/>
                  </a:rPr>
                  <a:t> համար տեղի ունի </a:t>
                </a:r>
                <a:r>
                  <a:rPr lang="hy-AM" sz="2600" dirty="0" err="1">
                    <a:latin typeface="Arial (Body)"/>
                  </a:rPr>
                  <a:t>հետևյալ</a:t>
                </a:r>
                <a:r>
                  <a:rPr lang="hy-AM" sz="2600" dirty="0">
                    <a:latin typeface="Arial (Body)"/>
                  </a:rPr>
                  <a:t> նույնությունը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 smtClean="0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hy-AM" sz="2600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y-AM" sz="2600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:endParaRPr lang="hy-AM" sz="2600" b="1" dirty="0"/>
              </a:p>
              <a:p>
                <a:pPr marL="0" indent="0">
                  <a:buNone/>
                </a:pPr>
                <a:r>
                  <a:rPr lang="hy-AM" sz="2600" b="1" dirty="0"/>
                  <a:t>Թեորեմ։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տիպի </a:t>
                </a:r>
                <a:r>
                  <a:rPr lang="hy-AM" sz="2600" dirty="0" err="1">
                    <a:latin typeface="Arial (Body)"/>
                  </a:rPr>
                  <a:t>համադրույթներ</a:t>
                </a:r>
                <a:r>
                  <a:rPr lang="hy-AM" sz="2600" dirty="0">
                    <a:latin typeface="Arial (Body)"/>
                  </a:rPr>
                  <a:t> գոյություն ունեն միայն և միայն այն դեպքում երբ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1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600" b="1" dirty="0"/>
                  <a:t> </a:t>
                </a:r>
                <a:r>
                  <a:rPr lang="hy-AM" sz="2600" dirty="0"/>
                  <a:t>արժեքը </a:t>
                </a:r>
                <a:r>
                  <a:rPr lang="hy-AM" sz="2600" dirty="0" err="1"/>
                  <a:t>կոճվում</a:t>
                </a:r>
                <a:r>
                  <a:rPr lang="hy-AM" sz="2600" dirty="0"/>
                  <a:t> է Ռադոն-</a:t>
                </a:r>
                <a:r>
                  <a:rPr lang="hy-AM" sz="2600" dirty="0" err="1"/>
                  <a:t>Հուրվիցի</a:t>
                </a:r>
                <a:r>
                  <a:rPr lang="hy-AM" sz="2600" dirty="0"/>
                  <a:t> թիվ։</a:t>
                </a:r>
                <a:endParaRPr lang="en-US" sz="2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5B05F-3FEE-4232-9D74-516B33B8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863"/>
                <a:ext cx="10515600" cy="5086100"/>
              </a:xfrm>
              <a:blipFill>
                <a:blip r:embed="rId2"/>
                <a:stretch>
                  <a:fillRect l="-1043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3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9B28-55F7-4049-8008-76BC6AA7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Ռադոն - </a:t>
            </a:r>
            <a:r>
              <a:rPr lang="hy-AM" sz="2800" b="1" dirty="0" err="1"/>
              <a:t>Հուրվիցի</a:t>
            </a:r>
            <a:r>
              <a:rPr lang="hy-AM" sz="2800" b="1" dirty="0"/>
              <a:t> թիվը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F034-6CC5-4A2C-A1D6-F7C2058E2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8989"/>
                <a:ext cx="10515600" cy="2702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600" b="1" dirty="0"/>
                  <a:t>Սահմանում։ </a:t>
                </a:r>
                <a:r>
                  <a:rPr lang="hy-AM" sz="2600" dirty="0"/>
                  <a:t>Յուրաքանչյուր բնական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hy-AM" sz="2600" dirty="0"/>
                  <a:t>թիվ կարելի է ներկայացնել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=(2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+1)∙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:r>
                  <a:rPr lang="hy-AM" sz="2600" dirty="0"/>
                  <a:t>տեսքով, ներկայացնելով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b="1" dirty="0"/>
                  <a:t>-</a:t>
                </a:r>
                <a:r>
                  <a:rPr lang="hy-AM" sz="2600" dirty="0"/>
                  <a:t>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 b="1" dirty="0"/>
                  <a:t> </a:t>
                </a:r>
                <a:r>
                  <a:rPr lang="hy-AM" sz="2600" dirty="0"/>
                  <a:t>տեսքով, որտեղ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թիվը կկոչվի Ռադոն-</a:t>
                </a:r>
                <a:r>
                  <a:rPr lang="hy-AM" sz="2600" dirty="0" err="1"/>
                  <a:t>Հուրվիցի</a:t>
                </a:r>
                <a:r>
                  <a:rPr lang="hy-AM" sz="2600" dirty="0"/>
                  <a:t> թիվ։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միայն Հուրվիցի ստացած մասնավոր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 2,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hy-AM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hy-AM" sz="2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y-AM" sz="2600" dirty="0"/>
                  <a:t> դեպքերում։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F034-6CC5-4A2C-A1D6-F7C2058E2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8989"/>
                <a:ext cx="10515600" cy="2702788"/>
              </a:xfrm>
              <a:blipFill>
                <a:blip r:embed="rId2"/>
                <a:stretch>
                  <a:fillRect l="-1043" t="-3837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9B13FD-6425-46DB-95D4-6AB76C9E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2558"/>
            <a:ext cx="10515600" cy="1300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67CF9-B537-4AA0-BB04-8559A8FE0F18}"/>
                  </a:ext>
                </a:extLst>
              </p:cNvPr>
              <p:cNvSpPr txBox="1"/>
              <p:nvPr/>
            </p:nvSpPr>
            <p:spPr>
              <a:xfrm>
                <a:off x="3537284" y="5503567"/>
                <a:ext cx="51174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hy-AM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2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արժեքները որոշ </a:t>
                </a:r>
                <a14:m>
                  <m:oMath xmlns:m="http://schemas.openxmlformats.org/officeDocument/2006/math">
                    <m:r>
                      <a:rPr lang="hy-AM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hy-AM" sz="22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hy-AM" sz="2200" dirty="0" err="1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երի</a:t>
                </a:r>
                <a:r>
                  <a:rPr lang="hy-AM" sz="22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դեպքում</a:t>
                </a:r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C67CF9-B537-4AA0-BB04-8559A8FE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84" y="5503567"/>
                <a:ext cx="5117432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44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31D-800C-49A1-8435-17BB2234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կառուցման </a:t>
            </a:r>
            <a:r>
              <a:rPr lang="hy-AM" sz="2800" b="1" dirty="0" err="1"/>
              <a:t>կոմբինատոր</a:t>
            </a:r>
            <a:r>
              <a:rPr lang="hy-AM" sz="2800" b="1" dirty="0"/>
              <a:t> եղանակը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0891F-415D-46B0-8BFC-7BA4E04C0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8780"/>
                <a:ext cx="10515600" cy="511818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hy-AM" dirty="0"/>
                  <a:t>Ոչ բացասական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…}</m:t>
                    </m:r>
                  </m:oMath>
                </a14:m>
                <a:r>
                  <a:rPr lang="en-US" dirty="0"/>
                  <a:t> </a:t>
                </a:r>
                <a:r>
                  <a:rPr lang="hy-AM" dirty="0"/>
                  <a:t>բազմության վրա սահմանվում է երկտեղ </a:t>
                </a:r>
                <a:r>
                  <a:rPr lang="en-US" dirty="0"/>
                  <a:t>(</a:t>
                </a:r>
                <a:r>
                  <a:rPr lang="hy-AM" dirty="0" err="1"/>
                  <a:t>բինար</a:t>
                </a:r>
                <a:r>
                  <a:rPr lang="en-US" dirty="0"/>
                  <a:t>)</a:t>
                </a:r>
                <a:r>
                  <a:rPr lang="hy-AM" dirty="0"/>
                  <a:t> * գործողություն։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y-AM" dirty="0"/>
                  <a:t>Յուրաքանչյուր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hy-AM" dirty="0"/>
                  <a:t>թիվ ներկայացվում է հաշվանքի 2 հիմքով համակարգում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y-AM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hy-AM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hy-AM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y-AM" i="1"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y-AM" i="1"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y-AM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hy-AM" i="1"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y-AM" i="1"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hy-AM" dirty="0"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որտեղ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y-AM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hy-AM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hy-AM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y-AM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 կամ 1</m:t>
                    </m:r>
                  </m:oMath>
                </a14:m>
                <a:endParaRPr lang="en-US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թվերի համար սահմանվում է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հետևյալ</a:t>
                </a:r>
                <a:r>
                  <a:rPr lang="hy-AM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բանաձևերով</a:t>
                </a:r>
                <a:endParaRPr lang="hy-AM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y-AM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0∗1=1∗0=1,  0∗0=1∗1=0</m:t>
                    </m:r>
                  </m:oMath>
                </a14:m>
                <a:r>
                  <a:rPr lang="hy-AM" sz="2200" dirty="0"/>
                  <a:t> </a:t>
                </a:r>
                <a14:m>
                  <m:oMath xmlns:m="http://schemas.openxmlformats.org/officeDocument/2006/math">
                    <m:r>
                      <a:rPr lang="hy-AM" sz="2200" i="1"/>
                      <m:t>,  </m:t>
                    </m:r>
                    <m:r>
                      <a:rPr lang="hy-AM" sz="2200" i="1"/>
                      <m:t>𝑎</m:t>
                    </m:r>
                    <m:r>
                      <a:rPr lang="hy-AM" sz="2200" i="1"/>
                      <m:t>∗</m:t>
                    </m:r>
                    <m:r>
                      <a:rPr lang="hy-AM" sz="2200" i="1"/>
                      <m:t>𝑏</m:t>
                    </m:r>
                    <m:r>
                      <a:rPr lang="hy-AM" sz="2200" i="1"/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200" i="1"/>
                        </m:ctrlPr>
                      </m:naryPr>
                      <m:sub>
                        <m:r>
                          <a:rPr lang="hy-AM" sz="2200" i="1"/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/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200" i="1"/>
                                </m:ctrlPr>
                              </m:dPr>
                              <m:e>
                                <m:r>
                                  <a:rPr lang="hy-AM" sz="2200" i="1"/>
                                  <m:t>𝑎</m:t>
                                </m:r>
                                <m:r>
                                  <a:rPr lang="hy-AM" sz="2200" i="1"/>
                                  <m:t>∗</m:t>
                                </m:r>
                                <m:r>
                                  <a:rPr lang="hy-AM" sz="2200" i="1"/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hy-AM" sz="2200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i="1"/>
                            </m:ctrlPr>
                          </m:sSupPr>
                          <m:e>
                            <m:r>
                              <a:rPr lang="hy-AM" sz="2200" i="1"/>
                              <m:t>2</m:t>
                            </m:r>
                          </m:e>
                          <m:sup>
                            <m:r>
                              <a:rPr lang="hy-AM" sz="2200" i="1"/>
                              <m:t>𝑖</m:t>
                            </m:r>
                          </m:sup>
                        </m:sSup>
                      </m:e>
                    </m:nary>
                    <m:r>
                      <a:rPr lang="hy-AM" sz="2200" i="1"/>
                      <m:t>,  </m:t>
                    </m:r>
                    <m:sSub>
                      <m:sSubPr>
                        <m:ctrlPr>
                          <a:rPr lang="en-US" sz="2200" i="1"/>
                        </m:ctrlPr>
                      </m:sSubPr>
                      <m:e>
                        <m:d>
                          <m:dPr>
                            <m:ctrlPr>
                              <a:rPr lang="en-US" sz="2200" i="1"/>
                            </m:ctrlPr>
                          </m:dPr>
                          <m:e>
                            <m:r>
                              <a:rPr lang="hy-AM" sz="2200" i="1"/>
                              <m:t>𝑎</m:t>
                            </m:r>
                            <m:r>
                              <a:rPr lang="hy-AM" sz="2200" i="1"/>
                              <m:t>∗</m:t>
                            </m:r>
                            <m:r>
                              <a:rPr lang="hy-AM" sz="2200" i="1"/>
                              <m:t>𝑏</m:t>
                            </m:r>
                          </m:e>
                        </m:d>
                      </m:e>
                      <m:sub>
                        <m:r>
                          <a:rPr lang="hy-AM" sz="2200" i="1"/>
                          <m:t>𝑖</m:t>
                        </m:r>
                      </m:sub>
                    </m:sSub>
                    <m:r>
                      <a:rPr lang="hy-AM" sz="2200" i="1"/>
                      <m:t>=</m:t>
                    </m:r>
                    <m:sSub>
                      <m:sSubPr>
                        <m:ctrlPr>
                          <a:rPr lang="en-US" sz="2200" i="1"/>
                        </m:ctrlPr>
                      </m:sSubPr>
                      <m:e>
                        <m:d>
                          <m:dPr>
                            <m:ctrlPr>
                              <a:rPr lang="en-US" sz="2200" i="1"/>
                            </m:ctrlPr>
                          </m:dPr>
                          <m:e>
                            <m:r>
                              <a:rPr lang="hy-AM" sz="2200" i="1"/>
                              <m:t>𝑎</m:t>
                            </m:r>
                          </m:e>
                        </m:d>
                      </m:e>
                      <m:sub>
                        <m:r>
                          <a:rPr lang="hy-AM" sz="2200" i="1"/>
                          <m:t>𝑖</m:t>
                        </m:r>
                      </m:sub>
                    </m:sSub>
                    <m:r>
                      <a:rPr lang="hy-AM" sz="2200" i="1"/>
                      <m:t>∗</m:t>
                    </m:r>
                    <m:sSub>
                      <m:sSubPr>
                        <m:ctrlPr>
                          <a:rPr lang="en-US" sz="2200" i="1"/>
                        </m:ctrlPr>
                      </m:sSubPr>
                      <m:e>
                        <m:r>
                          <a:rPr lang="hy-AM" sz="2200" i="1"/>
                          <m:t>𝑏</m:t>
                        </m:r>
                      </m:e>
                      <m:sub>
                        <m:r>
                          <a:rPr lang="hy-AM" sz="2200" i="1"/>
                          <m:t>𝑖</m:t>
                        </m:r>
                      </m:sub>
                    </m:sSub>
                  </m:oMath>
                </a14:m>
                <a:endParaRPr lang="hy-AM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∗0=0,  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hy-AM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եթե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ապա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hy-AM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եթե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ապա 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0891F-415D-46B0-8BFC-7BA4E04C0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8780"/>
                <a:ext cx="10515600" cy="5118184"/>
              </a:xfrm>
              <a:blipFill>
                <a:blip r:embed="rId2"/>
                <a:stretch>
                  <a:fillRect l="-1043" t="-238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63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18B8-461A-44A3-B55B-B1457210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կառուցման </a:t>
            </a:r>
            <a:r>
              <a:rPr lang="hy-AM" sz="2800" b="1" dirty="0" err="1"/>
              <a:t>կոմբինատոր</a:t>
            </a:r>
            <a:r>
              <a:rPr lang="hy-AM" sz="2800" b="1" dirty="0"/>
              <a:t> եղանակը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652A3-5A4F-49DB-B574-BD2D6FCE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863"/>
                <a:ext cx="10515600" cy="866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Մասնավորապես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դեպքերում </a:t>
                </a:r>
                <a14:m>
                  <m:oMath xmlns:m="http://schemas.openxmlformats.org/officeDocument/2006/math"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-ը նկարագրվում է </a:t>
                </a:r>
                <a:r>
                  <a:rPr lang="hy-AM" sz="2600" dirty="0" err="1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հետևյալ</a:t>
                </a:r>
                <a:r>
                  <a:rPr lang="hy-AM" sz="2600" dirty="0"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աղյուսակով։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652A3-5A4F-49DB-B574-BD2D6FCE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863"/>
                <a:ext cx="10515600" cy="866274"/>
              </a:xfrm>
              <a:blipFill>
                <a:blip r:embed="rId2"/>
                <a:stretch>
                  <a:fillRect l="-1043" t="-9859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66925-02FD-4CE6-83F8-4D125871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5" y="1957137"/>
            <a:ext cx="9204158" cy="43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5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93C254-9866-49AD-A282-E18F7A4D2E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1344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ՏԵՂԱՓՈԽՈՒԹՅՈՒՆՆԵՐԻ </a:t>
                </a:r>
                <a14:m>
                  <m:oMath xmlns:m="http://schemas.openxmlformats.org/officeDocument/2006/math"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ru-RU" sz="2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ru-RU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ՖՈՒՆԿՑԻԱՅԻ</a:t>
                </a:r>
                <a:r>
                  <a:rPr lang="en-US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b="1" dirty="0">
                    <a:solidFill>
                      <a:schemeClr val="tx1"/>
                    </a:solidFill>
                    <a:effectLst/>
                    <a:latin typeface="Arial (Headings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ՍԱՀՄԱՆՈՒՄԸ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93C254-9866-49AD-A282-E18F7A4D2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13443"/>
              </a:xfrm>
              <a:blipFill>
                <a:blip r:embed="rId2"/>
                <a:stretch>
                  <a:fillRect t="-27723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A0787-B3A3-48DD-99B4-CE9F7537C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7326"/>
                <a:ext cx="10515600" cy="49096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 err="1"/>
                  <a:t>թվազույգի</a:t>
                </a:r>
                <a:r>
                  <a:rPr lang="hy-AM" sz="2600" dirty="0"/>
                  <a:t> համար ներկայացնենք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թիվը </a:t>
                </a:r>
                <a:br>
                  <a:rPr lang="en-US" sz="2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տեսքով, որտեղ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</m:oMath>
                </a14:m>
                <a:endParaRPr lang="en-US" sz="2600" dirty="0"/>
              </a:p>
              <a:p>
                <a:r>
                  <a:rPr lang="hy-AM" sz="2600" dirty="0"/>
                  <a:t>Սահմանենք    </a:t>
                </a:r>
                <a:r>
                  <a:rPr lang="en-US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bSup>
                    <m:r>
                      <a:rPr lang="en-US" sz="2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երբ 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2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երբ 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  <m: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hy-AM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դեպքում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y-AM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և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որը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600" dirty="0"/>
                  <a:t>-</a:t>
                </a:r>
                <a:r>
                  <a:rPr lang="hy-AM" sz="2600" dirty="0"/>
                  <a:t>ի նույնական </a:t>
                </a:r>
                <a:r>
                  <a:rPr lang="hy-AM" sz="2600" dirty="0" err="1"/>
                  <a:t>արտապատկերումն</a:t>
                </a:r>
                <a:r>
                  <a:rPr lang="hy-AM" sz="2600" dirty="0"/>
                  <a:t> է</a:t>
                </a:r>
              </a:p>
              <a:p>
                <a:pPr marL="0" indent="0">
                  <a:buNone/>
                </a:pPr>
                <a:endParaRPr lang="hy-AM" sz="2600" dirty="0"/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դեպքում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սահմանափակում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վրա հանդիսանում 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բազմության տեղափոխություն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7A0787-B3A3-48DD-99B4-CE9F7537C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7326"/>
                <a:ext cx="10515600" cy="4909637"/>
              </a:xfrm>
              <a:blipFill>
                <a:blip r:embed="rId3"/>
                <a:stretch>
                  <a:fillRect l="-928" t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4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FE8420-3F0A-4DF1-B70C-2F7FEA316A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17191"/>
              </a:xfrm>
            </p:spPr>
            <p:txBody>
              <a:bodyPr/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Arial (Headings)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Arial (Headings)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</a:t>
                </a:r>
                <a:endParaRPr lang="en-US" sz="2800" b="1" dirty="0">
                  <a:latin typeface="Arial (Headings)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FE8420-3F0A-4DF1-B70C-2F7FEA316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17191"/>
              </a:xfrm>
              <a:blipFill>
                <a:blip r:embed="rId2"/>
                <a:stretch>
                  <a:fillRect t="-16471" b="-2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F1EBD-BDA6-4B73-A16A-77E393554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6695"/>
                <a:ext cx="10515600" cy="5466180"/>
              </a:xfrm>
            </p:spPr>
            <p:txBody>
              <a:bodyPr>
                <a:normAutofit/>
              </a:bodyPr>
              <a:lstStyle/>
              <a:p>
                <a:r>
                  <a:rPr lang="hy-AM" sz="2600" dirty="0"/>
                  <a:t>Նշանների ֆունկցիան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→{−1;1}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արտապատկերում է, որը բավարարում է որոշակի պայմանների։</a:t>
                </a:r>
                <a:endParaRPr lang="en-US" sz="2600" dirty="0"/>
              </a:p>
              <a:p>
                <a:pPr marL="0" indent="0">
                  <a:buNone/>
                </a:pPr>
                <a:endParaRPr lang="hy-AM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y-AM" sz="2600" dirty="0" err="1"/>
                  <a:t>Օկտոնիոնների</a:t>
                </a:r>
                <a:r>
                  <a:rPr lang="hy-AM" sz="2600" dirty="0"/>
                  <a:t> բազիսային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տարրերի 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բազմապատկման աղյուսակից սահմանում ենք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 dirty="0"/>
                  <a:t>;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արժեքները որը կազմում է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hy-AM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չափսերի </a:t>
                </a:r>
                <a:r>
                  <a:rPr lang="hy-AM" sz="2600" dirty="0" err="1"/>
                  <a:t>մատրից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600" dirty="0"/>
                  <a:t>, որի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y-AM" sz="2600" dirty="0"/>
                  <a:t>-</a:t>
                </a:r>
                <a:r>
                  <a:rPr lang="hy-AM" sz="2600" dirty="0" err="1"/>
                  <a:t>րդ</a:t>
                </a:r>
                <a:r>
                  <a:rPr lang="hy-AM" sz="2600" dirty="0"/>
                  <a:t> տողի և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y-AM" sz="2600" dirty="0"/>
                  <a:t>-</a:t>
                </a:r>
                <a:r>
                  <a:rPr lang="hy-AM" sz="2600" dirty="0" err="1"/>
                  <a:t>րդ</a:t>
                </a:r>
                <a:r>
                  <a:rPr lang="hy-AM" sz="2600" dirty="0"/>
                  <a:t> սյան հատման տեղում գրված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տարրը +1 կամ -1 է։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y-AM" sz="2600" dirty="0"/>
                  <a:t>Բավարարվում են </a:t>
                </a:r>
                <a:r>
                  <a:rPr lang="hy-AM" sz="2600" dirty="0" err="1"/>
                  <a:t>հետևյալ</a:t>
                </a:r>
                <a:r>
                  <a:rPr lang="hy-AM" sz="2600" dirty="0"/>
                  <a:t> պայմանները</a:t>
                </a:r>
              </a:p>
              <a:p>
                <a:pPr marL="0" indent="0">
                  <a:buNone/>
                </a:pPr>
                <a:r>
                  <a:rPr lang="hy-AM" dirty="0"/>
                  <a:t>	</a:t>
                </a:r>
                <a:r>
                  <a:rPr lang="hy-AM" sz="2600" dirty="0"/>
                  <a:t>ա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1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Arial (Body)"/>
                  </a:rPr>
                  <a:t>	</a:t>
                </a:r>
                <a:r>
                  <a:rPr lang="hy-AM" sz="2600" dirty="0">
                    <a:latin typeface="Arial (Body)"/>
                  </a:rPr>
                  <a:t>բ</a:t>
                </a:r>
                <a:r>
                  <a:rPr lang="en-US" sz="2600" dirty="0">
                    <a:latin typeface="Arial (Body)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 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</a:rPr>
                      <m:t>երբ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hy-AM" sz="21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	գ</a:t>
                </a:r>
                <a:r>
                  <a:rPr lang="en-US" sz="2600" dirty="0">
                    <a:latin typeface="Arial (Body)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202124"/>
                                </a:solidFill>
                                <a:effectLst/>
                                <a:latin typeface="Arial (Body)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 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</a:rPr>
                      <m:t>երբ</m:t>
                    </m:r>
                    <m:r>
                      <a:rPr lang="hy-AM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&gt;0; 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1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100" dirty="0">
                  <a:latin typeface="Arial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F1EBD-BDA6-4B73-A16A-77E393554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6695"/>
                <a:ext cx="10515600" cy="5466180"/>
              </a:xfrm>
              <a:blipFill>
                <a:blip r:embed="rId3"/>
                <a:stretch>
                  <a:fillRect l="-928" t="-1895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59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E68CF-1F14-4FC7-958A-5ECAE003D3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332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9E68CF-1F14-4FC7-958A-5ECAE003D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33233"/>
              </a:xfrm>
              <a:blipFill>
                <a:blip r:embed="rId2"/>
                <a:stretch>
                  <a:fillRect t="-17241" b="-2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3107B-83CD-4F43-921A-28D38E0CA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514"/>
            <a:ext cx="12192000" cy="50689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80EF2-9538-4201-A96E-2DDD4799DF7C}"/>
                  </a:ext>
                </a:extLst>
              </p:cNvPr>
              <p:cNvSpPr txBox="1"/>
              <p:nvPr/>
            </p:nvSpPr>
            <p:spPr>
              <a:xfrm>
                <a:off x="1219201" y="5775966"/>
                <a:ext cx="10777026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b="0" dirty="0" err="1">
                    <a:ea typeface="Cambria Math" panose="02040503050406030204" pitchFamily="18" charset="0"/>
                  </a:rPr>
                  <a:t>Օկտոնիոնների</a:t>
                </a:r>
                <a:r>
                  <a:rPr lang="hy-AM" b="0" dirty="0">
                    <a:ea typeface="Cambria Math" panose="02040503050406030204" pitchFamily="18" charset="0"/>
                  </a:rPr>
                  <a:t> բազիսային բազմապատկման հիմքով կառուցված նշանների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dirty="0"/>
                  <a:t> </a:t>
                </a:r>
                <a:r>
                  <a:rPr lang="hy-AM" dirty="0" err="1"/>
                  <a:t>մատրիցը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80EF2-9538-4201-A96E-2DDD4799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5775966"/>
                <a:ext cx="10777026" cy="375039"/>
              </a:xfrm>
              <a:prstGeom prst="rect">
                <a:avLst/>
              </a:prstGeom>
              <a:blipFill>
                <a:blip r:embed="rId4"/>
                <a:stretch>
                  <a:fillRect l="-4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6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FA7D9-270E-48DA-8B7C-54864AC7FB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8615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սահմանումը։ </a:t>
                </a:r>
                <a:r>
                  <a:rPr lang="hy-AM" sz="2800" dirty="0">
                    <a:latin typeface="Arial (Headings)"/>
                  </a:rPr>
                  <a:t>Օժանդակ</a:t>
                </a:r>
                <a:r>
                  <a:rPr lang="hy-AM" sz="2800" b="1" dirty="0">
                    <a:latin typeface="Arial (Headings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800" dirty="0"/>
                  <a:t> 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hy-AM" sz="2800" dirty="0"/>
                  <a:t>ֆունկցիաներ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FA7D9-270E-48DA-8B7C-54864AC7F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86158"/>
              </a:xfrm>
              <a:blipFill>
                <a:blip r:embed="rId2"/>
                <a:stretch>
                  <a:fillRect t="-11724" b="-1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0A74A-4733-436B-B500-D0592540C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284"/>
                <a:ext cx="10515600" cy="524159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ֆունկցիայի մնացած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)≡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արժեքները սահմանելու համար ներմուծվում է 2 օժանդակ ֆունկցիաներ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5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500" i="1" dirty="0"/>
                  <a:t> 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500" i="1" dirty="0"/>
                  <a:t>: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i="1" dirty="0"/>
                  <a:t>և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թվերի համար  ներմուծվում է ֆունկցիա որը արտապատկերում է 2 հիմքով հաշվանքի համակարգում եռանիշ թիվ կազմված</a:t>
                </a:r>
                <a:r>
                  <a:rPr lang="hy-AM" sz="2500" i="1" dirty="0"/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թվի</a:t>
                </a:r>
                <a:r>
                  <a:rPr lang="hy-AM" sz="2500" i="1" dirty="0"/>
                  <a:t> </a:t>
                </a:r>
                <a:br>
                  <a:rPr lang="en-US" sz="25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4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+1, 4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hy-AM" sz="2500" dirty="0"/>
                  <a:t>կարգային թվանշաններով և </a:t>
                </a:r>
                <a:br>
                  <a:rPr lang="en-US" sz="2500" i="1" dirty="0"/>
                </a:b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≤7</m:t>
                    </m:r>
                    <m:r>
                      <a:rPr lang="hy-AM" sz="2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y-AM" sz="2500" i="1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 smtClean="0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p>
                      <m:r>
                        <a:rPr lang="hy-AM" sz="25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y-AM" sz="25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y-AM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hy-AM" sz="25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+4∙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y-AM" sz="25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5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500" i="1" dirty="0">
                  <a:latin typeface="Arial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0A74A-4733-436B-B500-D0592540C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284"/>
                <a:ext cx="10515600" cy="524159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9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C3B8BD-1764-448C-B5A8-B6334D27D0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8241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Body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Arial (Body)"/>
                      </a:rPr>
                      <m:t>𝑺</m:t>
                    </m:r>
                    <m:r>
                      <a:rPr lang="en-US" sz="2800" b="1" i="1" smtClean="0">
                        <a:latin typeface="Arial (Body)"/>
                      </a:rPr>
                      <m:t>:</m:t>
                    </m:r>
                    <m:r>
                      <a:rPr lang="en-US" sz="2800" b="1" i="1" smtClean="0">
                        <a:latin typeface="Arial (Body)"/>
                      </a:rPr>
                      <m:t>𝒁</m:t>
                    </m:r>
                    <m:r>
                      <a:rPr lang="en-US" sz="2800" b="1" i="1" smtClean="0">
                        <a:latin typeface="Arial (Body)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Arial (Body)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Body)"/>
                  </a:rPr>
                  <a:t> </a:t>
                </a:r>
                <a:r>
                  <a:rPr lang="hy-AM" sz="2800" b="1" dirty="0">
                    <a:latin typeface="Arial (Body)"/>
                  </a:rPr>
                  <a:t>ֆունկցիայի սահմանումը։ </a:t>
                </a:r>
                <a:r>
                  <a:rPr lang="hy-AM" sz="2800" dirty="0">
                    <a:latin typeface="Arial (Body)"/>
                  </a:rPr>
                  <a:t>Օժանդակ</a:t>
                </a:r>
                <a:r>
                  <a:rPr lang="hy-AM" sz="2800" b="1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800" b="1" i="1" smtClean="0">
                            <a:latin typeface="Arial (Body)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Arial (Body)"/>
                          </a:rPr>
                          <m:t>𝑎</m:t>
                        </m:r>
                      </m:e>
                      <m:sup>
                        <m:r>
                          <a:rPr lang="en-US" sz="2800" b="1" i="1" smtClean="0">
                            <a:latin typeface="Arial (Body)"/>
                          </a:rPr>
                          <m:t>[</m:t>
                        </m:r>
                        <m:r>
                          <a:rPr lang="en-US" sz="2800" b="1" i="1" smtClean="0">
                            <a:latin typeface="Arial (Body)"/>
                          </a:rPr>
                          <m:t>𝒎</m:t>
                        </m:r>
                        <m:r>
                          <a:rPr lang="en-US" sz="2800" b="1" i="1" smtClean="0">
                            <a:latin typeface="Arial (Body)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800" dirty="0">
                    <a:latin typeface="Arial (Body)"/>
                  </a:rPr>
                  <a:t> 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800" i="1" smtClean="0">
                            <a:latin typeface="Arial (Body)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Arial (Body)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Arial (Body)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>
                    <a:latin typeface="Arial (Body)"/>
                  </a:rPr>
                  <a:t> </a:t>
                </a:r>
                <a:r>
                  <a:rPr lang="hy-AM" sz="2800" dirty="0">
                    <a:latin typeface="Arial (Body)"/>
                  </a:rPr>
                  <a:t>ֆունկցիաներ</a:t>
                </a:r>
                <a:endParaRPr lang="en-US" sz="2800" dirty="0">
                  <a:latin typeface="Arial (Body)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C3B8BD-1764-448C-B5A8-B6334D27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82412"/>
              </a:xfrm>
              <a:blipFill>
                <a:blip r:embed="rId2"/>
                <a:stretch>
                  <a:fillRect t="-5590" b="-1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D3E8C-3F01-44A6-A849-6BFFC3CBF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5145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dirty="0">
                    <a:latin typeface="Arial (Body)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Arial (Body)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b="0" i="1" smtClean="0">
                        <a:latin typeface="Arial (Body)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Arial (Body)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Arial (Body)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i="1" dirty="0">
                    <a:latin typeface="Arial (Body)"/>
                  </a:rPr>
                  <a:t> </a:t>
                </a:r>
                <a:r>
                  <a:rPr lang="hy-AM" sz="2600" i="1" dirty="0">
                    <a:latin typeface="Arial (Body)"/>
                  </a:rPr>
                  <a:t>և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Arial (Body)"/>
                      </a:rPr>
                      <m:t>𝑚</m:t>
                    </m:r>
                    <m:r>
                      <a:rPr lang="en-US" sz="2600" b="0" i="1" smtClean="0">
                        <a:latin typeface="Arial (Body)"/>
                      </a:rPr>
                      <m:t>≥0</m:t>
                    </m:r>
                  </m:oMath>
                </a14:m>
                <a:r>
                  <a:rPr lang="en-US" sz="2600" i="1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թվերի համար  ներմուծվում է </a:t>
                </a:r>
                <a:br>
                  <a:rPr lang="en-US" sz="2600" dirty="0">
                    <a:latin typeface="Arial (Body)"/>
                  </a:rPr>
                </a:br>
                <a14:m>
                  <m:oMath xmlns:m="http://schemas.openxmlformats.org/officeDocument/2006/math">
                    <m:r>
                      <a:rPr lang="hy-AM" sz="2600" i="1">
                        <a:latin typeface="Arial (Body)"/>
                      </a:rPr>
                      <m:t>𝑇</m:t>
                    </m:r>
                    <m:r>
                      <a:rPr lang="hy-AM" sz="2600" i="1">
                        <a:latin typeface="Arial (Body)"/>
                      </a:rPr>
                      <m:t>:</m:t>
                    </m:r>
                    <m:r>
                      <a:rPr lang="en-US" sz="2600" b="0" i="1" smtClean="0">
                        <a:latin typeface="Arial (Body)"/>
                      </a:rPr>
                      <m:t> </m:t>
                    </m:r>
                    <m:r>
                      <a:rPr lang="hy-AM" sz="2600" i="1">
                        <a:latin typeface="Arial (Body)"/>
                      </a:rPr>
                      <m:t>𝑍</m:t>
                    </m:r>
                    <m:r>
                      <a:rPr lang="hy-AM" sz="2600" i="1">
                        <a:latin typeface="Arial (Body)"/>
                      </a:rPr>
                      <m:t>×</m:t>
                    </m:r>
                    <m:r>
                      <a:rPr lang="hy-AM" sz="2600" i="1">
                        <a:latin typeface="Arial (Body)"/>
                      </a:rPr>
                      <m:t>𝑍</m:t>
                    </m:r>
                    <m:r>
                      <a:rPr lang="hy-AM" sz="2600" i="1">
                        <a:latin typeface="Arial (Body)"/>
                      </a:rPr>
                      <m:t>→{−1;1} 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ֆունկցիա</a:t>
                </a:r>
                <a:r>
                  <a:rPr lang="en-US" sz="2600" dirty="0">
                    <a:latin typeface="Arial (Body)"/>
                  </a:rPr>
                  <a:t>,</a:t>
                </a:r>
                <a:r>
                  <a:rPr lang="hy-AM" sz="2600" dirty="0">
                    <a:latin typeface="Arial (Body)"/>
                  </a:rPr>
                  <a:t> որն ամեն մի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Arial (Body)"/>
                      </a:rPr>
                      <m:t>(</m:t>
                    </m:r>
                    <m:r>
                      <a:rPr lang="hy-AM" sz="2600" i="1">
                        <a:latin typeface="Arial (Body)"/>
                      </a:rPr>
                      <m:t>𝑎</m:t>
                    </m:r>
                    <m:r>
                      <a:rPr lang="hy-AM" sz="2600" i="1">
                        <a:latin typeface="Arial (Body)"/>
                      </a:rPr>
                      <m:t>,</m:t>
                    </m:r>
                    <m:r>
                      <a:rPr lang="hy-AM" sz="2600" i="1">
                        <a:latin typeface="Arial (Body)"/>
                      </a:rPr>
                      <m:t>𝑚</m:t>
                    </m:r>
                    <m:r>
                      <a:rPr lang="hy-AM" sz="2600" i="1">
                        <a:latin typeface="Arial (Body)"/>
                      </a:rPr>
                      <m:t>)∈</m:t>
                    </m:r>
                    <m:r>
                      <a:rPr lang="hy-AM" sz="2600" i="1">
                        <a:latin typeface="Arial (Body)"/>
                      </a:rPr>
                      <m:t>𝑍</m:t>
                    </m:r>
                    <m:r>
                      <a:rPr lang="hy-AM" sz="2600" i="1">
                        <a:latin typeface="Arial (Body)"/>
                      </a:rPr>
                      <m:t>×</m:t>
                    </m:r>
                    <m:r>
                      <a:rPr lang="hy-AM" sz="2600" i="1">
                        <a:latin typeface="Arial (Body)"/>
                      </a:rPr>
                      <m:t>𝑍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թվազույգի</a:t>
                </a:r>
                <a:r>
                  <a:rPr lang="hy-AM" sz="2600" dirty="0">
                    <a:latin typeface="Arial (Body)"/>
                  </a:rPr>
                  <a:t> համապատասխանեցում 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𝑇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Arial (Body)"/>
                          </a:rPr>
                        </m:ctrlPr>
                      </m:dPr>
                      <m:e>
                        <m:r>
                          <a:rPr lang="hy-AM" sz="2600" i="1">
                            <a:latin typeface="Arial (Body)"/>
                          </a:rPr>
                          <m:t>𝑎</m:t>
                        </m:r>
                      </m:e>
                    </m:d>
                    <m:r>
                      <a:rPr lang="hy-AM" sz="2600" i="1">
                        <a:latin typeface="Arial (Body)"/>
                      </a:rPr>
                      <m:t>=±1</m:t>
                    </m:r>
                  </m:oMath>
                </a14:m>
                <a:r>
                  <a:rPr lang="hy-AM" sz="2600" dirty="0">
                    <a:latin typeface="Arial (Body)"/>
                  </a:rPr>
                  <a:t> թիվ ըստ </a:t>
                </a:r>
                <a:r>
                  <a:rPr lang="hy-AM" sz="2600" dirty="0" err="1">
                    <a:latin typeface="Arial (Body)"/>
                  </a:rPr>
                  <a:t>բանաձևի</a:t>
                </a:r>
                <a:endParaRPr lang="hy-AM" sz="2600" dirty="0">
                  <a:latin typeface="Arial (Body)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hy-AM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hy-AM" sz="24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hy-AM" sz="24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1,երբ 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hy-AM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թիվը զույգ է</m:t>
                                </m:r>
                              </m:e>
                            </m:nary>
                          </m:e>
                          <m:e>
                            <m:r>
                              <a:rPr lang="hy-AM" sz="2400" i="1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−1, երբ 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hy-AM" sz="2400" i="1">
                                        <a:solidFill>
                                          <a:srgbClr val="20212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hy-AM" sz="2400" i="1">
                                    <a:solidFill>
                                      <a:srgbClr val="20212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թիվը կենտ է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hy-AM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hy-AM" sz="2400" i="1"/>
                          <m:t>𝑇</m:t>
                        </m:r>
                      </m:e>
                      <m:sub>
                        <m:r>
                          <a:rPr lang="hy-AM" sz="2400" i="1"/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/>
                        </m:ctrlPr>
                      </m:dPr>
                      <m:e>
                        <m:r>
                          <a:rPr lang="hy-AM" sz="2400" i="1"/>
                          <m:t>𝑎</m:t>
                        </m:r>
                      </m:e>
                    </m:d>
                    <m:r>
                      <a:rPr lang="hy-AM" sz="2400" i="1"/>
                      <m:t>=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hy-AM" sz="2400" i="1"/>
                          <m:t>(−1)</m:t>
                        </m:r>
                      </m:e>
                      <m:sup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/>
                            </m:ctrlPr>
                          </m:naryPr>
                          <m:sub>
                            <m:r>
                              <a:rPr lang="en-US" sz="2400" i="1"/>
                              <m:t>𝑖</m:t>
                            </m:r>
                            <m:r>
                              <a:rPr lang="en-US" sz="2400" i="1"/>
                              <m:t>≥</m:t>
                            </m:r>
                            <m:r>
                              <a:rPr lang="en-US" sz="2400" i="1"/>
                              <m:t>𝑚</m:t>
                            </m:r>
                            <m:r>
                              <a:rPr lang="en-US" sz="2400" i="1"/>
                              <m:t>+1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/>
                                </m:ctrlPr>
                              </m:sSubPr>
                              <m:e>
                                <m:r>
                                  <a:rPr lang="hy-AM" sz="2400" i="1"/>
                                  <m:t>(</m:t>
                                </m:r>
                                <m:r>
                                  <a:rPr lang="hy-AM" sz="2400" i="1"/>
                                  <m:t>𝑎</m:t>
                                </m:r>
                                <m:r>
                                  <a:rPr lang="hy-AM" sz="2400" i="1"/>
                                  <m:t>)</m:t>
                                </m:r>
                              </m:e>
                              <m:sub>
                                <m:r>
                                  <a:rPr lang="hy-AM" sz="2400" i="1"/>
                                  <m:t>4</m:t>
                                </m:r>
                                <m:r>
                                  <a:rPr lang="hy-AM" sz="2400" i="1"/>
                                  <m:t>𝑖</m:t>
                                </m:r>
                                <m:r>
                                  <a:rPr lang="hy-AM" sz="2400" i="1"/>
                                  <m:t>−1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hy-AM" sz="2400" i="1"/>
                      <m:t> </m:t>
                    </m:r>
                  </m:oMath>
                </a14:m>
                <a:endParaRPr lang="hy-AM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>
                    <a:latin typeface="Arial (Body)"/>
                  </a:rPr>
                  <a:t>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>
                    <a:latin typeface="Arial (Body)"/>
                  </a:rPr>
                  <a:t>ապա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>
                    <a:latin typeface="Arial (Body)"/>
                  </a:rPr>
                  <a:t>արժեքները համընկնում են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y-AM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Arial (Body)"/>
                  </a:rPr>
                  <a:t> </a:t>
                </a:r>
                <a:r>
                  <a:rPr lang="hy-AM" sz="2400" dirty="0" err="1">
                    <a:latin typeface="Arial (Body)"/>
                  </a:rPr>
                  <a:t>մատրիցի</a:t>
                </a:r>
                <a:r>
                  <a:rPr lang="hy-AM" sz="2400" dirty="0">
                    <a:latin typeface="Arial (Body)"/>
                  </a:rPr>
                  <a:t> արժեքների հետ</a:t>
                </a:r>
              </a:p>
              <a:p>
                <a:pPr marL="0" indent="0">
                  <a:buNone/>
                </a:pPr>
                <a:endParaRPr lang="en-US" sz="24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Այժմ պատրաստ ենք սահմանելու նշանների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→{−1;1}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ֆունկցիան ամբողջությամբ</a:t>
                </a:r>
                <a:endParaRPr lang="en-US" sz="2600" dirty="0">
                  <a:latin typeface="Arial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D3E8C-3F01-44A6-A849-6BFFC3CBF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5145338"/>
              </a:xfrm>
              <a:blipFill>
                <a:blip r:embed="rId3"/>
                <a:stretch>
                  <a:fillRect l="-1043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64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CEBB55-FF1D-47DB-A24C-8EC510AEEA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97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800" b="1" dirty="0">
                    <a:latin typeface="Arial (Headings)"/>
                  </a:rPr>
                  <a:t>Նշանների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b="1" dirty="0">
                    <a:latin typeface="Arial (Headings)"/>
                  </a:rPr>
                  <a:t> </a:t>
                </a:r>
                <a:r>
                  <a:rPr lang="hy-AM" sz="2800" b="1" dirty="0">
                    <a:latin typeface="Arial (Headings)"/>
                  </a:rPr>
                  <a:t>ֆունկցիայի սահմանումը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CEBB55-FF1D-47DB-A24C-8EC510AE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97401"/>
              </a:xfrm>
              <a:blipFill>
                <a:blip r:embed="rId2"/>
                <a:stretch>
                  <a:fillRect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A4FEC-1382-4E30-A896-2644C6CC3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821"/>
                <a:ext cx="10515600" cy="5418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600" b="1" dirty="0"/>
                  <a:t>Սահմանում</a:t>
                </a:r>
                <a:r>
                  <a:rPr lang="hy-AM" sz="2600" dirty="0"/>
                  <a:t>։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y-AM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y-AM" sz="2600" i="1"/>
                      <m:t>(</m:t>
                    </m:r>
                    <m:r>
                      <a:rPr lang="hy-AM" sz="2600" i="1"/>
                      <m:t>𝑘</m:t>
                    </m:r>
                    <m:r>
                      <a:rPr lang="hy-AM" sz="2600" i="1"/>
                      <m:t>,</m:t>
                    </m:r>
                    <m:r>
                      <a:rPr lang="hy-AM" sz="2600" i="1"/>
                      <m:t>𝑎</m:t>
                    </m:r>
                    <m:r>
                      <a:rPr lang="hy-AM" sz="2600" i="1"/>
                      <m:t>)∈</m:t>
                    </m:r>
                    <m:r>
                      <a:rPr lang="hy-AM" sz="2600" i="1"/>
                      <m:t>𝑍</m:t>
                    </m:r>
                    <m:r>
                      <a:rPr lang="hy-AM" sz="2600" i="1"/>
                      <m:t>×</m:t>
                    </m:r>
                    <m:r>
                      <a:rPr lang="hy-AM" sz="2600" i="1"/>
                      <m:t>𝑍</m:t>
                    </m:r>
                  </m:oMath>
                </a14:m>
                <a:r>
                  <a:rPr lang="hy-AM" sz="2600" dirty="0"/>
                  <a:t> </a:t>
                </a:r>
                <a:r>
                  <a:rPr lang="hy-AM" sz="2600" dirty="0" err="1"/>
                  <a:t>թվազույգի</a:t>
                </a:r>
                <a:r>
                  <a:rPr lang="hy-AM" sz="2600" dirty="0"/>
                  <a:t> համար, որտեղ </a:t>
                </a:r>
                <a14:m>
                  <m:oMath xmlns:m="http://schemas.openxmlformats.org/officeDocument/2006/math">
                    <m:r>
                      <a:rPr lang="hy-AM" sz="2600" i="1"/>
                      <m:t>𝑘</m:t>
                    </m:r>
                    <m:r>
                      <a:rPr lang="hy-AM" sz="2600" i="1"/>
                      <m:t>=8</m:t>
                    </m:r>
                    <m:r>
                      <a:rPr lang="hy-AM" sz="2600" i="1"/>
                      <m:t>𝑚</m:t>
                    </m:r>
                    <m:r>
                      <a:rPr lang="hy-AM" sz="2600" i="1"/>
                      <m:t>+</m:t>
                    </m:r>
                    <m:r>
                      <a:rPr lang="hy-AM" sz="2600" i="1"/>
                      <m:t>𝑙</m:t>
                    </m:r>
                    <m:r>
                      <a:rPr lang="hy-AM" sz="2600" i="1"/>
                      <m:t>,  7≥</m:t>
                    </m:r>
                    <m:r>
                      <a:rPr lang="hy-AM" sz="2600" i="1"/>
                      <m:t>𝑙</m:t>
                    </m:r>
                    <m:r>
                      <a:rPr lang="hy-AM" sz="2600" i="1"/>
                      <m:t>≥0,  </m:t>
                    </m:r>
                    <m:r>
                      <a:rPr lang="hy-AM" sz="2600" i="1"/>
                      <m:t>𝑆</m:t>
                    </m:r>
                  </m:oMath>
                </a14:m>
                <a:r>
                  <a:rPr lang="hy-AM" sz="2600" dirty="0"/>
                  <a:t> ֆունկցիայի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hy-AM" sz="2600" i="1"/>
                          <m:t>𝑆</m:t>
                        </m:r>
                      </m:e>
                      <m:sub>
                        <m:r>
                          <a:rPr lang="hy-AM" sz="2600" i="1"/>
                          <m:t>𝑘</m:t>
                        </m:r>
                      </m:sub>
                    </m:sSub>
                    <m:r>
                      <a:rPr lang="hy-AM" sz="2600" i="1"/>
                      <m:t>(</m:t>
                    </m:r>
                    <m:r>
                      <a:rPr lang="hy-AM" sz="2600" i="1"/>
                      <m:t>𝑎</m:t>
                    </m:r>
                    <m:r>
                      <a:rPr lang="hy-AM" sz="2600" i="1"/>
                      <m:t>)</m:t>
                    </m:r>
                  </m:oMath>
                </a14:m>
                <a:r>
                  <a:rPr lang="hy-AM" sz="2600" dirty="0"/>
                  <a:t> արժեքը սահմանվում է </a:t>
                </a:r>
                <a:r>
                  <a:rPr lang="hy-AM" sz="2600" dirty="0" err="1"/>
                  <a:t>հետևյալ</a:t>
                </a:r>
                <a:r>
                  <a:rPr lang="hy-AM" sz="2600" dirty="0"/>
                  <a:t> </a:t>
                </a:r>
                <a:r>
                  <a:rPr lang="hy-AM" sz="2600" dirty="0" err="1"/>
                  <a:t>բանաձևերով</a:t>
                </a:r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երբ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&gt;0,   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y-AM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երբ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≥0, 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hy-AM" sz="2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y-AM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dirty="0"/>
                  <a:t>  </a:t>
                </a:r>
                <a:r>
                  <a:rPr lang="hy-AM" sz="2600" dirty="0"/>
                  <a:t>թվի դեպքում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hy-AM" sz="26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hy-AM" sz="26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և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7≥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ապա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-ի արժեքները համընկնում են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մատրիցի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Sylfaen" panose="010A050205030603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արժեքների հետ</a:t>
                </a:r>
                <a:endParaRPr lang="hy-AM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A4FEC-1382-4E30-A896-2644C6CC3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821"/>
                <a:ext cx="10515600" cy="5418054"/>
              </a:xfrm>
              <a:blipFill>
                <a:blip r:embed="rId3"/>
                <a:stretch>
                  <a:fillRect l="-1043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35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EF15-F63A-49F2-B49B-BADBC9F3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Խնդրի պատմությունը և աշխատանքի նպատակը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6D14F-6657-4E29-9669-111D0E9F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82" y="4010427"/>
            <a:ext cx="2461260" cy="2051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8B625-F6FB-4E5E-A753-0AEE1CC28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64" y="4008688"/>
            <a:ext cx="1354355" cy="2052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EAA9E-B582-4057-BC0A-40055C90D98F}"/>
              </a:ext>
            </a:extLst>
          </p:cNvPr>
          <p:cNvSpPr txBox="1"/>
          <p:nvPr/>
        </p:nvSpPr>
        <p:spPr>
          <a:xfrm>
            <a:off x="8093946" y="6055196"/>
            <a:ext cx="1589772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Արթուր </a:t>
            </a:r>
            <a:r>
              <a:rPr lang="hy-AM" dirty="0" err="1"/>
              <a:t>Քեյլի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52459-8E83-4148-A28A-559D58D38539}"/>
              </a:ext>
            </a:extLst>
          </p:cNvPr>
          <p:cNvSpPr txBox="1"/>
          <p:nvPr/>
        </p:nvSpPr>
        <p:spPr>
          <a:xfrm>
            <a:off x="2508282" y="6054832"/>
            <a:ext cx="246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 err="1"/>
              <a:t>Վիլիամ</a:t>
            </a:r>
            <a:r>
              <a:rPr lang="hy-AM" dirty="0"/>
              <a:t> Ռ․ </a:t>
            </a:r>
            <a:r>
              <a:rPr lang="hy-AM" dirty="0" err="1"/>
              <a:t>Համիլթոն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AD3EA-6A07-4338-A245-64FCD158B9F2}"/>
              </a:ext>
            </a:extLst>
          </p:cNvPr>
          <p:cNvSpPr txBox="1"/>
          <p:nvPr/>
        </p:nvSpPr>
        <p:spPr>
          <a:xfrm>
            <a:off x="569494" y="1507957"/>
            <a:ext cx="110530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200" dirty="0"/>
              <a:t>1848 թ․ </a:t>
            </a:r>
            <a:r>
              <a:rPr lang="hy-AM" sz="2200" dirty="0" err="1"/>
              <a:t>Համիլտոնը</a:t>
            </a:r>
            <a:r>
              <a:rPr lang="hy-AM" sz="2200" dirty="0"/>
              <a:t> հայտնագործեց </a:t>
            </a:r>
            <a:r>
              <a:rPr lang="hy-AM" sz="2200" dirty="0" err="1"/>
              <a:t>քառյակների</a:t>
            </a:r>
            <a:r>
              <a:rPr lang="hy-AM" sz="2200" dirty="0"/>
              <a:t> </a:t>
            </a:r>
            <a:r>
              <a:rPr lang="en-US" sz="2200" dirty="0"/>
              <a:t>(</a:t>
            </a:r>
            <a:r>
              <a:rPr lang="hy-AM" sz="2200" dirty="0" err="1"/>
              <a:t>քվատերիոնների</a:t>
            </a:r>
            <a:r>
              <a:rPr lang="en-US" sz="2200" dirty="0"/>
              <a:t>)</a:t>
            </a:r>
            <a:r>
              <a:rPr lang="hy-AM" sz="2200" dirty="0"/>
              <a:t> </a:t>
            </a:r>
            <a:r>
              <a:rPr lang="hy-AM" sz="2200" dirty="0" err="1"/>
              <a:t>հանրահաշիվը</a:t>
            </a:r>
            <a:r>
              <a:rPr lang="hy-AM" sz="2200" dirty="0"/>
              <a:t>, իսկ մի փոքր ավելի ուշ </a:t>
            </a:r>
            <a:r>
              <a:rPr lang="hy-AM" sz="2200" dirty="0" err="1"/>
              <a:t>Քեյլին</a:t>
            </a:r>
            <a:r>
              <a:rPr lang="hy-AM" sz="2200" dirty="0"/>
              <a:t>՝ </a:t>
            </a:r>
            <a:r>
              <a:rPr lang="hy-AM" sz="2200" dirty="0" err="1"/>
              <a:t>ությակների</a:t>
            </a:r>
            <a:r>
              <a:rPr lang="en-US" sz="2200" dirty="0"/>
              <a:t> (</a:t>
            </a:r>
            <a:r>
              <a:rPr lang="hy-AM" sz="2200" dirty="0" err="1"/>
              <a:t>օկտոնիոնների</a:t>
            </a:r>
            <a:r>
              <a:rPr lang="en-US" sz="2200" dirty="0"/>
              <a:t>)</a:t>
            </a:r>
            <a:r>
              <a:rPr lang="hy-AM" sz="2200" dirty="0"/>
              <a:t>, որոնք կիրառություններ գտան </a:t>
            </a:r>
            <a:r>
              <a:rPr lang="hy-AM" sz="2200" dirty="0" err="1"/>
              <a:t>մաթեմատիկայում</a:t>
            </a:r>
            <a:r>
              <a:rPr lang="hy-AM" sz="2200" dirty="0"/>
              <a:t>՝ </a:t>
            </a:r>
            <a:r>
              <a:rPr lang="hy-AM" sz="2200" dirty="0" err="1"/>
              <a:t>հիպերկոմպլեքս</a:t>
            </a:r>
            <a:r>
              <a:rPr lang="hy-AM" sz="2200" dirty="0"/>
              <a:t> թվերի համակարգերի կառուցման խնդրում, այն բաժանելով երկու ուղղության՝ բաժանումով և </a:t>
            </a:r>
            <a:r>
              <a:rPr lang="hy-AM" sz="2200" dirty="0" err="1"/>
              <a:t>նորմավորված</a:t>
            </a:r>
            <a:r>
              <a:rPr lang="hy-AM" sz="2200" dirty="0"/>
              <a:t> գծային </a:t>
            </a:r>
            <a:r>
              <a:rPr lang="hy-AM" sz="2200" dirty="0" err="1"/>
              <a:t>հանրահաշիվների</a:t>
            </a:r>
            <a:r>
              <a:rPr lang="hy-AM" sz="2200" dirty="0"/>
              <a:t> ուսումնասիրության։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65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65A0-5337-40E4-A942-6ED2E6BC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կառուցումը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6D9E-4C8B-43C9-AC41-D17AE1462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821"/>
                <a:ext cx="10515600" cy="5102142"/>
              </a:xfrm>
            </p:spPr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y-AM" sz="2600" b="1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Թեորեմ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։ </a:t>
                </a:r>
                <a14:m>
                  <m:oMath xmlns:m="http://schemas.openxmlformats.org/officeDocument/2006/math">
                    <m:r>
                      <a:rPr lang="hy-AM" sz="260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6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թվազույգի համար, որը բավարարում է </a:t>
                </a:r>
                <a:br>
                  <a:rPr lang="hy-AM" sz="2600" i="1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պայմանին,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երկգծային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ձևերը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սահմանված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հետևյալ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բանաձևով</a:t>
                </a:r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Arial (Body)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Arial (Body)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hy-AM" sz="2600" i="1">
                                      <a:solidFill>
                                        <a:srgbClr val="202124"/>
                                      </a:solidFill>
                                      <a:effectLst/>
                                      <a:latin typeface="Arial (Body)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  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=0,1,…,</m:t>
                          </m:r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որոշում են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+1, 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տիպի</a:t>
                </a:r>
                <a:endParaRPr lang="en-US" sz="2600" dirty="0">
                  <a:solidFill>
                    <a:srgbClr val="202124"/>
                  </a:solidFill>
                  <a:latin typeface="Arial (Body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600" dirty="0">
                  <a:solidFill>
                    <a:srgbClr val="202124"/>
                  </a:solidFill>
                  <a:effectLst/>
                  <a:latin typeface="Arial (Body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համադրույթ։</a:t>
                </a:r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6D9E-4C8B-43C9-AC41-D17AE1462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821"/>
                <a:ext cx="10515600" cy="5102142"/>
              </a:xfrm>
              <a:blipFill>
                <a:blip r:embed="rId2"/>
                <a:stretch>
                  <a:fillRect l="-1043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03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08FA-8D9B-40DC-81A3-EEB2906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Համադրույթների</a:t>
            </a:r>
            <a:r>
              <a:rPr lang="hy-AM" sz="2800" b="1" dirty="0"/>
              <a:t> կառուցումը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9890A-2E8D-4496-AF7C-2490A0DD2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568"/>
                <a:ext cx="10515600" cy="5514307"/>
              </a:xfrm>
            </p:spPr>
            <p:txBody>
              <a:bodyPr>
                <a:normAutofit fontScale="92500"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b="1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Հետևանք </a:t>
                </a:r>
                <a:r>
                  <a:rPr lang="hy-AM" sz="2600" b="1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թեորեմից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։ Եթե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-ը զույգ թիվ է, ապա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հետևաբար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։ Իսկ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/>
                        </m:ctrlPr>
                      </m:sSubPr>
                      <m:e>
                        <m:r>
                          <a:rPr lang="hy-AM" sz="2600" i="1"/>
                          <m:t>𝑧</m:t>
                        </m:r>
                      </m:e>
                      <m:sub>
                        <m:r>
                          <a:rPr lang="hy-AM" sz="2600" i="1"/>
                          <m:t>𝑖</m:t>
                        </m:r>
                      </m:sub>
                    </m:sSub>
                    <m:r>
                      <a:rPr lang="hy-AM" sz="2600" i="1"/>
                      <m:t>=</m:t>
                    </m:r>
                    <m:sSub>
                      <m:sSubPr>
                        <m:ctrlPr>
                          <a:rPr lang="en-US" sz="2600" i="1"/>
                        </m:ctrlPr>
                      </m:sSubPr>
                      <m:e>
                        <m:r>
                          <a:rPr lang="hy-AM" sz="2600" i="1"/>
                          <m:t>𝑧</m:t>
                        </m:r>
                      </m:e>
                      <m:sub>
                        <m:r>
                          <a:rPr lang="hy-AM" sz="2600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i="1"/>
                        </m:ctrlPr>
                      </m:dPr>
                      <m:e>
                        <m:r>
                          <a:rPr lang="hy-AM" sz="2600" i="1"/>
                          <m:t>𝑥</m:t>
                        </m:r>
                        <m:r>
                          <a:rPr lang="hy-AM" sz="2600" i="1"/>
                          <m:t>,</m:t>
                        </m:r>
                        <m:r>
                          <a:rPr lang="hy-AM" sz="2600" i="1"/>
                          <m:t>𝑦</m:t>
                        </m:r>
                      </m:e>
                    </m:d>
                    <m:r>
                      <a:rPr lang="hy-AM" sz="2600" i="1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600" i="1"/>
                        </m:ctrlPr>
                      </m:naryPr>
                      <m:sub>
                        <m:r>
                          <a:rPr lang="hy-AM" sz="2600" i="1"/>
                          <m:t>𝑘</m:t>
                        </m:r>
                        <m:r>
                          <a:rPr lang="hy-AM" sz="2600" i="1"/>
                          <m:t>=0</m:t>
                        </m:r>
                      </m:sub>
                      <m:sup>
                        <m:r>
                          <a:rPr lang="hy-AM" sz="2600" i="1"/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2600" i="1"/>
                            </m:ctrlPr>
                          </m:sSubPr>
                          <m:e>
                            <m:r>
                              <a:rPr lang="hy-AM" sz="2600" i="1"/>
                              <m:t>𝑆</m:t>
                            </m:r>
                          </m:e>
                          <m:sub>
                            <m:r>
                              <a:rPr lang="hy-AM" sz="2600" i="1"/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600" i="1"/>
                            </m:ctrlPr>
                          </m:dPr>
                          <m:e>
                            <m:r>
                              <a:rPr lang="hy-AM" sz="2600" i="1"/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600" i="1"/>
                            </m:ctrlPr>
                          </m:sSubPr>
                          <m:e>
                            <m:r>
                              <a:rPr lang="hy-AM" sz="2600" i="1"/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i="1"/>
                                </m:ctrlPr>
                              </m:sSubPr>
                              <m:e>
                                <m:r>
                                  <a:rPr lang="hy-AM" sz="2600" i="1"/>
                                  <m:t>𝑃</m:t>
                                </m:r>
                              </m:e>
                              <m:sub>
                                <m:r>
                                  <a:rPr lang="hy-AM" sz="2600" i="1"/>
                                  <m:t>𝑘</m:t>
                                </m:r>
                              </m:sub>
                            </m:sSub>
                            <m:r>
                              <a:rPr lang="hy-AM" sz="2600" i="1"/>
                              <m:t>(</m:t>
                            </m:r>
                            <m:r>
                              <a:rPr lang="hy-AM" sz="2600" i="1"/>
                              <m:t>𝑖</m:t>
                            </m:r>
                            <m:r>
                              <a:rPr lang="hy-AM" sz="2600" i="1"/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/>
                            </m:ctrlPr>
                          </m:sSubPr>
                          <m:e>
                            <m:r>
                              <a:rPr lang="hy-AM" sz="2600" i="1"/>
                              <m:t>𝑦</m:t>
                            </m:r>
                          </m:e>
                          <m:sub>
                            <m:r>
                              <a:rPr lang="hy-AM" sz="2600" i="1"/>
                              <m:t>𝑘</m:t>
                            </m:r>
                          </m:sub>
                        </m:sSub>
                        <m:r>
                          <a:rPr lang="hy-AM" sz="2600" i="1"/>
                          <m:t>,   </m:t>
                        </m:r>
                        <m:r>
                          <a:rPr lang="hy-AM" sz="2600" i="1"/>
                          <m:t>𝑖</m:t>
                        </m:r>
                        <m:r>
                          <a:rPr lang="hy-AM" sz="2600" i="1"/>
                          <m:t>=0,1,…,</m:t>
                        </m:r>
                        <m:r>
                          <a:rPr lang="hy-AM" sz="2600" i="1"/>
                          <m:t>𝑛</m:t>
                        </m:r>
                      </m:e>
                    </m:nary>
                  </m:oMath>
                </a14:m>
                <a:r>
                  <a:rPr lang="hy-AM" sz="24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երկգծային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ձևերը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ընդունում են</a:t>
                </a:r>
                <a:r>
                  <a:rPr lang="en-US" sz="2600" dirty="0">
                    <a:solidFill>
                      <a:srgbClr val="202124"/>
                    </a:solidFill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solidFill>
                              <a:srgbClr val="202124"/>
                            </a:solidFill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տեսք։ Այս դեպքում</a:t>
                </a:r>
                <a:endParaRPr lang="en-US" sz="2600" dirty="0">
                  <a:solidFill>
                    <a:srgbClr val="202124"/>
                  </a:solidFill>
                  <a:effectLst/>
                  <a:latin typeface="Arial (Body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/>
                              </m:ctrlPr>
                            </m:sSubSupPr>
                            <m:e>
                              <m:r>
                                <a:rPr lang="hy-AM" sz="2600" i="1"/>
                                <m:t>𝑥</m:t>
                              </m:r>
                            </m:e>
                            <m:sub>
                              <m:r>
                                <a:rPr lang="hy-AM" sz="2600" i="1"/>
                                <m:t>0</m:t>
                              </m:r>
                            </m:sub>
                            <m:sup>
                              <m:r>
                                <a:rPr lang="hy-AM" sz="2600" i="1"/>
                                <m:t>2</m:t>
                              </m:r>
                            </m:sup>
                          </m:sSubSup>
                          <m:r>
                            <a:rPr lang="hy-AM" sz="2600" i="1"/>
                            <m:t>+</m:t>
                          </m:r>
                          <m:sSubSup>
                            <m:sSubSupPr>
                              <m:ctrlPr>
                                <a:rPr lang="en-US" sz="2600" i="1"/>
                              </m:ctrlPr>
                            </m:sSubSupPr>
                            <m:e>
                              <m:r>
                                <a:rPr lang="hy-AM" sz="2600" i="1"/>
                                <m:t>𝑥</m:t>
                              </m:r>
                            </m:e>
                            <m:sub>
                              <m:r>
                                <a:rPr lang="hy-AM" sz="2600" i="1"/>
                                <m:t>1</m:t>
                              </m:r>
                            </m:sub>
                            <m:sup>
                              <m:r>
                                <a:rPr lang="hy-AM" sz="2600" i="1"/>
                                <m:t>2</m:t>
                              </m:r>
                            </m:sup>
                          </m:sSubSup>
                          <m:r>
                            <a:rPr lang="hy-AM" sz="2600" i="1"/>
                            <m:t>+…+</m:t>
                          </m:r>
                          <m:sSubSup>
                            <m:sSubSupPr>
                              <m:ctrlPr>
                                <a:rPr lang="en-US" sz="2600" i="1"/>
                              </m:ctrlPr>
                            </m:sSubSupPr>
                            <m:e>
                              <m:r>
                                <a:rPr lang="hy-AM" sz="2600" i="1"/>
                                <m:t>𝑥</m:t>
                              </m:r>
                            </m:e>
                            <m:sub>
                              <m:r>
                                <a:rPr lang="hy-AM" sz="2600" i="1"/>
                                <m:t>𝑛</m:t>
                              </m:r>
                            </m:sub>
                            <m:sup>
                              <m:r>
                                <a:rPr lang="hy-AM" sz="2600" i="1"/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/>
                        <m:t>∙</m:t>
                      </m:r>
                      <m:d>
                        <m:dPr>
                          <m:ctrlPr>
                            <a:rPr lang="en-US" sz="2600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/>
                              </m:ctrlPr>
                            </m:sSubSupPr>
                            <m:e>
                              <m:r>
                                <a:rPr lang="hy-AM" sz="2600" i="1"/>
                                <m:t>𝑦</m:t>
                              </m:r>
                            </m:e>
                            <m:sub>
                              <m:r>
                                <a:rPr lang="hy-AM" sz="2600" i="1"/>
                                <m:t>0</m:t>
                              </m:r>
                            </m:sub>
                            <m:sup>
                              <m:r>
                                <a:rPr lang="hy-AM" sz="2600" i="1"/>
                                <m:t>2</m:t>
                              </m:r>
                            </m:sup>
                          </m:sSubSup>
                          <m:r>
                            <a:rPr lang="hy-AM" sz="2600" i="1"/>
                            <m:t>+</m:t>
                          </m:r>
                          <m:sSubSup>
                            <m:sSubSupPr>
                              <m:ctrlPr>
                                <a:rPr lang="en-US" sz="2600" i="1"/>
                              </m:ctrlPr>
                            </m:sSubSupPr>
                            <m:e>
                              <m:r>
                                <a:rPr lang="hy-AM" sz="2600" i="1"/>
                                <m:t>𝑦</m:t>
                              </m:r>
                            </m:e>
                            <m:sub>
                              <m:r>
                                <a:rPr lang="hy-AM" sz="2600" i="1"/>
                                <m:t>1</m:t>
                              </m:r>
                            </m:sub>
                            <m:sup>
                              <m:r>
                                <a:rPr lang="hy-AM" sz="2600" i="1"/>
                                <m:t>2</m:t>
                              </m:r>
                            </m:sup>
                          </m:sSubSup>
                          <m:r>
                            <a:rPr lang="hy-AM" sz="2600" i="1"/>
                            <m:t>+…+</m:t>
                          </m:r>
                          <m:sSubSup>
                            <m:sSubSupPr>
                              <m:ctrlPr>
                                <a:rPr lang="en-US" sz="2600" i="1"/>
                              </m:ctrlPr>
                            </m:sSubSupPr>
                            <m:e>
                              <m:r>
                                <a:rPr lang="hy-AM" sz="2600" i="1"/>
                                <m:t>𝑦</m:t>
                              </m:r>
                            </m:e>
                            <m:sub>
                              <m:r>
                                <a:rPr lang="hy-AM" sz="2600" i="1"/>
                                <m:t>𝑟</m:t>
                              </m:r>
                            </m:sub>
                            <m:sup>
                              <m:r>
                                <a:rPr lang="hy-AM" sz="2600" i="1"/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hy-AM" sz="2600" i="1"/>
                        <m:t>=</m:t>
                      </m:r>
                      <m:sSubSup>
                        <m:sSubSupPr>
                          <m:ctrlPr>
                            <a:rPr lang="en-US" sz="2600" i="1"/>
                          </m:ctrlPr>
                        </m:sSubSupPr>
                        <m:e>
                          <m:r>
                            <a:rPr lang="hy-AM" sz="2600" i="1"/>
                            <m:t>𝑧</m:t>
                          </m:r>
                        </m:e>
                        <m:sub>
                          <m:r>
                            <a:rPr lang="hy-AM" sz="2600" i="1"/>
                            <m:t>0</m:t>
                          </m:r>
                        </m:sub>
                        <m:sup>
                          <m:r>
                            <a:rPr lang="hy-AM" sz="2600" i="1"/>
                            <m:t>2</m:t>
                          </m:r>
                        </m:sup>
                      </m:sSubSup>
                      <m:r>
                        <a:rPr lang="hy-AM" sz="2600" i="1"/>
                        <m:t>+</m:t>
                      </m:r>
                      <m:sSubSup>
                        <m:sSubSupPr>
                          <m:ctrlPr>
                            <a:rPr lang="en-US" sz="2600" i="1"/>
                          </m:ctrlPr>
                        </m:sSubSupPr>
                        <m:e>
                          <m:r>
                            <a:rPr lang="hy-AM" sz="2600" i="1"/>
                            <m:t>𝑧</m:t>
                          </m:r>
                        </m:e>
                        <m:sub>
                          <m:r>
                            <a:rPr lang="hy-AM" sz="2600" i="1"/>
                            <m:t>1</m:t>
                          </m:r>
                        </m:sub>
                        <m:sup>
                          <m:r>
                            <a:rPr lang="hy-AM" sz="2600" i="1"/>
                            <m:t>2</m:t>
                          </m:r>
                        </m:sup>
                      </m:sSubSup>
                      <m:r>
                        <a:rPr lang="hy-AM" sz="2600" i="1"/>
                        <m:t>+…+</m:t>
                      </m:r>
                      <m:sSubSup>
                        <m:sSubSupPr>
                          <m:ctrlPr>
                            <a:rPr lang="en-US" sz="2600" i="1"/>
                          </m:ctrlPr>
                        </m:sSubSupPr>
                        <m:e>
                          <m:r>
                            <a:rPr lang="hy-AM" sz="2600" i="1"/>
                            <m:t>𝑧</m:t>
                          </m:r>
                        </m:e>
                        <m:sub>
                          <m:r>
                            <a:rPr lang="hy-AM" sz="2600" i="1"/>
                            <m:t>𝑛</m:t>
                          </m:r>
                        </m:sub>
                        <m:sup>
                          <m:r>
                            <a:rPr lang="hy-AM" sz="2600" i="1"/>
                            <m:t>2</m:t>
                          </m:r>
                        </m:sup>
                      </m:sSubSup>
                      <m:r>
                        <a:rPr lang="en-US" sz="2600" i="1"/>
                        <m:t> </m:t>
                      </m:r>
                    </m:oMath>
                  </m:oMathPara>
                </a14:m>
                <a:endParaRPr lang="en-US" sz="2600" dirty="0">
                  <a:latin typeface="Arial (Body)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համադրույթը ընդունում է </a:t>
                </a:r>
                <a:b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y-AM" sz="2600" i="1">
                          <a:solidFill>
                            <a:srgbClr val="202124"/>
                          </a:solidFill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y-AM" sz="2600" i="1">
                                  <a:solidFill>
                                    <a:srgbClr val="202124"/>
                                  </a:solidFill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y-AM" sz="2600" i="1">
                              <a:solidFill>
                                <a:srgbClr val="202124"/>
                              </a:solidFill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տրիվյալ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տեսքը։</a:t>
                </a:r>
                <a:b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Այսպիսով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քառակուսային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ձևերի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ոչ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տրիվյալ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համադրույթներ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գոյանում են միայն կենտ </a:t>
                </a:r>
                <a14:m>
                  <m:oMath xmlns:m="http://schemas.openxmlformats.org/officeDocument/2006/math">
                    <m:r>
                      <a:rPr lang="hy-AM" sz="2600" i="1">
                        <a:solidFill>
                          <a:srgbClr val="202124"/>
                        </a:solidFill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hy-AM" sz="2600" dirty="0" err="1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երի</a:t>
                </a:r>
                <a:r>
                  <a:rPr lang="hy-AM" sz="2600" dirty="0">
                    <a:solidFill>
                      <a:srgbClr val="202124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դեպքում։</a:t>
                </a:r>
                <a:endParaRPr lang="en-US" sz="2600" dirty="0"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9890A-2E8D-4496-AF7C-2490A0DD2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568"/>
                <a:ext cx="10515600" cy="5514307"/>
              </a:xfrm>
              <a:blipFill>
                <a:blip r:embed="rId2"/>
                <a:stretch>
                  <a:fillRect l="-928" r="-127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0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1CAC-2617-4CA1-B6D7-C0DB68AB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/>
              <a:t>Համադրույթների</a:t>
            </a:r>
            <a:r>
              <a:rPr lang="hy-AM" sz="2400" b="1" dirty="0"/>
              <a:t> կառուցման հաշվողական ծրագիրը։ </a:t>
            </a:r>
            <a:r>
              <a:rPr lang="hy-AM" sz="2400" b="1" dirty="0" err="1"/>
              <a:t>Գլխաֆայլ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DF9F2-CF79-43CC-8B6B-1582F9CAF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528"/>
            <a:ext cx="10515600" cy="6212472"/>
          </a:xfrm>
        </p:spPr>
      </p:pic>
    </p:spTree>
    <p:extLst>
      <p:ext uri="{BB962C8B-B14F-4D97-AF65-F5344CB8AC3E}">
        <p14:creationId xmlns:p14="http://schemas.microsoft.com/office/powerpoint/2010/main" val="35401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787-C552-4C56-9A18-E53E96C9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>
            <a:noAutofit/>
          </a:bodyPr>
          <a:lstStyle/>
          <a:p>
            <a:pPr algn="ctr"/>
            <a:r>
              <a:rPr lang="hy-AM" sz="2600" b="1" dirty="0" err="1"/>
              <a:t>Համադրույթների</a:t>
            </a:r>
            <a:r>
              <a:rPr lang="hy-AM" sz="2600" b="1" dirty="0"/>
              <a:t> կառուցման հաշվողական ծրագիրը։ Կատարման ֆայլի</a:t>
            </a:r>
            <a:r>
              <a:rPr lang="en-US" sz="2600" b="1" dirty="0"/>
              <a:t> </a:t>
            </a:r>
            <a:r>
              <a:rPr lang="hy-AM" sz="2600" b="1" dirty="0" err="1"/>
              <a:t>ինիցիալիզացիա</a:t>
            </a:r>
            <a:r>
              <a:rPr lang="hy-AM" sz="2600" b="1" dirty="0"/>
              <a:t>, </a:t>
            </a:r>
            <a:r>
              <a:rPr lang="hy-AM" sz="2600" b="1" dirty="0" err="1"/>
              <a:t>համադրույթների</a:t>
            </a:r>
            <a:r>
              <a:rPr lang="hy-AM" sz="2600" b="1" dirty="0"/>
              <a:t> տիպի </a:t>
            </a:r>
            <a:r>
              <a:rPr lang="hy-AM" sz="2600" b="1" dirty="0" err="1"/>
              <a:t>կոնստրուկտորի</a:t>
            </a:r>
            <a:r>
              <a:rPr lang="hy-AM" sz="2600" b="1" dirty="0"/>
              <a:t> սահմանում</a:t>
            </a:r>
            <a:endParaRPr lang="en-US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A80E1-D6C6-4885-98C8-06D028364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5" y="1860885"/>
            <a:ext cx="10879550" cy="3930315"/>
          </a:xfrm>
        </p:spPr>
      </p:pic>
    </p:spTree>
    <p:extLst>
      <p:ext uri="{BB962C8B-B14F-4D97-AF65-F5344CB8AC3E}">
        <p14:creationId xmlns:p14="http://schemas.microsoft.com/office/powerpoint/2010/main" val="361100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2812-60E1-4EFA-8A36-1EC361B1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8"/>
            <a:ext cx="10515600" cy="417095"/>
          </a:xfrm>
        </p:spPr>
        <p:txBody>
          <a:bodyPr>
            <a:noAutofit/>
          </a:bodyPr>
          <a:lstStyle/>
          <a:p>
            <a:pPr algn="ctr"/>
            <a:r>
              <a:rPr lang="hy-AM" sz="2000" b="1" dirty="0" err="1"/>
              <a:t>Համադրույթների</a:t>
            </a:r>
            <a:r>
              <a:rPr lang="hy-AM" sz="2000" b="1" dirty="0"/>
              <a:t> կառուցման հաշվողական ծրագիրը։ Ռադոն-</a:t>
            </a:r>
            <a:r>
              <a:rPr lang="hy-AM" sz="2000" b="1" dirty="0" err="1"/>
              <a:t>Հուրվիցի</a:t>
            </a:r>
            <a:r>
              <a:rPr lang="hy-AM" sz="2000" b="1" dirty="0"/>
              <a:t> թվի հաշվիչ ֆունկցիա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E81C3-DE5A-49F0-BC1A-96E58A4E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3767"/>
            <a:ext cx="10515600" cy="6184233"/>
          </a:xfrm>
        </p:spPr>
      </p:pic>
    </p:spTree>
    <p:extLst>
      <p:ext uri="{BB962C8B-B14F-4D97-AF65-F5344CB8AC3E}">
        <p14:creationId xmlns:p14="http://schemas.microsoft.com/office/powerpoint/2010/main" val="211739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57CE-0F9C-4AAD-9096-00B3CDF9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64061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/>
              <a:t>Համադրույթների</a:t>
            </a:r>
            <a:r>
              <a:rPr lang="hy-AM" sz="2400" b="1" dirty="0"/>
              <a:t> կառուցման հաշվողական ծրագիրը։ </a:t>
            </a:r>
            <a:r>
              <a:rPr lang="hy-AM" sz="2400" b="1" dirty="0" err="1"/>
              <a:t>Տեղափուխությունների</a:t>
            </a:r>
            <a:r>
              <a:rPr lang="hy-AM" sz="2400" b="1" dirty="0"/>
              <a:t> ֆունկցիայի սահմանումը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5BED7-F39A-4B06-93D8-CA5D7AAC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79" y="882316"/>
            <a:ext cx="8931442" cy="5903835"/>
          </a:xfrm>
        </p:spPr>
      </p:pic>
    </p:spTree>
    <p:extLst>
      <p:ext uri="{BB962C8B-B14F-4D97-AF65-F5344CB8AC3E}">
        <p14:creationId xmlns:p14="http://schemas.microsoft.com/office/powerpoint/2010/main" val="427632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DEE65-9CCF-4DE0-AB93-D5ADA2A77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6"/>
                <a:ext cx="10515600" cy="79989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400" b="1" dirty="0"/>
                  <a:t>Համադրույթների կառուցման հաշվողական ծրագիրը։ Նշանների ֆունկցիայի օժանդակ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hy-AM" sz="2400" b="1" dirty="0"/>
                  <a:t> ֆունկցիայի սահմանումը</a:t>
                </a:r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DEE65-9CCF-4DE0-AB93-D5ADA2A77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6"/>
                <a:ext cx="10515600" cy="799892"/>
              </a:xfrm>
              <a:blipFill>
                <a:blip r:embed="rId2"/>
                <a:stretch>
                  <a:fillRect t="-7634" r="-290" b="-15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A8D8F-C6A5-47E4-A1BA-E46B1FE75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3" y="818148"/>
            <a:ext cx="11210093" cy="5871410"/>
          </a:xfrm>
        </p:spPr>
      </p:pic>
    </p:spTree>
    <p:extLst>
      <p:ext uri="{BB962C8B-B14F-4D97-AF65-F5344CB8AC3E}">
        <p14:creationId xmlns:p14="http://schemas.microsoft.com/office/powerpoint/2010/main" val="4112142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23E9A-3A7B-4185-AB50-A7BE67FE62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80210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hy-AM" sz="2400" b="1" dirty="0">
                    <a:latin typeface="Arial (Headings)"/>
                  </a:rPr>
                  <a:t>Համադրույթների կառուցման հաշվողական ծրագիրը։ Նշանների ֆունկցիայի օժանդակ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400" b="1" i="1" smtClean="0">
                            <a:latin typeface="Arial (Headings)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Arial (Headings)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Arial (Headings)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b="1" dirty="0">
                    <a:latin typeface="Arial (Headings)"/>
                  </a:rPr>
                  <a:t> </a:t>
                </a:r>
                <a:r>
                  <a:rPr lang="hy-AM" sz="2400" b="1" dirty="0">
                    <a:latin typeface="Arial (Headings)"/>
                  </a:rPr>
                  <a:t>ֆունկցիայի սահմանումը</a:t>
                </a:r>
                <a:endParaRPr lang="en-US" sz="2400" dirty="0">
                  <a:latin typeface="Arial (Headings)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23E9A-3A7B-4185-AB50-A7BE67FE6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802105"/>
              </a:xfrm>
              <a:blipFill>
                <a:blip r:embed="rId2"/>
                <a:stretch>
                  <a:fillRect t="-6818" r="-290" b="-1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6E46C-1D19-4ED6-8DA0-35A21AE5F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02105"/>
            <a:ext cx="10515600" cy="5823284"/>
          </a:xfrm>
        </p:spPr>
      </p:pic>
    </p:spTree>
    <p:extLst>
      <p:ext uri="{BB962C8B-B14F-4D97-AF65-F5344CB8AC3E}">
        <p14:creationId xmlns:p14="http://schemas.microsoft.com/office/powerpoint/2010/main" val="3537129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6CB-989C-4BD0-9F56-BDEF7754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9696"/>
          </a:xfrm>
        </p:spPr>
        <p:txBody>
          <a:bodyPr>
            <a:noAutofit/>
          </a:bodyPr>
          <a:lstStyle/>
          <a:p>
            <a:pPr algn="ctr"/>
            <a:r>
              <a:rPr lang="hy-AM" sz="2400" b="1" dirty="0">
                <a:latin typeface="Arial (Headings)"/>
              </a:rPr>
              <a:t>Համադրույթների կառուցման հաշվողական ծրագիրը։ Նշանների ֆունկցիայի</a:t>
            </a:r>
            <a:r>
              <a:rPr lang="en-US" sz="2400" b="1" dirty="0">
                <a:latin typeface="Arial (Headings)"/>
              </a:rPr>
              <a:t> </a:t>
            </a:r>
            <a:r>
              <a:rPr lang="hy-AM" sz="2400" b="1" dirty="0">
                <a:latin typeface="Arial (Headings)"/>
              </a:rPr>
              <a:t>սահմանումը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6A4C7-95AE-489A-B9E3-1984CCFA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709613"/>
            <a:ext cx="9529010" cy="6148387"/>
          </a:xfrm>
        </p:spPr>
      </p:pic>
    </p:spTree>
    <p:extLst>
      <p:ext uri="{BB962C8B-B14F-4D97-AF65-F5344CB8AC3E}">
        <p14:creationId xmlns:p14="http://schemas.microsoft.com/office/powerpoint/2010/main" val="203651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55E6-97C8-4F29-814F-5CC512A7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48019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կառուցման հաշվողական ծրագիրը։ </a:t>
            </a:r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կառուցող ֆունկցիայի սահմանումը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E3F26-937D-4C26-A988-84A183A9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26" y="866274"/>
            <a:ext cx="8742947" cy="5965623"/>
          </a:xfrm>
        </p:spPr>
      </p:pic>
    </p:spTree>
    <p:extLst>
      <p:ext uri="{BB962C8B-B14F-4D97-AF65-F5344CB8AC3E}">
        <p14:creationId xmlns:p14="http://schemas.microsoft.com/office/powerpoint/2010/main" val="211396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9CB-192B-4E07-8093-4E320F8F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Խնդրի պատմությունը և աշխատանքի նպատակը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ECF89-DDC9-415F-A303-2BC7AA9A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35" y="3407801"/>
            <a:ext cx="1872392" cy="2799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4FD07-173D-4AB4-91A2-998169FC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74" y="3429000"/>
            <a:ext cx="2099421" cy="2799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E5AE7-30F3-4865-A310-009E15A73A87}"/>
              </a:ext>
            </a:extLst>
          </p:cNvPr>
          <p:cNvSpPr txBox="1"/>
          <p:nvPr/>
        </p:nvSpPr>
        <p:spPr>
          <a:xfrm>
            <a:off x="2805098" y="6268452"/>
            <a:ext cx="20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Ադոլֆ </a:t>
            </a:r>
            <a:r>
              <a:rPr lang="hy-AM" dirty="0" err="1"/>
              <a:t>Հուրվից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90F17-4385-4689-BB75-DFBAD309D855}"/>
              </a:ext>
            </a:extLst>
          </p:cNvPr>
          <p:cNvSpPr txBox="1"/>
          <p:nvPr/>
        </p:nvSpPr>
        <p:spPr>
          <a:xfrm>
            <a:off x="7495151" y="6248762"/>
            <a:ext cx="20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 err="1"/>
              <a:t>Յոհան</a:t>
            </a:r>
            <a:r>
              <a:rPr lang="hy-AM" dirty="0"/>
              <a:t> Ռադոն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1DE8D7-C3FF-4F72-B105-0291EC58B477}"/>
                  </a:ext>
                </a:extLst>
              </p:cNvPr>
              <p:cNvSpPr txBox="1"/>
              <p:nvPr/>
            </p:nvSpPr>
            <p:spPr>
              <a:xfrm>
                <a:off x="304800" y="1138989"/>
                <a:ext cx="1137385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sz="2200" dirty="0"/>
                  <a:t>Հուրվիցը ապացուցեց, որ </a:t>
                </a:r>
                <a:r>
                  <a:rPr lang="hy-AM" sz="2200" dirty="0" err="1"/>
                  <a:t>նորմավորված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հանրահաշվի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չափականությունը</a:t>
                </a:r>
                <a:r>
                  <a:rPr lang="hy-AM" sz="2200" dirty="0"/>
                  <a:t> կարող է լինել միայն և միայն 1,2,4 և 8։ </a:t>
                </a:r>
                <a:r>
                  <a:rPr lang="hy-AM" sz="2200" dirty="0" err="1"/>
                  <a:t>Այնուհետև</a:t>
                </a:r>
                <a:r>
                  <a:rPr lang="hy-AM" sz="2200" dirty="0"/>
                  <a:t> Ռադոնը ընդհանրացնելով </a:t>
                </a:r>
                <a:r>
                  <a:rPr lang="hy-AM" sz="2200" dirty="0" err="1"/>
                  <a:t>նորմավորված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հանրահաշվի</a:t>
                </a:r>
                <a:r>
                  <a:rPr lang="hy-AM" sz="2200" dirty="0"/>
                  <a:t> հասկացությունը, ապացուցեց որ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y-AM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hy-AM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y-AM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y-AM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hy-AM" sz="2200" dirty="0" err="1"/>
                  <a:t>երկգծային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նորմավորված</a:t>
                </a:r>
                <a:r>
                  <a:rPr lang="hy-AM" sz="2200" dirty="0"/>
                  <a:t> </a:t>
                </a:r>
                <a:r>
                  <a:rPr lang="hy-AM" sz="2200" dirty="0" err="1"/>
                  <a:t>արտադրյալներ</a:t>
                </a:r>
                <a:r>
                  <a:rPr lang="hy-AM" sz="2200" dirty="0"/>
                  <a:t> գոյություն ունեն միայն այն դեպքերում, երբ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200" dirty="0"/>
                  <a:t>, որտեղ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sz="2200" dirty="0"/>
                  <a:t>-ը այսպես կոչված Ռադոն-</a:t>
                </a:r>
                <a:r>
                  <a:rPr lang="hy-AM" sz="2200" dirty="0" err="1"/>
                  <a:t>Հուրվիցի</a:t>
                </a:r>
                <a:r>
                  <a:rPr lang="hy-AM" sz="2200" dirty="0"/>
                  <a:t> թիվն է։</a:t>
                </a:r>
                <a:endParaRPr lang="en-US" sz="2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1DE8D7-C3FF-4F72-B105-0291EC58B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38989"/>
                <a:ext cx="11373853" cy="1785104"/>
              </a:xfrm>
              <a:prstGeom prst="rect">
                <a:avLst/>
              </a:prstGeom>
              <a:blipFill>
                <a:blip r:embed="rId4"/>
                <a:stretch>
                  <a:fillRect l="-697" t="-2048" b="-5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61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AD9-C11D-4A3A-AC20-350E1F25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83850"/>
          </a:xfrm>
        </p:spPr>
        <p:txBody>
          <a:bodyPr>
            <a:normAutofit/>
          </a:bodyPr>
          <a:lstStyle/>
          <a:p>
            <a:pPr algn="ctr"/>
            <a:r>
              <a:rPr lang="hy-AM" sz="2200" b="1" dirty="0" err="1">
                <a:latin typeface="Arial (Headings)"/>
              </a:rPr>
              <a:t>Համադրույթների</a:t>
            </a:r>
            <a:r>
              <a:rPr lang="hy-AM" sz="2200" b="1" dirty="0">
                <a:latin typeface="Arial (Headings)"/>
              </a:rPr>
              <a:t> կառուցման հաշվողական ծրագիրը։ Օգտագործողի մուտքագրած տվյալների թվային լինելու ստուգող ֆունկցիա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0434D-6B7E-492B-B231-A1A9B15A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2" y="1579482"/>
            <a:ext cx="10134755" cy="3699035"/>
          </a:xfrm>
        </p:spPr>
      </p:pic>
    </p:spTree>
    <p:extLst>
      <p:ext uri="{BB962C8B-B14F-4D97-AF65-F5344CB8AC3E}">
        <p14:creationId xmlns:p14="http://schemas.microsoft.com/office/powerpoint/2010/main" val="1264024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071F-CEFB-4F6F-ACF6-964AA55D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949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կառուցման հաշվողական ծրագիրը։</a:t>
            </a:r>
            <a:r>
              <a:rPr lang="en-US" sz="2400" b="1" dirty="0">
                <a:latin typeface="Arial (Headings)"/>
              </a:rPr>
              <a:t> </a:t>
            </a:r>
            <a:r>
              <a:rPr lang="hy-AM" sz="2400" b="1" dirty="0">
                <a:latin typeface="Arial (Headings)"/>
              </a:rPr>
              <a:t>Կատարման ֆունկցիա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D11FC-5CB0-47E1-AAF9-C3A828C2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05949"/>
            <a:ext cx="10134600" cy="6024304"/>
          </a:xfrm>
        </p:spPr>
      </p:pic>
    </p:spTree>
    <p:extLst>
      <p:ext uri="{BB962C8B-B14F-4D97-AF65-F5344CB8AC3E}">
        <p14:creationId xmlns:p14="http://schemas.microsoft.com/office/powerpoint/2010/main" val="3798131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FD64-F345-4ABA-9DA8-2ECB811F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7822"/>
          </a:xfrm>
        </p:spPr>
        <p:txBody>
          <a:bodyPr>
            <a:normAutofit/>
          </a:bodyPr>
          <a:lstStyle/>
          <a:p>
            <a:pPr algn="ctr"/>
            <a:r>
              <a:rPr lang="hy-AM" sz="2400" b="1" dirty="0" err="1">
                <a:latin typeface="Arial (Headings)"/>
              </a:rPr>
              <a:t>Համադրույթների</a:t>
            </a:r>
            <a:r>
              <a:rPr lang="hy-AM" sz="2400" b="1" dirty="0">
                <a:latin typeface="Arial (Headings)"/>
              </a:rPr>
              <a:t> կառուցման հաշվողական ծրագիրը։</a:t>
            </a:r>
            <a:r>
              <a:rPr lang="en-US" sz="2400" b="1" dirty="0">
                <a:latin typeface="Arial (Headings)"/>
              </a:rPr>
              <a:t> </a:t>
            </a:r>
            <a:r>
              <a:rPr lang="hy-AM" sz="2400" b="1" dirty="0">
                <a:latin typeface="Arial (Headings)"/>
              </a:rPr>
              <a:t>Գլխավոր կատարման ֆունկցիա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56EBE-3006-444F-8337-6422BC28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26" y="751402"/>
            <a:ext cx="9733548" cy="6106598"/>
          </a:xfrm>
        </p:spPr>
      </p:pic>
    </p:spTree>
    <p:extLst>
      <p:ext uri="{BB962C8B-B14F-4D97-AF65-F5344CB8AC3E}">
        <p14:creationId xmlns:p14="http://schemas.microsoft.com/office/powerpoint/2010/main" val="207492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B3B-D898-4271-9BE9-9930FC5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Խնդրի պատմությունը և աշխատանքի նպատակը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E3E1E-F7CB-44F5-9896-B7B8B9CCB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hy-AM" dirty="0"/>
                  <a:t>Առաջանում է հարց․ եթե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y-AM" dirty="0"/>
                  <a:t>, ապա ինչպես բացահայտ տեսքով կառուցել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hy-AM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y-AM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y-AM" dirty="0"/>
                  <a:t> տեսքի </a:t>
                </a:r>
                <a:r>
                  <a:rPr lang="hy-AM" dirty="0" err="1"/>
                  <a:t>նորմավորված</a:t>
                </a:r>
                <a:r>
                  <a:rPr lang="hy-AM" dirty="0"/>
                  <a:t> </a:t>
                </a:r>
                <a:r>
                  <a:rPr lang="hy-AM" dirty="0" err="1"/>
                  <a:t>արտադրյալներ</a:t>
                </a:r>
                <a:r>
                  <a:rPr lang="hy-AM" dirty="0"/>
                  <a:t>։ Այդպիսի մի եղանակ առաջարկվել է, որտեղ </a:t>
                </a:r>
                <a:r>
                  <a:rPr lang="hy-AM" dirty="0" err="1"/>
                  <a:t>նորմավորված</a:t>
                </a:r>
                <a:r>
                  <a:rPr lang="hy-AM" dirty="0"/>
                  <a:t> </a:t>
                </a:r>
                <a:r>
                  <a:rPr lang="hy-AM" dirty="0" err="1"/>
                  <a:t>արտադրյալները</a:t>
                </a:r>
                <a:r>
                  <a:rPr lang="hy-AM" dirty="0"/>
                  <a:t> կառուցվում են </a:t>
                </a:r>
                <a:r>
                  <a:rPr lang="hy-AM" dirty="0" err="1"/>
                  <a:t>կոմբինատոր</a:t>
                </a:r>
                <a:r>
                  <a:rPr lang="hy-AM" dirty="0"/>
                  <a:t> </a:t>
                </a:r>
                <a:r>
                  <a:rPr lang="hy-AM" dirty="0" err="1"/>
                  <a:t>բանաձևերով</a:t>
                </a:r>
                <a:r>
                  <a:rPr lang="hy-AM" dirty="0"/>
                  <a:t>։</a:t>
                </a:r>
                <a:br>
                  <a:rPr lang="hy-AM" dirty="0"/>
                </a:br>
                <a:br>
                  <a:rPr lang="hy-AM" dirty="0"/>
                </a:br>
                <a:r>
                  <a:rPr lang="hy-AM" dirty="0"/>
                  <a:t>Ավարտական աշխատանքը նվիրված է այդ </a:t>
                </a:r>
                <a:r>
                  <a:rPr lang="hy-AM" dirty="0" err="1"/>
                  <a:t>կոմբինատորային</a:t>
                </a:r>
                <a:r>
                  <a:rPr lang="hy-AM" dirty="0"/>
                  <a:t> եղանակի ուսումնասիրությանը և տվյալ մեթոդով վերոնշյալ </a:t>
                </a:r>
                <a:r>
                  <a:rPr lang="hy-AM" dirty="0" err="1"/>
                  <a:t>արտադրյալները</a:t>
                </a:r>
                <a:r>
                  <a:rPr lang="hy-AM" dirty="0"/>
                  <a:t> կառուցող հաշվողական ծրագրի իրականացմանը։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E3E1E-F7CB-44F5-9896-B7B8B9CCB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56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258E-A697-44B8-8C39-AD91524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Գծային </a:t>
            </a:r>
            <a:r>
              <a:rPr lang="hy-AM" sz="2800" b="1" dirty="0" err="1"/>
              <a:t>հանրահաշվի</a:t>
            </a:r>
            <a:r>
              <a:rPr lang="hy-AM" sz="2800" b="1" dirty="0"/>
              <a:t> հասկացությունը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38C0F-BC75-496C-AE75-2F80F1B3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368"/>
                <a:ext cx="10515600" cy="489359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100" b="0" i="1" smtClean="0">
                        <a:latin typeface="Arial (Body)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գծային տարածությունը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Arial (Body)"/>
                      </a:rPr>
                      <m:t>𝐹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դաշտի</a:t>
                </a:r>
                <a:r>
                  <a:rPr lang="en-US" sz="3100" dirty="0">
                    <a:latin typeface="Arial (Body)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3100" dirty="0">
                    <a:latin typeface="Arial (Body)"/>
                  </a:rPr>
                  <a:t>)</a:t>
                </a:r>
                <a:r>
                  <a:rPr lang="hy-AM" sz="3100" dirty="0">
                    <a:latin typeface="Arial (Body)"/>
                  </a:rPr>
                  <a:t> վրա կոչվում է գծային հանրահաշիվ, եթե</a:t>
                </a:r>
              </a:p>
              <a:p>
                <a:pPr>
                  <a:lnSpc>
                    <a:spcPct val="120000"/>
                  </a:lnSpc>
                </a:pPr>
                <a:r>
                  <a:rPr lang="hy-AM" sz="3100" dirty="0">
                    <a:latin typeface="Arial (Body)"/>
                  </a:rPr>
                  <a:t>Սահմանված է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Arial (Body)"/>
                      </a:rPr>
                      <m:t>𝑉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այսինքն </a:t>
                </a:r>
                <a14:m>
                  <m:oMath xmlns:m="http://schemas.openxmlformats.org/officeDocument/2006/math">
                    <m:r>
                      <a:rPr lang="hy-AM" sz="3100" i="1" smtClean="0">
                        <a:latin typeface="Arial (Body)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100" b="0" i="1" smtClean="0">
                        <a:latin typeface="Arial (Body)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y-AM" sz="3100" dirty="0">
                    <a:latin typeface="Arial (Body)"/>
                  </a:rPr>
                  <a:t> </a:t>
                </a:r>
                <a:r>
                  <a:rPr lang="en-US" sz="3100" dirty="0">
                    <a:latin typeface="Arial (Body)"/>
                  </a:rPr>
                  <a:t>(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Arial (Body)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3100" b="0" i="1" dirty="0" smtClean="0">
                        <a:latin typeface="Arial (Body)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100" b="0" i="1" dirty="0" smtClean="0">
                        <a:latin typeface="Arial (Body)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100" b="0" i="1" dirty="0" smtClean="0">
                        <a:latin typeface="Arial (Body)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100" b="0" i="1" dirty="0" smtClean="0">
                        <a:latin typeface="Arial (Body)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3100" b="0" i="1" dirty="0" smtClean="0">
                        <a:latin typeface="Arial (Body)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100" dirty="0">
                    <a:latin typeface="Arial (Body)"/>
                  </a:rPr>
                  <a:t>) </a:t>
                </a:r>
                <a:r>
                  <a:rPr lang="hy-AM" sz="3100" dirty="0">
                    <a:latin typeface="Arial (Body)"/>
                  </a:rPr>
                  <a:t>համապատասխանությունը</a:t>
                </a:r>
                <a:r>
                  <a:rPr lang="en-US" sz="31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y-AM" sz="3100" dirty="0">
                    <a:latin typeface="Arial (Body)"/>
                  </a:rPr>
                  <a:t> և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100" dirty="0">
                    <a:latin typeface="Arial (Body)"/>
                  </a:rPr>
                  <a:t> </a:t>
                </a:r>
                <a:r>
                  <a:rPr lang="hy-AM" sz="3100" dirty="0">
                    <a:latin typeface="Arial (Body)"/>
                  </a:rPr>
                  <a:t>բավարարում է երկու պայմանի</a:t>
                </a:r>
                <a:endParaRPr lang="en-US" sz="3100" dirty="0">
                  <a:latin typeface="Arial (Body)"/>
                </a:endParaRPr>
              </a:p>
              <a:p>
                <a:pPr marL="800100" lvl="1" indent="-3429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100" i="1" smtClean="0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  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US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3100" i="1" dirty="0">
                  <a:effectLst/>
                  <a:latin typeface="Arial (Body)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𝑘𝑎</m:t>
                        </m:r>
                      </m:e>
                    </m:d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US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31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𝑘𝑏</m:t>
                        </m:r>
                      </m:e>
                    </m:d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∙(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31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100" i="1" dirty="0">
                  <a:latin typeface="Arial (Body)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Գծային </a:t>
                </a:r>
                <a:r>
                  <a:rPr lang="hy-AM" sz="3100" dirty="0" err="1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հանրահաշվի</a:t>
                </a: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y-AM" sz="3100" dirty="0" err="1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չափականությունը</a:t>
                </a: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-ի </a:t>
                </a:r>
                <a:r>
                  <a:rPr lang="hy-AM" sz="3100" dirty="0" err="1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չափականությունն</a:t>
                </a:r>
                <a:r>
                  <a:rPr lang="hy-AM" sz="3100" dirty="0">
                    <a:effectLst/>
                    <a:latin typeface="Arial (Body)"/>
                    <a:ea typeface="Calibri" panose="020F0502020204030204" pitchFamily="34" charset="0"/>
                    <a:cs typeface="Arial" panose="020B0604020202020204" pitchFamily="34" charset="0"/>
                  </a:rPr>
                  <a:t> է։</a:t>
                </a:r>
                <a:endParaRPr lang="hy-AM" sz="3100" dirty="0">
                  <a:latin typeface="Arial (Body)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/>
                  <a:t>-</a:t>
                </a:r>
                <a:r>
                  <a:rPr lang="hy-AM" sz="3100" dirty="0"/>
                  <a:t>ն կկոչվի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/>
                  <a:t>-</a:t>
                </a:r>
                <a:r>
                  <a:rPr lang="hy-AM" sz="3100" dirty="0"/>
                  <a:t>ի </a:t>
                </a:r>
                <a:r>
                  <a:rPr lang="hy-AM" sz="3100" dirty="0" err="1"/>
                  <a:t>ենթահանրահաշիվ</a:t>
                </a:r>
                <a:r>
                  <a:rPr lang="hy-AM" sz="3100" dirty="0"/>
                  <a:t> եթե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100" dirty="0"/>
                  <a:t> </a:t>
                </a:r>
                <a:r>
                  <a:rPr lang="hy-AM" sz="3100" dirty="0"/>
                  <a:t>և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/>
                  <a:t> </a:t>
                </a:r>
                <a:r>
                  <a:rPr lang="hy-AM" sz="3100" dirty="0"/>
                  <a:t>գծ․ տարածությունների համար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Arial (Body)"/>
                      </a:rPr>
                      <m:t>𝑊</m:t>
                    </m:r>
                    <m:r>
                      <a:rPr lang="hy-AM" sz="3100" i="1">
                        <a:latin typeface="Arial (Body)"/>
                      </a:rPr>
                      <m:t>⊂</m:t>
                    </m:r>
                    <m:r>
                      <a:rPr lang="en-US" sz="3100" b="0" i="1" smtClean="0">
                        <a:latin typeface="Arial (Body)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100" dirty="0">
                    <a:latin typeface="Arial (Body)"/>
                  </a:rPr>
                  <a:t>-</a:t>
                </a:r>
                <a:r>
                  <a:rPr lang="hy-AM" sz="3100" dirty="0" err="1">
                    <a:latin typeface="Arial (Body)"/>
                  </a:rPr>
                  <a:t>ից</a:t>
                </a:r>
                <a:r>
                  <a:rPr lang="hy-AM" sz="31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y-AM" sz="3100" dirty="0">
                    <a:latin typeface="Arial (Body)"/>
                  </a:rPr>
                  <a:t> վրա </a:t>
                </a:r>
                <a:r>
                  <a:rPr lang="hy-AM" sz="3100" dirty="0" err="1">
                    <a:latin typeface="Arial (Body)"/>
                  </a:rPr>
                  <a:t>մակածված</a:t>
                </a:r>
                <a:r>
                  <a:rPr lang="hy-AM" sz="31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hy-AM" sz="3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hy-AM" sz="3100" dirty="0">
                    <a:latin typeface="Arial (Body)"/>
                  </a:rPr>
                  <a:t> գործողությունով։</a:t>
                </a:r>
                <a:endParaRPr lang="en-US" sz="3100" dirty="0">
                  <a:latin typeface="Arial (Body)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E38C0F-BC75-496C-AE75-2F80F1B3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368"/>
                <a:ext cx="10515600" cy="4893595"/>
              </a:xfrm>
              <a:blipFill>
                <a:blip r:embed="rId2"/>
                <a:stretch>
                  <a:fillRect l="-1043" t="-1247" b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29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0A8D-B18F-4436-8387-3FAC294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Գծային </a:t>
            </a:r>
            <a:r>
              <a:rPr lang="hy-AM" sz="2800" b="1" dirty="0" err="1"/>
              <a:t>հանրահաշվի</a:t>
            </a:r>
            <a:r>
              <a:rPr lang="hy-AM" sz="2800" b="1" dirty="0"/>
              <a:t> հասկացությունը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5CAB7-30DD-43E8-AFD4-5B7D536FD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738"/>
                <a:ext cx="10515600" cy="51342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hy-AM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y-AM" sz="2600" dirty="0"/>
                  <a:t>Գծային </a:t>
                </a:r>
                <a:r>
                  <a:rPr lang="hy-AM" sz="2600" dirty="0" err="1"/>
                  <a:t>հանրահաշիվը</a:t>
                </a:r>
                <a:r>
                  <a:rPr lang="hy-AM" sz="2600" dirty="0"/>
                  <a:t> կոչվում է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Զուգորդական հանրահաշիվ, եթե՝ </a:t>
                </a:r>
                <a14:m>
                  <m:oMath xmlns:m="http://schemas.openxmlformats.org/officeDocument/2006/math"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𝑏𝑐</m:t>
                        </m:r>
                      </m:e>
                    </m:d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d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;   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2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 err="1"/>
                  <a:t>Կոմուտատիվ</a:t>
                </a:r>
                <a:r>
                  <a:rPr lang="hy-AM" sz="2600" dirty="0"/>
                  <a:t> հանրահաշիվ, եթե՝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Arial (Body)"/>
                      </a:rPr>
                      <m:t>𝑎</m:t>
                    </m:r>
                    <m:r>
                      <a:rPr lang="hy-AM" sz="2600" i="1" smtClean="0">
                        <a:latin typeface="Arial (Body)"/>
                      </a:rPr>
                      <m:t>∙</m:t>
                    </m:r>
                    <m:r>
                      <a:rPr lang="hy-AM" sz="2600" i="1" smtClean="0">
                        <a:latin typeface="Arial (Body)"/>
                      </a:rPr>
                      <m:t>𝑏</m:t>
                    </m:r>
                    <m:r>
                      <a:rPr lang="hy-AM" sz="2600" i="1" smtClean="0">
                        <a:latin typeface="Arial (Body)"/>
                      </a:rPr>
                      <m:t>=</m:t>
                    </m:r>
                    <m:r>
                      <a:rPr lang="hy-AM" sz="2600" i="1" smtClean="0">
                        <a:latin typeface="Arial (Body)"/>
                      </a:rPr>
                      <m:t>𝑏</m:t>
                    </m:r>
                    <m:r>
                      <a:rPr lang="hy-AM" sz="2600" i="1" smtClean="0">
                        <a:latin typeface="Arial (Body)"/>
                      </a:rPr>
                      <m:t>∙</m:t>
                    </m:r>
                    <m:r>
                      <a:rPr lang="hy-AM" sz="2600" i="1" smtClean="0">
                        <a:latin typeface="Arial (Body)"/>
                      </a:rPr>
                      <m:t>𝑎</m:t>
                    </m:r>
                    <m:r>
                      <a:rPr lang="hy-AM" sz="2600" b="0" i="1" smtClean="0">
                        <a:latin typeface="Arial (Body)"/>
                      </a:rPr>
                      <m:t> ;   </m:t>
                    </m:r>
                    <m:r>
                      <a:rPr lang="hy-AM" sz="2600" i="1">
                        <a:latin typeface="Arial (Body)"/>
                      </a:rPr>
                      <m:t>∀</m:t>
                    </m:r>
                    <m:r>
                      <a:rPr lang="hy-AM" sz="2600" i="1">
                        <a:latin typeface="Arial (Body)"/>
                      </a:rPr>
                      <m:t>𝑎</m:t>
                    </m:r>
                    <m:r>
                      <a:rPr lang="hy-AM" sz="2600" i="1">
                        <a:latin typeface="Arial (Body)"/>
                      </a:rPr>
                      <m:t>,</m:t>
                    </m:r>
                    <m:r>
                      <a:rPr lang="hy-AM" sz="2600" i="1">
                        <a:latin typeface="Arial (Body)"/>
                      </a:rPr>
                      <m:t>𝑏</m:t>
                    </m:r>
                    <m:r>
                      <a:rPr lang="hy-AM" sz="2600" i="1">
                        <a:latin typeface="Arial (Body)"/>
                      </a:rPr>
                      <m:t>∈</m:t>
                    </m:r>
                    <m:r>
                      <a:rPr lang="hy-AM" sz="2600" i="1">
                        <a:latin typeface="Arial (Body)"/>
                      </a:rPr>
                      <m:t>𝑉</m:t>
                    </m:r>
                  </m:oMath>
                </a14:m>
                <a:endParaRPr lang="hy-AM" sz="2600" dirty="0">
                  <a:latin typeface="Arial (Body)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Միավորով հանրահաշիվ, եթե՝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hy-AM" sz="2600" i="1" smtClean="0">
                        <a:latin typeface="Arial (Body)"/>
                      </a:rPr>
                      <m:t>𝑒</m:t>
                    </m:r>
                    <m:r>
                      <a:rPr lang="hy-AM" sz="2600" i="1" smtClean="0">
                        <a:latin typeface="Arial (Body)"/>
                      </a:rPr>
                      <m:t>∙</m:t>
                    </m:r>
                    <m:r>
                      <a:rPr lang="hy-AM" sz="2600" i="1" smtClean="0">
                        <a:latin typeface="Arial (Body)"/>
                      </a:rPr>
                      <m:t>𝑎</m:t>
                    </m:r>
                    <m:r>
                      <a:rPr lang="hy-AM" sz="2600" i="1" smtClean="0">
                        <a:latin typeface="Arial (Body)"/>
                      </a:rPr>
                      <m:t>=</m:t>
                    </m:r>
                    <m:r>
                      <a:rPr lang="hy-AM" sz="2600" i="1" smtClean="0">
                        <a:latin typeface="Arial (Body)"/>
                      </a:rPr>
                      <m:t>𝑎</m:t>
                    </m:r>
                    <m:r>
                      <a:rPr lang="hy-AM" sz="2600" i="1" smtClean="0">
                        <a:latin typeface="Arial (Body)"/>
                      </a:rPr>
                      <m:t>∙</m:t>
                    </m:r>
                    <m:r>
                      <a:rPr lang="hy-AM" sz="2600" i="1" smtClean="0">
                        <a:latin typeface="Arial (Body)"/>
                      </a:rPr>
                      <m:t>𝑒</m:t>
                    </m:r>
                    <m:r>
                      <a:rPr lang="hy-AM" sz="2600" i="1" smtClean="0">
                        <a:latin typeface="Arial (Body)"/>
                      </a:rPr>
                      <m:t>=</m:t>
                    </m:r>
                    <m:r>
                      <a:rPr lang="hy-AM" sz="2600" i="1" smtClean="0">
                        <a:latin typeface="Arial (Body)"/>
                      </a:rPr>
                      <m:t>𝑎</m:t>
                    </m:r>
                    <m:r>
                      <a:rPr lang="hy-AM" sz="2600" i="1" smtClean="0">
                        <a:latin typeface="Arial (Body)"/>
                      </a:rPr>
                      <m:t>,  ∀</m:t>
                    </m:r>
                    <m:r>
                      <a:rPr lang="hy-AM" sz="2600" i="1" smtClean="0">
                        <a:latin typeface="Arial (Body)"/>
                      </a:rPr>
                      <m:t>𝑎</m:t>
                    </m:r>
                    <m:r>
                      <a:rPr lang="hy-AM" sz="2600" i="1" smtClean="0">
                        <a:latin typeface="Arial (Body)"/>
                      </a:rPr>
                      <m:t>∈</m:t>
                    </m:r>
                    <m:r>
                      <a:rPr lang="hy-AM" sz="2600" i="1" smtClean="0">
                        <a:latin typeface="Arial (Body)"/>
                      </a:rPr>
                      <m:t>𝑉</m:t>
                    </m:r>
                  </m:oMath>
                </a14:m>
                <a:endParaRPr lang="en-US" sz="2600" dirty="0">
                  <a:latin typeface="Arial (Body)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Առանց 0-ի </a:t>
                </a:r>
                <a:r>
                  <a:rPr lang="hy-AM" sz="2600" dirty="0" err="1"/>
                  <a:t>բաժանարարների</a:t>
                </a:r>
                <a:r>
                  <a:rPr lang="hy-AM" sz="2600" dirty="0"/>
                  <a:t> հանրահաշիվ, եթե՝</a:t>
                </a:r>
                <a:r>
                  <a:rPr lang="en-US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r>
                      <a:rPr lang="hy-AM" sz="2600" i="1">
                        <a:latin typeface="Arial (Body)"/>
                      </a:rPr>
                      <m:t>𝑎</m:t>
                    </m:r>
                    <m:r>
                      <a:rPr lang="hy-AM" sz="2600" i="1">
                        <a:latin typeface="Arial (Body)"/>
                      </a:rPr>
                      <m:t>∙</m:t>
                    </m:r>
                    <m:r>
                      <a:rPr lang="hy-AM" sz="2600" i="1">
                        <a:latin typeface="Arial (Body)"/>
                      </a:rPr>
                      <m:t>𝑏</m:t>
                    </m:r>
                    <m:r>
                      <a:rPr lang="hy-AM" sz="2600" i="1">
                        <a:latin typeface="Arial (Body)"/>
                      </a:rPr>
                      <m:t>=0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միայն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Arial (Body)"/>
                      </a:rPr>
                      <m:t>𝑎</m:t>
                    </m:r>
                    <m:r>
                      <a:rPr lang="en-US" sz="2600" b="0" i="1" smtClean="0">
                        <a:latin typeface="Arial (Body)"/>
                      </a:rPr>
                      <m:t>=0</m:t>
                    </m:r>
                  </m:oMath>
                </a14:m>
                <a:r>
                  <a:rPr lang="en-US" sz="2600" dirty="0">
                    <a:latin typeface="Arial (Body)"/>
                  </a:rPr>
                  <a:t> ||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>
                    <a:latin typeface="Arial (Body)"/>
                  </a:rPr>
                  <a:t>դեպքում</a:t>
                </a:r>
                <a:endParaRPr lang="en-US" sz="2600" dirty="0">
                  <a:latin typeface="Arial (Body)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y-AM" sz="2600" dirty="0"/>
                  <a:t>Բաժանումով հանրահաշիվ, եթե՝ </a:t>
                </a:r>
                <a14:m>
                  <m:oMath xmlns:m="http://schemas.openxmlformats.org/officeDocument/2006/math"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br>
                  <a:rPr lang="en-US" sz="2600" dirty="0">
                    <a:latin typeface="Arial (Body)"/>
                  </a:rPr>
                </a:br>
                <a:r>
                  <a:rPr lang="hy-AM" sz="2600" dirty="0" err="1">
                    <a:latin typeface="Arial (Body)"/>
                  </a:rPr>
                  <a:t>հավասարումներն</a:t>
                </a:r>
                <a:r>
                  <a:rPr lang="hy-AM" sz="2600" dirty="0">
                    <a:latin typeface="Arial (Body)"/>
                  </a:rPr>
                  <a:t> ունեն միակ լուծում</a:t>
                </a:r>
                <a:endParaRPr lang="en-US" sz="2600" dirty="0">
                  <a:latin typeface="Arial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5CAB7-30DD-43E8-AFD4-5B7D536FD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738"/>
                <a:ext cx="10515600" cy="5134225"/>
              </a:xfrm>
              <a:blipFill>
                <a:blip r:embed="rId2"/>
                <a:stretch>
                  <a:fillRect l="-1043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2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61A-3B28-4C92-902E-3932FE15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316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/>
              <a:t>Գծային </a:t>
            </a:r>
            <a:r>
              <a:rPr lang="hy-AM" sz="2800" b="1" dirty="0" err="1"/>
              <a:t>հանրահաշվի</a:t>
            </a:r>
            <a:r>
              <a:rPr lang="hy-AM" sz="2800" b="1" dirty="0"/>
              <a:t> հասկացությունը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3A2EA-0052-4733-9F50-DB65BC64B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821"/>
                <a:ext cx="10515600" cy="42832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 ∞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hy-AM" dirty="0"/>
                  <a:t>գծային տարածությունում այնպիսի արտադրյալ սահմանելու համար, որ այն վերածվի գծային </a:t>
                </a:r>
                <a:r>
                  <a:rPr lang="hy-AM" dirty="0" err="1"/>
                  <a:t>հանրահաշվի</a:t>
                </a:r>
                <a:r>
                  <a:rPr lang="hy-AM" dirty="0"/>
                  <a:t> բավական է տալ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hy-AM" dirty="0"/>
                  <a:t>հատ թվերից կազմված կառուցավածքային հաստատուններից կազմված որևէ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y-AM" dirty="0"/>
                  <a:t> համակարգ, որը կարող է լինել կամայական թիվ, սակայն նախորդ պայմաններին բավարարելու համար նրա վրա կդրվեն համապատասխան սահմանափակումներ։</a:t>
                </a:r>
              </a:p>
              <a:p>
                <a:pPr marL="0" indent="0">
                  <a:buNone/>
                </a:pPr>
                <a:endParaRPr lang="hy-AM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hy-AM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hy-AM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y-AM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hy-AM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  <m:r>
                            <a:rPr lang="hy-AM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y-AM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53A2EA-0052-4733-9F50-DB65BC64B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821"/>
                <a:ext cx="10515600" cy="4283242"/>
              </a:xfrm>
              <a:blipFill>
                <a:blip r:embed="rId2"/>
                <a:stretch>
                  <a:fillRect l="-1217" t="-270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275D30-A600-4CF3-ABFE-E22C44E5C81C}"/>
              </a:ext>
            </a:extLst>
          </p:cNvPr>
          <p:cNvSpPr txBox="1"/>
          <p:nvPr/>
        </p:nvSpPr>
        <p:spPr>
          <a:xfrm>
            <a:off x="2462463" y="5317776"/>
            <a:ext cx="726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Գծ․ Հանր․ </a:t>
            </a:r>
            <a:r>
              <a:rPr lang="hy-AM" dirty="0" err="1"/>
              <a:t>բազմապատկումը</a:t>
            </a:r>
            <a:r>
              <a:rPr lang="hy-AM" dirty="0"/>
              <a:t> որոշվում է կառ․ հաստ․ համակարգով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2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FBD9-B406-4B5C-A4ED-53C36785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Նորմավորված</a:t>
            </a:r>
            <a:r>
              <a:rPr lang="hy-AM" sz="2800" b="1" dirty="0"/>
              <a:t> գծային </a:t>
            </a:r>
            <a:r>
              <a:rPr lang="hy-AM" sz="2800" b="1" dirty="0" err="1"/>
              <a:t>հանրահաշիվներ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E63DA-0944-449D-8B60-DDF9C5B3D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842"/>
                <a:ext cx="10515600" cy="39303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hy-AM" sz="2600" b="1" dirty="0"/>
                  <a:t>Սահմանում։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գծային </a:t>
                </a:r>
                <a:r>
                  <a:rPr lang="hy-AM" sz="2600" dirty="0" err="1"/>
                  <a:t>էվկլիդյան</a:t>
                </a:r>
                <a:r>
                  <a:rPr lang="hy-AM" sz="2600" dirty="0"/>
                  <a:t> տարածությունում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∙)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գծային </a:t>
                </a:r>
                <a:r>
                  <a:rPr lang="hy-AM" sz="2600" dirty="0" err="1"/>
                  <a:t>հանրահաշիվը</a:t>
                </a:r>
                <a:r>
                  <a:rPr lang="hy-AM" sz="2600" dirty="0"/>
                  <a:t> կոչվում է </a:t>
                </a:r>
                <a:r>
                  <a:rPr lang="hy-AM" sz="2600" dirty="0" err="1"/>
                  <a:t>նորմավորված</a:t>
                </a:r>
                <a:r>
                  <a:rPr lang="hy-AM" sz="2600" dirty="0"/>
                  <a:t>, եթե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|∙|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դեպքում։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hy-AM" sz="2600" dirty="0" err="1"/>
                  <a:t>Օրթանորմավորված</a:t>
                </a:r>
                <a:r>
                  <a:rPr lang="hy-AM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hy-AM" sz="2600" dirty="0" err="1"/>
                  <a:t>բազիսում</a:t>
                </a:r>
                <a:r>
                  <a:rPr lang="hy-AM" sz="2600" dirty="0"/>
                  <a:t> սահմանումը համարժեք 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y-AM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y-AM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y-AM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hy-AM" sz="2600" dirty="0"/>
                  <a:t>պայմանին, կամ որ նույնն է</a:t>
                </a:r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1" i="1" smtClean="0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hy-AM" sz="2200" b="1" i="1">
                                  <a:effectLst/>
                                  <a:latin typeface="Arial (Body)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hy-AM" sz="2200" b="1" i="1">
                              <a:effectLst/>
                              <a:latin typeface="Arial (Body)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hy-AM" sz="2200" b="1" i="1">
                          <a:effectLst/>
                          <a:latin typeface="Arial (Body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Arial (Body)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Arial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E63DA-0944-449D-8B60-DDF9C5B3D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842"/>
                <a:ext cx="10515600" cy="39303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76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888E-FAD0-4DB1-BF8E-FE9F3833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5"/>
          </a:xfrm>
        </p:spPr>
        <p:txBody>
          <a:bodyPr>
            <a:normAutofit/>
          </a:bodyPr>
          <a:lstStyle/>
          <a:p>
            <a:pPr algn="ctr"/>
            <a:r>
              <a:rPr lang="hy-AM" sz="2800" b="1" dirty="0" err="1"/>
              <a:t>Նորմավորված</a:t>
            </a:r>
            <a:r>
              <a:rPr lang="hy-AM" sz="2800" b="1" dirty="0"/>
              <a:t> գծային </a:t>
            </a:r>
            <a:r>
              <a:rPr lang="hy-AM" sz="2800" b="1" dirty="0" err="1"/>
              <a:t>հանրահաշիվներ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E2796-E1AC-4F12-BBB5-E4179A4DA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032"/>
                <a:ext cx="10515600" cy="50219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600" b="1" dirty="0">
                    <a:latin typeface="Arial (Body)"/>
                  </a:rPr>
                  <a:t>Սահմանում</a:t>
                </a:r>
                <a:r>
                  <a:rPr lang="hy-AM" sz="2600" dirty="0">
                    <a:latin typeface="Arial (Body)"/>
                  </a:rPr>
                  <a:t>։ </a:t>
                </a:r>
                <a14:m>
                  <m:oMath xmlns:m="http://schemas.openxmlformats.org/officeDocument/2006/math">
                    <m:r>
                      <a:rPr lang="hy-AM" sz="2600" i="1" smtClean="0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Arial (Body)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Arial (Body)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քառակուսային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ձևը</a:t>
                </a:r>
                <a:r>
                  <a:rPr lang="hy-AM" sz="2600" dirty="0">
                    <a:latin typeface="Arial (Body)"/>
                  </a:rPr>
                  <a:t> թույլատրում է համադրույթ</a:t>
                </a:r>
                <a:r>
                  <a:rPr lang="en-US" sz="2600" dirty="0">
                    <a:latin typeface="Arial (Body)"/>
                  </a:rPr>
                  <a:t> (</a:t>
                </a:r>
                <a:r>
                  <a:rPr lang="hy-AM" sz="2600" dirty="0">
                    <a:latin typeface="Arial (Body)"/>
                  </a:rPr>
                  <a:t>կոմպոզիցիա</a:t>
                </a:r>
                <a:r>
                  <a:rPr lang="en-US" sz="2600" dirty="0">
                    <a:latin typeface="Arial (Body)"/>
                  </a:rPr>
                  <a:t>)</a:t>
                </a:r>
                <a:r>
                  <a:rPr lang="hy-AM" sz="2600" dirty="0">
                    <a:latin typeface="Arial (Body)"/>
                  </a:rPr>
                  <a:t>, եթե գոյություն ունեն այնպիսի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2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;  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𝑖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, …,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;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 </m:t>
                        </m:r>
                        <m:r>
                          <a:rPr lang="hy-AM" sz="2600" i="1">
                            <a:latin typeface="Arial (Body)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)</m:t>
                    </m:r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երկգծային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ձևեր</a:t>
                </a:r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, …,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𝑛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;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 </m:t>
                        </m:r>
                        <m:r>
                          <a:rPr lang="hy-AM" sz="2600" i="1">
                            <a:latin typeface="Arial (Body)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1</m:t>
                        </m:r>
                      </m:sub>
                    </m:sSub>
                    <m:r>
                      <a:rPr lang="hy-AM" sz="2600" i="1">
                        <a:latin typeface="Arial (Body)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Arial (Body)"/>
                          </a:rPr>
                        </m:ctrlPr>
                      </m:sSubPr>
                      <m:e>
                        <m:r>
                          <a:rPr lang="hy-AM" sz="2600" i="1">
                            <a:latin typeface="Arial (Body)"/>
                          </a:rPr>
                          <m:t>𝑦</m:t>
                        </m:r>
                      </m:e>
                      <m:sub>
                        <m:r>
                          <a:rPr lang="hy-AM" sz="2600" i="1">
                            <a:latin typeface="Arial (Body)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փոփոխականներից</a:t>
                </a:r>
                <a:r>
                  <a:rPr lang="hy-AM" sz="2600" dirty="0">
                    <a:latin typeface="Arial (Body)"/>
                  </a:rPr>
                  <a:t>, որ տեղի ունի</a:t>
                </a:r>
              </a:p>
              <a:p>
                <a:pPr marL="0" indent="0" algn="ctr">
                  <a:buNone/>
                </a:pPr>
                <a:r>
                  <a:rPr lang="hy-AM" sz="2600" dirty="0">
                    <a:latin typeface="Arial (Body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Arial (Body)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Arial (Body)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Arial (Body)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200" i="1">
                                <a:latin typeface="Arial (Body)"/>
                              </a:rPr>
                              <m:t>1</m:t>
                            </m:r>
                          </m:sub>
                          <m:sup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Arial (Body)"/>
                          </a:rPr>
                          <m:t>+</m:t>
                        </m:r>
                        <m:sSubSup>
                          <m:sSubSupPr>
                            <m:ctrlPr>
                              <a:rPr lang="en-US" sz="2200" i="1">
                                <a:latin typeface="Arial (Body)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Arial (Body)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b>
                          <m:sup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Arial (Body)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200" i="1">
                                <a:latin typeface="Arial (Body)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Arial (Body)"/>
                              </a:rPr>
                              <m:t>𝑥</m:t>
                            </m:r>
                          </m:e>
                          <m:sub>
                            <m:r>
                              <a:rPr lang="hy-AM" sz="2200" i="1">
                                <a:latin typeface="Arial (Body)"/>
                              </a:rPr>
                              <m:t>𝑛</m:t>
                            </m:r>
                          </m:sub>
                          <m:sup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hy-AM" sz="2200" i="1">
                        <a:latin typeface="Arial (Body)"/>
                      </a:rPr>
                      <m:t>∙</m:t>
                    </m:r>
                    <m:d>
                      <m:dPr>
                        <m:ctrlPr>
                          <a:rPr lang="en-US" sz="2200" i="1">
                            <a:latin typeface="Arial (Body)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Arial (Body)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Arial (Body)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200" i="1">
                                <a:latin typeface="Arial (Body)"/>
                              </a:rPr>
                              <m:t>1</m:t>
                            </m:r>
                          </m:sub>
                          <m:sup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Arial (Body)"/>
                          </a:rPr>
                          <m:t>+</m:t>
                        </m:r>
                        <m:sSubSup>
                          <m:sSubSupPr>
                            <m:ctrlPr>
                              <a:rPr lang="en-US" sz="2200" i="1">
                                <a:latin typeface="Arial (Body)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Arial (Body)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b>
                          <m:sup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p>
                        </m:sSubSup>
                        <m:r>
                          <a:rPr lang="hy-AM" sz="2200" i="1">
                            <a:latin typeface="Arial (Body)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2200" i="1">
                                <a:latin typeface="Arial (Body)"/>
                              </a:rPr>
                            </m:ctrlPr>
                          </m:sSubSupPr>
                          <m:e>
                            <m:r>
                              <a:rPr lang="hy-AM" sz="2200" i="1">
                                <a:latin typeface="Arial (Body)"/>
                              </a:rPr>
                              <m:t>𝑦</m:t>
                            </m:r>
                          </m:e>
                          <m:sub>
                            <m:r>
                              <a:rPr lang="hy-AM" sz="2200" i="1">
                                <a:latin typeface="Arial (Body)"/>
                              </a:rPr>
                              <m:t>𝑛</m:t>
                            </m:r>
                          </m:sub>
                          <m:sup>
                            <m:r>
                              <a:rPr lang="hy-AM" sz="2200" i="1">
                                <a:latin typeface="Arial (Body)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hy-AM" sz="2200" i="1">
                        <a:latin typeface="Arial (Body)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Arial (Body)"/>
                          </a:rPr>
                        </m:ctrlPr>
                      </m:sSubSupPr>
                      <m:e>
                        <m:r>
                          <a:rPr lang="hy-AM" sz="22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200" i="1">
                            <a:latin typeface="Arial (Body)"/>
                          </a:rPr>
                          <m:t>1</m:t>
                        </m:r>
                      </m:sub>
                      <m:sup>
                        <m:r>
                          <a:rPr lang="hy-AM" sz="2200" i="1">
                            <a:latin typeface="Arial (Body)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200" i="1">
                            <a:latin typeface="Arial (Body)"/>
                          </a:rPr>
                        </m:ctrlPr>
                      </m:dPr>
                      <m:e>
                        <m:r>
                          <a:rPr lang="hy-AM" sz="2200" i="1">
                            <a:latin typeface="Arial (Body)"/>
                          </a:rPr>
                          <m:t>𝑥</m:t>
                        </m:r>
                        <m:r>
                          <a:rPr lang="hy-AM" sz="2200" i="1">
                            <a:latin typeface="Arial (Body)"/>
                          </a:rPr>
                          <m:t>,</m:t>
                        </m:r>
                        <m:r>
                          <a:rPr lang="hy-AM" sz="2200" i="1">
                            <a:latin typeface="Arial (Body)"/>
                          </a:rPr>
                          <m:t>𝑦</m:t>
                        </m:r>
                      </m:e>
                    </m:d>
                    <m:r>
                      <a:rPr lang="hy-AM" sz="2200" i="1">
                        <a:latin typeface="Arial (Body)"/>
                      </a:rPr>
                      <m:t>+</m:t>
                    </m:r>
                    <m:sSubSup>
                      <m:sSubSupPr>
                        <m:ctrlPr>
                          <a:rPr lang="en-US" sz="2200" i="1">
                            <a:latin typeface="Arial (Body)"/>
                          </a:rPr>
                        </m:ctrlPr>
                      </m:sSubSupPr>
                      <m:e>
                        <m:r>
                          <a:rPr lang="hy-AM" sz="22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200" i="1">
                            <a:latin typeface="Arial (Body)"/>
                          </a:rPr>
                          <m:t>2</m:t>
                        </m:r>
                      </m:sub>
                      <m:sup>
                        <m:r>
                          <a:rPr lang="hy-AM" sz="2200" i="1">
                            <a:latin typeface="Arial (Body)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200" i="1">
                            <a:latin typeface="Arial (Body)"/>
                          </a:rPr>
                        </m:ctrlPr>
                      </m:dPr>
                      <m:e>
                        <m:r>
                          <a:rPr lang="hy-AM" sz="2200" i="1">
                            <a:latin typeface="Arial (Body)"/>
                          </a:rPr>
                          <m:t>𝑥</m:t>
                        </m:r>
                        <m:r>
                          <a:rPr lang="hy-AM" sz="2200" i="1">
                            <a:latin typeface="Arial (Body)"/>
                          </a:rPr>
                          <m:t>,</m:t>
                        </m:r>
                        <m:r>
                          <a:rPr lang="hy-AM" sz="2200" i="1">
                            <a:latin typeface="Arial (Body)"/>
                          </a:rPr>
                          <m:t>𝑦</m:t>
                        </m:r>
                      </m:e>
                    </m:d>
                    <m:r>
                      <a:rPr lang="hy-AM" sz="2200" i="1">
                        <a:latin typeface="Arial (Body)"/>
                      </a:rPr>
                      <m:t>+…+</m:t>
                    </m:r>
                    <m:sSubSup>
                      <m:sSubSupPr>
                        <m:ctrlPr>
                          <a:rPr lang="en-US" sz="2200" i="1">
                            <a:latin typeface="Arial (Body)"/>
                          </a:rPr>
                        </m:ctrlPr>
                      </m:sSubSupPr>
                      <m:e>
                        <m:r>
                          <a:rPr lang="hy-AM" sz="2200" i="1">
                            <a:latin typeface="Arial (Body)"/>
                          </a:rPr>
                          <m:t>𝑧</m:t>
                        </m:r>
                      </m:e>
                      <m:sub>
                        <m:r>
                          <a:rPr lang="hy-AM" sz="2200" i="1">
                            <a:latin typeface="Arial (Body)"/>
                          </a:rPr>
                          <m:t>𝑛</m:t>
                        </m:r>
                      </m:sub>
                      <m:sup>
                        <m:r>
                          <a:rPr lang="hy-AM" sz="2200" i="1">
                            <a:latin typeface="Arial (Body)"/>
                          </a:rPr>
                          <m:t>2</m:t>
                        </m:r>
                      </m:sup>
                    </m:sSubSup>
                    <m:r>
                      <a:rPr lang="hy-AM" sz="2200" i="1">
                        <a:latin typeface="Arial (Body)"/>
                      </a:rPr>
                      <m:t>(</m:t>
                    </m:r>
                    <m:r>
                      <a:rPr lang="hy-AM" sz="2200" i="1">
                        <a:latin typeface="Arial (Body)"/>
                      </a:rPr>
                      <m:t>𝑥</m:t>
                    </m:r>
                    <m:r>
                      <a:rPr lang="hy-AM" sz="2200" i="1">
                        <a:latin typeface="Arial (Body)"/>
                      </a:rPr>
                      <m:t>,</m:t>
                    </m:r>
                    <m:r>
                      <a:rPr lang="hy-AM" sz="2200" i="1">
                        <a:latin typeface="Arial (Body)"/>
                      </a:rPr>
                      <m:t>𝑦</m:t>
                    </m:r>
                    <m:r>
                      <a:rPr lang="hy-AM" sz="2200" i="1">
                        <a:latin typeface="Arial (Body)"/>
                      </a:rPr>
                      <m:t>)</m:t>
                    </m:r>
                  </m:oMath>
                </a14:m>
                <a:r>
                  <a:rPr lang="hy-AM" sz="2200" dirty="0">
                    <a:latin typeface="Arial (Body)"/>
                  </a:rPr>
                  <a:t> </a:t>
                </a: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նույնությունը։ </a:t>
                </a:r>
              </a:p>
              <a:p>
                <a:pPr marL="0" indent="0">
                  <a:buNone/>
                </a:pPr>
                <a:r>
                  <a:rPr lang="hy-AM" sz="2600" dirty="0">
                    <a:latin typeface="Arial (Body)"/>
                  </a:rPr>
                  <a:t>Հակառակ պնդումը նույնպես ճիշտ է։</a:t>
                </a:r>
              </a:p>
              <a:p>
                <a:pPr marL="0" indent="0">
                  <a:buNone/>
                </a:pPr>
                <a:endParaRPr lang="hy-AM" sz="2600" dirty="0">
                  <a:latin typeface="Arial (Body)"/>
                </a:endParaRPr>
              </a:p>
              <a:p>
                <a:pPr marL="0" indent="0">
                  <a:buNone/>
                </a:pPr>
                <a:r>
                  <a:rPr lang="hy-AM" sz="2600" b="1" dirty="0">
                    <a:latin typeface="Arial (Body)"/>
                  </a:rPr>
                  <a:t>Թեորեմ</a:t>
                </a:r>
                <a:r>
                  <a:rPr lang="hy-AM" sz="2600" dirty="0">
                    <a:latin typeface="Arial (Body)"/>
                  </a:rPr>
                  <a:t>։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չափականության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նորմավորված</a:t>
                </a:r>
                <a:r>
                  <a:rPr lang="hy-AM" sz="2600" dirty="0">
                    <a:latin typeface="Arial (Body)"/>
                  </a:rPr>
                  <a:t> գծային հանրահաշիվ գոյություն ունի այն և միայն այն դեպքում, երբ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hy-AM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hy-AM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քառակուսային</a:t>
                </a:r>
                <a:r>
                  <a:rPr lang="hy-AM" sz="2600" dirty="0">
                    <a:latin typeface="Arial (Body)"/>
                  </a:rPr>
                  <a:t> </a:t>
                </a:r>
                <a:r>
                  <a:rPr lang="hy-AM" sz="2600" dirty="0" err="1">
                    <a:latin typeface="Arial (Body)"/>
                  </a:rPr>
                  <a:t>ձևը</a:t>
                </a:r>
                <a:r>
                  <a:rPr lang="hy-AM" sz="2600" dirty="0">
                    <a:latin typeface="Arial (Body)"/>
                  </a:rPr>
                  <a:t> թույլատրում է համադրույթ։</a:t>
                </a:r>
                <a:endParaRPr lang="en-US" sz="2600" dirty="0">
                  <a:latin typeface="Arial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E2796-E1AC-4F12-BBB5-E4179A4DA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032"/>
                <a:ext cx="10515600" cy="5021931"/>
              </a:xfrm>
              <a:blipFill>
                <a:blip r:embed="rId2"/>
                <a:stretch>
                  <a:fillRect l="-1043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1905</Words>
  <Application>Microsoft Office PowerPoint</Application>
  <PresentationFormat>Widescreen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(Body)</vt:lpstr>
      <vt:lpstr>Arial (Headings)</vt:lpstr>
      <vt:lpstr>Calibri</vt:lpstr>
      <vt:lpstr>Calibri Light</vt:lpstr>
      <vt:lpstr>Cambria Math</vt:lpstr>
      <vt:lpstr>Sylfaen</vt:lpstr>
      <vt:lpstr>Office Theme</vt:lpstr>
      <vt:lpstr>ՔԱՌԱԿՈՒՍԱՅԻՆ ՁԵՒԵՐԻ ՀԱՄԱԴՐՈՒՅԹՆԵՐԻ ԿՈՄԲԻՆԱՏՈՐԱՅԻՆ ԿԱՌՈՒՑՈՒՄ </vt:lpstr>
      <vt:lpstr>Խնդրի պատմությունը և աշխատանքի նպատակը</vt:lpstr>
      <vt:lpstr>Խնդրի պատմությունը և աշխատանքի նպատակը</vt:lpstr>
      <vt:lpstr>Խնդրի պատմությունը և աշխատանքի նպատակը</vt:lpstr>
      <vt:lpstr>Գծային հանրահաշվի հասկացությունը</vt:lpstr>
      <vt:lpstr>Գծային հանրահաշվի հասկացությունը</vt:lpstr>
      <vt:lpstr>Գծային հանրահաշվի հասկացությունը</vt:lpstr>
      <vt:lpstr>Նորմավորված գծային հանրահաշիվներ</vt:lpstr>
      <vt:lpstr>Նորմավորված գծային հանրահաշիվներ</vt:lpstr>
      <vt:lpstr>Քառակուսային ձևերի համադրույթներ</vt:lpstr>
      <vt:lpstr>Ռադոն - Հուրվիցի թիվը</vt:lpstr>
      <vt:lpstr>Համադրույթների կառուցման կոմբինատոր եղանակը</vt:lpstr>
      <vt:lpstr>Համադրույթների կառուցման կոմբինատոր եղանակը</vt:lpstr>
      <vt:lpstr>ՏԵՂԱՓՈԽՈՒԹՅՈՒՆՆԵՐԻ P:Z×Z→Z ՖՈՒՆԿՑԻԱՅԻ ՍԱՀՄԱՆՈՒՄԸ</vt:lpstr>
      <vt:lpstr>Նշանների S:Z×Z ֆունկցիայի սահմանումը</vt:lpstr>
      <vt:lpstr>Նշանների S:Z×Z ֆունկցիայի սահմանումը</vt:lpstr>
      <vt:lpstr>Նշանների S:Z×Z ֆունկցիայի սահմանումը։ Օժանդակ a^([m]) և T_m ֆունկցիաներ</vt:lpstr>
      <vt:lpstr>Նշանների S:Z×Z ֆունկցիայի սահմանումը։ Օժանդակ a^([m]) և T_m ֆունկցիաներ</vt:lpstr>
      <vt:lpstr>Նշանների S:Z×Z ֆունկցիայի սահմանումը</vt:lpstr>
      <vt:lpstr>Համադրույթների կառուցումը</vt:lpstr>
      <vt:lpstr>Համադրույթների կառուցումը</vt:lpstr>
      <vt:lpstr>Համադրույթների կառուցման հաշվողական ծրագիրը։ Գլխաֆայլ</vt:lpstr>
      <vt:lpstr>Համադրույթների կառուցման հաշվողական ծրագիրը։ Կատարման ֆայլի ինիցիալիզացիա, համադրույթների տիպի կոնստրուկտորի սահմանում</vt:lpstr>
      <vt:lpstr>Համադրույթների կառուցման հաշվողական ծրագիրը։ Ռադոն-Հուրվիցի թվի հաշվիչ ֆունկցիա</vt:lpstr>
      <vt:lpstr>Համադրույթների կառուցման հաշվողական ծրագիրը։ Տեղափուխությունների ֆունկցիայի սահմանումը</vt:lpstr>
      <vt:lpstr>Համադրույթների կառուցման հաշվողական ծրագիրը։ Նշանների ֆունկցիայի օժանդակ a^([m]) ֆունկցիայի սահմանումը</vt:lpstr>
      <vt:lpstr>Համադրույթների կառուցման հաշվողական ծրագիրը։ Նշանների ֆունկցիայի օժանդակ T_m ֆունկցիայի սահմանումը</vt:lpstr>
      <vt:lpstr>Համադրույթների կառուցման հաշվողական ծրագիրը։ Նշանների ֆունկցիայի սահմանումը</vt:lpstr>
      <vt:lpstr>Համադրույթների կառուցման հաշվողական ծրագիրը։ Համադրույթների կառուցող ֆունկցիայի սահմանումը</vt:lpstr>
      <vt:lpstr>Համադրույթների կառուցման հաշվողական ծրագիրը։ Օգտագործողի մուտքագրած տվյալների թվային լինելու ստուգող ֆունկցիա</vt:lpstr>
      <vt:lpstr>Համադրույթների կառուցման հաշվողական ծրագիրը։ Կատարման ֆունկցիա</vt:lpstr>
      <vt:lpstr>Համադրույթների կառուցման հաշվողական ծրագիրը։ Գլխավոր կատարման ֆունկցիա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</dc:creator>
  <cp:lastModifiedBy>Edgar</cp:lastModifiedBy>
  <cp:revision>170</cp:revision>
  <dcterms:created xsi:type="dcterms:W3CDTF">2021-06-06T19:07:01Z</dcterms:created>
  <dcterms:modified xsi:type="dcterms:W3CDTF">2021-06-07T03:22:29Z</dcterms:modified>
</cp:coreProperties>
</file>