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036DF-6F1A-4D89-AB89-80AD9168A346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9A3662-F4A5-43F7-8F32-B38ACD21B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10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A3662-F4A5-43F7-8F32-B38ACD21B9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54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23BD2-D4DB-4469-A750-83580CB07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6FE57-48B9-456C-AC30-397D701FD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FA7C1-FB34-43B5-A438-43DEC3D4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1497-F613-46D0-A9F2-F9E1EF23A6C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C58CD-C6E1-44DC-B634-24BB2DDF2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FF34-4F12-4F23-8D6E-717DC8B65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5BB3-619D-494E-992A-0FA486E15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06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F37ED-79CE-4CD4-A187-C6378FA29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6BF26A-A62B-4E04-BBB1-04453E8AA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625D4-7C7B-4A11-8033-7AA81182C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1497-F613-46D0-A9F2-F9E1EF23A6C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F779F-4B99-4EBC-9A54-4641A61C3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82125-F192-4E63-B6D3-036339585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5BB3-619D-494E-992A-0FA486E15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11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B33ABF-A729-4512-B3D7-60E77F5371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E18A34-F9B1-4BD1-9D9A-C57BE766A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66DA3-DC73-4E52-9206-F9C0CD420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1497-F613-46D0-A9F2-F9E1EF23A6C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527E2-7EDF-44B8-B89D-98FD04EC3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D31B8-B3B1-4482-A850-87123F03C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5BB3-619D-494E-992A-0FA486E15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49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F8271-7A42-415C-B993-8BF2A8B1F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69126-12F1-48B9-8BE3-5A7D9B9E4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3A832-5268-4EDB-8D0D-6E0D58C17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1497-F613-46D0-A9F2-F9E1EF23A6C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44581-DE64-43BC-AD79-33B96290E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0B56F-ABA4-4FBA-B637-42F19A4D4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5BB3-619D-494E-992A-0FA486E15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9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D60BD-2012-46F1-87CF-E02E5EF09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10237-BC58-4B3C-96EB-AAA081D44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DBF6F-7185-46EF-94CC-A56D93432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1497-F613-46D0-A9F2-F9E1EF23A6C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48C37-E969-4BF3-8BA9-69CF90EA7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EE949-8EFB-4B24-9939-21A4FE56F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5BB3-619D-494E-992A-0FA486E15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85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E07C7-554C-4AE9-91F5-A5493658A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560D4-BF76-4C99-AEC2-AF09A98DC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7EC6A-F105-463F-9CC3-ACE9444B6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6D8AA-DFC6-4BAF-916F-703A43A96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1497-F613-46D0-A9F2-F9E1EF23A6C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6D4DA-0FAC-44A3-A687-636743D38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CD834-EAA3-42E5-A295-AC47B4B3E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5BB3-619D-494E-992A-0FA486E15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67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A5A8F-0A4C-41BB-A529-7ACDA7CDD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FC772-D3A8-45C1-8BAE-8E8E61C57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E013DE-FBB7-4BD2-84AA-07A12285F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1743C1-846F-45A4-A488-5BB0F14CF6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4DFC4F-C279-4C3D-83D2-51AEC439A7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0212D9-2A65-4A11-BCC4-2E512FF54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1497-F613-46D0-A9F2-F9E1EF23A6C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0056F9-D1B8-47FD-9066-47188D9D8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2555D0-3DD6-4A79-8A27-0DD84851F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5BB3-619D-494E-992A-0FA486E15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71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FA65F-036A-4324-8383-1E04ECA60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89D18-64B6-477A-A5AC-AB086CE0B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1497-F613-46D0-A9F2-F9E1EF23A6C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FE1580-3FF2-4500-B808-8C2C90C22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BC8EA-E99E-4153-81E6-C0CBB09C5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5BB3-619D-494E-992A-0FA486E15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86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AFE17D-B3BE-4DEE-8B5D-AB1C944A3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1497-F613-46D0-A9F2-F9E1EF23A6C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0200F6-5944-45E8-A40B-C5C03D9A4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741BA-3F37-4E82-9116-623336BA1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5BB3-619D-494E-992A-0FA486E15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24D35-47C2-4867-8845-FA20401A8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4F29C-2A78-491B-8CD1-90FE742D1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817A25-2118-4DEF-AB17-8B7A9A47E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8AA25A-0680-457D-8C33-D6A4F663E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1497-F613-46D0-A9F2-F9E1EF23A6C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56134-9366-43E3-95A7-E91480018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5B28F-42CF-4E02-8514-A71546869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5BB3-619D-494E-992A-0FA486E15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0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324F9-F8F1-441C-9813-5E6A9A432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C0FEEF-6D82-4C96-A95F-132A5EDE74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FEA4D6-EE8D-4013-9D1F-0CA59AD7E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626F6-E18E-40B4-B6AF-764F49CBA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1497-F613-46D0-A9F2-F9E1EF23A6C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10E0F-3E0E-4E1A-8B87-C6D940E3E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CDABC-7448-4FE6-B7F6-F1B70BB29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5BB3-619D-494E-992A-0FA486E15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95CFD7-CEF3-42B6-8A43-A86B616C5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2FEF2-C08B-42C9-B40C-C1BA5D860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99128-5021-4A5C-99A7-968840A62B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51497-F613-46D0-A9F2-F9E1EF23A6C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D88A6-0C66-49E6-A845-F89FE53F28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FECD9-69C9-4215-95D7-DDFF434DA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85BB3-619D-494E-992A-0FA486E15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42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AE600-FF3B-428C-A616-0F5F63838F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y-AM" sz="2400" b="1" dirty="0">
                <a:effectLst/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ՔԱՌԱԿՈՒՍԱՅԻՆ ՁԵՒԵՐԻ ՀԱՄԱԴՐՈՒՅԹՆԵՐԻ ԿՈՄԲԻՆԱՏՈՐԱՅԻՆ ԿԱՌՈՒՑՈՒՄ</a:t>
            </a:r>
            <a:br>
              <a:rPr lang="hy-AM" sz="18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18031E-A660-49BB-A60A-4DF1F9DB6A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y-AM" sz="2200" dirty="0"/>
              <a:t>Ուսանող՝ </a:t>
            </a:r>
            <a:r>
              <a:rPr lang="hy-AM" sz="2200" dirty="0" err="1"/>
              <a:t>Ամիրբեկյան</a:t>
            </a:r>
            <a:r>
              <a:rPr lang="hy-AM" sz="2200" dirty="0"/>
              <a:t> Էդգար</a:t>
            </a:r>
          </a:p>
          <a:p>
            <a:r>
              <a:rPr lang="hy-AM" sz="2200" dirty="0"/>
              <a:t>Ղեկավար՝ </a:t>
            </a:r>
            <a:r>
              <a:rPr lang="hy-AM" sz="2200" dirty="0" err="1"/>
              <a:t>ֆ․մ․գ․թ</a:t>
            </a:r>
            <a:r>
              <a:rPr lang="hy-AM" sz="2200" dirty="0"/>
              <a:t>․, դոցենտ Հ․ Հ․ </a:t>
            </a:r>
            <a:r>
              <a:rPr lang="hy-AM" sz="2200" dirty="0" err="1"/>
              <a:t>Օհնիկյան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87120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2897B-E014-4139-8676-98876CDB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442"/>
          </a:xfrm>
        </p:spPr>
        <p:txBody>
          <a:bodyPr>
            <a:normAutofit/>
          </a:bodyPr>
          <a:lstStyle/>
          <a:p>
            <a:pPr algn="ctr"/>
            <a:r>
              <a:rPr lang="hy-AM" sz="2800" b="1" dirty="0" err="1"/>
              <a:t>Քառակուսային</a:t>
            </a:r>
            <a:r>
              <a:rPr lang="hy-AM" sz="2800" b="1" dirty="0"/>
              <a:t> </a:t>
            </a:r>
            <a:r>
              <a:rPr lang="hy-AM" sz="2800" b="1" dirty="0" err="1"/>
              <a:t>ձևերի</a:t>
            </a:r>
            <a:r>
              <a:rPr lang="hy-AM" sz="2800" b="1" dirty="0"/>
              <a:t> </a:t>
            </a:r>
            <a:r>
              <a:rPr lang="hy-AM" sz="2800" b="1" dirty="0" err="1"/>
              <a:t>համադրույթներ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A5B05F-3FEE-4232-9D74-516B33B869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90863"/>
                <a:ext cx="10515600" cy="50861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hy-AM" sz="2600" b="1" dirty="0">
                    <a:latin typeface="Arial (Body)"/>
                  </a:rPr>
                  <a:t>Սահմանում</a:t>
                </a:r>
                <a:r>
                  <a:rPr lang="hy-AM" sz="2600" dirty="0">
                    <a:latin typeface="Arial (Body)"/>
                  </a:rPr>
                  <a:t>։ Ասում են, որ ունենք </a:t>
                </a:r>
                <a:r>
                  <a:rPr lang="hy-AM" sz="2600" dirty="0" err="1">
                    <a:latin typeface="Arial (Body)"/>
                  </a:rPr>
                  <a:t>քառակուսային</a:t>
                </a:r>
                <a:r>
                  <a:rPr lang="hy-AM" sz="2600" dirty="0">
                    <a:latin typeface="Arial (Body)"/>
                  </a:rPr>
                  <a:t> </a:t>
                </a:r>
                <a:r>
                  <a:rPr lang="hy-AM" sz="2600" dirty="0" err="1">
                    <a:latin typeface="Arial (Body)"/>
                  </a:rPr>
                  <a:t>ձևեր</a:t>
                </a:r>
                <a:r>
                  <a:rPr lang="hy-AM" sz="2600" dirty="0">
                    <a:latin typeface="Arial (Body)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600" dirty="0">
                    <a:latin typeface="Arial (Body)"/>
                  </a:rPr>
                  <a:t> </a:t>
                </a:r>
                <a:r>
                  <a:rPr lang="hy-AM" sz="2600" dirty="0">
                    <a:latin typeface="Arial (Body)"/>
                  </a:rPr>
                  <a:t>տիպի համադրույթ, եթե գոյություն ունեն այնպիսի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y-AM" sz="2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hy-AM" sz="26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hy-AM" sz="2600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y-AM" sz="2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hy-AM" sz="2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hy-AM" sz="2600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y-AM" sz="2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hy-AM" sz="26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hy-AM" sz="26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hy-AM" sz="26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hy-AM" sz="2600" dirty="0">
                    <a:latin typeface="Arial (Body)"/>
                  </a:rPr>
                  <a:t> </a:t>
                </a:r>
                <a:r>
                  <a:rPr lang="hy-AM" sz="2600" dirty="0" err="1">
                    <a:latin typeface="Arial (Body)"/>
                  </a:rPr>
                  <a:t>երկգծային</a:t>
                </a:r>
                <a:r>
                  <a:rPr lang="hy-AM" sz="2600" dirty="0">
                    <a:latin typeface="Arial (Body)"/>
                  </a:rPr>
                  <a:t> </a:t>
                </a:r>
                <a:r>
                  <a:rPr lang="hy-AM" sz="2600" dirty="0" err="1">
                    <a:latin typeface="Arial (Body)"/>
                  </a:rPr>
                  <a:t>ձևեր</a:t>
                </a:r>
                <a:endParaRPr lang="hy-AM" sz="2600" dirty="0">
                  <a:latin typeface="Arial (Body)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hy-AM" sz="2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hy-AM" sz="2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hy-AM" sz="2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hy-AM" sz="2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hy-AM" sz="2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hy-AM" sz="2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hy-AM" sz="2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hy-AM" sz="2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hy-AM" sz="2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hy-AM" sz="2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hy-AM" sz="2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hy-AM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hy-AM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hy-AM" sz="2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hy-AM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hy-AM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hy-AM" sz="2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hy-AM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hy-AM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hy-AM" sz="2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hy-AM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hy-AM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hy-AM" sz="2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hy-AM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hy-AM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hy-AM" sz="2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hy-AM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hy-AM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hy-AM" sz="2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r>
                        <a:rPr lang="hy-AM" sz="2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hy-AM" sz="2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=1,2,…,</m:t>
                      </m:r>
                      <m:r>
                        <a:rPr lang="hy-AM" sz="2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hy-AM" sz="2600" dirty="0">
                  <a:latin typeface="Arial (Body)"/>
                </a:endParaRPr>
              </a:p>
              <a:p>
                <a:pPr marL="0" indent="0">
                  <a:buNone/>
                </a:pPr>
                <a:r>
                  <a:rPr lang="hy-AM" sz="2600" dirty="0">
                    <a:latin typeface="Arial (Body)"/>
                  </a:rPr>
                  <a:t>որ </a:t>
                </a:r>
                <a14:m>
                  <m:oMath xmlns:m="http://schemas.openxmlformats.org/officeDocument/2006/math">
                    <m:r>
                      <a:rPr lang="hy-AM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hy-AM" sz="2600" dirty="0">
                    <a:latin typeface="Arial (Body)"/>
                  </a:rPr>
                  <a:t> </a:t>
                </a:r>
                <a14:m>
                  <m:oMath xmlns:m="http://schemas.openxmlformats.org/officeDocument/2006/math">
                    <m:r>
                      <a:rPr lang="hy-AM" sz="2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hy-AM" sz="2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y-AM" sz="2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hy-AM" sz="2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hy-AM" sz="2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y-AM" sz="2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hy-AM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hy-AM" sz="26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y-AM" sz="2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hy-AM" sz="2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hy-AM" sz="26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y-AM" sz="2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hy-AM" sz="2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hy-AM" sz="2600" dirty="0">
                    <a:latin typeface="Arial (Body)"/>
                  </a:rPr>
                  <a:t> և </a:t>
                </a:r>
                <a14:m>
                  <m:oMath xmlns:m="http://schemas.openxmlformats.org/officeDocument/2006/math">
                    <m:r>
                      <a:rPr lang="hy-AM" sz="26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hy-AM" sz="2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y-AM" sz="2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hy-AM" sz="2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hy-AM" sz="2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y-AM" sz="2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hy-AM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hy-AM" sz="26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y-AM" sz="2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hy-AM" sz="2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hy-AM" sz="26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y-AM" sz="2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hy-AM" sz="26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sz="2600" dirty="0">
                    <a:latin typeface="Arial (Body)"/>
                  </a:rPr>
                  <a:t> </a:t>
                </a:r>
                <a:r>
                  <a:rPr lang="hy-AM" sz="2600" dirty="0" err="1">
                    <a:latin typeface="Arial (Body)"/>
                  </a:rPr>
                  <a:t>վեկտորների</a:t>
                </a:r>
                <a:r>
                  <a:rPr lang="hy-AM" sz="2600" dirty="0">
                    <a:latin typeface="Arial (Body)"/>
                  </a:rPr>
                  <a:t> համար տեղի ունի </a:t>
                </a:r>
                <a:r>
                  <a:rPr lang="hy-AM" sz="2600" dirty="0" err="1">
                    <a:latin typeface="Arial (Body)"/>
                  </a:rPr>
                  <a:t>հետևյալ</a:t>
                </a:r>
                <a:r>
                  <a:rPr lang="hy-AM" sz="2600" dirty="0">
                    <a:latin typeface="Arial (Body)"/>
                  </a:rPr>
                  <a:t> նույնությունը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6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hy-AM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hy-AM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hy-AM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hy-AM" sz="2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hy-AM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hy-AM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hy-AM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hy-AM" sz="2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hy-AM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hy-AM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hy-AM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hy-AM" sz="2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2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hy-AM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hy-AM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hy-AM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hy-AM" sz="2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hy-AM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hy-AM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hy-AM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hy-AM" sz="2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hy-AM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hy-AM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hy-AM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hy-AM" sz="2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hy-AM" sz="2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hy-AM" sz="2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hy-AM" sz="2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hy-AM" sz="2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hy-AM" sz="2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hy-AM" sz="2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hy-AM" sz="2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hy-AM" sz="2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+…+</m:t>
                      </m:r>
                      <m:sSubSup>
                        <m:sSubSupPr>
                          <m:ctrlPr>
                            <a:rPr lang="en-US" sz="2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hy-AM" sz="2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hy-AM" sz="2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hy-AM" sz="2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hy-AM" sz="2600" dirty="0">
                  <a:latin typeface="Arial (Body)"/>
                </a:endParaRPr>
              </a:p>
              <a:p>
                <a:pPr marL="0" indent="0">
                  <a:buNone/>
                </a:pPr>
                <a:endParaRPr lang="hy-AM" sz="2600" b="1" dirty="0"/>
              </a:p>
              <a:p>
                <a:pPr marL="0" indent="0">
                  <a:buNone/>
                </a:pPr>
                <a:r>
                  <a:rPr lang="hy-AM" sz="2600" b="1" dirty="0"/>
                  <a:t>Թեորեմ։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600" dirty="0">
                    <a:latin typeface="Arial (Body)"/>
                  </a:rPr>
                  <a:t> </a:t>
                </a:r>
                <a:r>
                  <a:rPr lang="hy-AM" sz="2600" dirty="0">
                    <a:latin typeface="Arial (Body)"/>
                  </a:rPr>
                  <a:t>տիպի </a:t>
                </a:r>
                <a:r>
                  <a:rPr lang="hy-AM" sz="2600" dirty="0" err="1">
                    <a:latin typeface="Arial (Body)"/>
                  </a:rPr>
                  <a:t>համադրույթներ</a:t>
                </a:r>
                <a:r>
                  <a:rPr lang="hy-AM" sz="2600" dirty="0">
                    <a:latin typeface="Arial (Body)"/>
                  </a:rPr>
                  <a:t> գոյություն ունեն միայն և միայն այն դեպքում երբ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b="1" dirty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hy-AM" sz="2600" b="1" dirty="0"/>
                  <a:t> </a:t>
                </a:r>
                <a:r>
                  <a:rPr lang="hy-AM" sz="2600" dirty="0"/>
                  <a:t>արժեքը </a:t>
                </a:r>
                <a:r>
                  <a:rPr lang="hy-AM" sz="2600" dirty="0" err="1"/>
                  <a:t>կոճվում</a:t>
                </a:r>
                <a:r>
                  <a:rPr lang="hy-AM" sz="2600" dirty="0"/>
                  <a:t> է Ռադոն-</a:t>
                </a:r>
                <a:r>
                  <a:rPr lang="hy-AM" sz="2600" dirty="0" err="1"/>
                  <a:t>Հուրվիցի</a:t>
                </a:r>
                <a:r>
                  <a:rPr lang="hy-AM" sz="2600" dirty="0"/>
                  <a:t> թիվ։</a:t>
                </a:r>
                <a:endParaRPr lang="en-US" sz="26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A5B05F-3FEE-4232-9D74-516B33B869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90863"/>
                <a:ext cx="10515600" cy="5086100"/>
              </a:xfrm>
              <a:blipFill>
                <a:blip r:embed="rId2"/>
                <a:stretch>
                  <a:fillRect l="-1043" t="-1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3365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C9B28-55F7-4049-8008-76BC6AA73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5528"/>
          </a:xfrm>
        </p:spPr>
        <p:txBody>
          <a:bodyPr>
            <a:normAutofit/>
          </a:bodyPr>
          <a:lstStyle/>
          <a:p>
            <a:pPr algn="ctr"/>
            <a:r>
              <a:rPr lang="hy-AM" sz="2800" b="1" dirty="0"/>
              <a:t>Ռադոն - </a:t>
            </a:r>
            <a:r>
              <a:rPr lang="hy-AM" sz="2800" b="1" dirty="0" err="1"/>
              <a:t>Հուրվիցի</a:t>
            </a:r>
            <a:r>
              <a:rPr lang="hy-AM" sz="2800" b="1" dirty="0"/>
              <a:t> թիվը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0AF034-6CC5-4A2C-A1D6-F7C2058E28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38989"/>
                <a:ext cx="10515600" cy="27027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hy-AM" sz="2600" b="1" dirty="0"/>
                  <a:t>Սահմանում։ </a:t>
                </a:r>
                <a:r>
                  <a:rPr lang="hy-AM" sz="2600" dirty="0"/>
                  <a:t>Յուրաքանչյուր բնական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b="1" dirty="0"/>
                  <a:t> </a:t>
                </a:r>
                <a:r>
                  <a:rPr lang="hy-AM" sz="2600" dirty="0"/>
                  <a:t>թիվ կարելի է ներկայացնել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=(2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+1)∙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sz="2600" b="1" dirty="0"/>
                  <a:t> </a:t>
                </a:r>
                <a:r>
                  <a:rPr lang="hy-AM" sz="2600" dirty="0"/>
                  <a:t>տեսքով, ներկայացնելով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600" b="1" dirty="0"/>
                  <a:t>-</a:t>
                </a:r>
                <a:r>
                  <a:rPr lang="hy-AM" sz="2600" dirty="0"/>
                  <a:t>ն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600" b="1" dirty="0"/>
                  <a:t> </a:t>
                </a:r>
                <a:r>
                  <a:rPr lang="hy-AM" sz="2600" dirty="0"/>
                  <a:t>տեսքով, որտեղ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US" sz="2600" dirty="0"/>
                  <a:t>: 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+8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600" dirty="0"/>
                  <a:t> </a:t>
                </a:r>
                <a:r>
                  <a:rPr lang="hy-AM" sz="2600" dirty="0"/>
                  <a:t>թիվը կկոչվի Ռադոն-</a:t>
                </a:r>
                <a:r>
                  <a:rPr lang="hy-AM" sz="2600" dirty="0" err="1"/>
                  <a:t>Հուրվիցի</a:t>
                </a:r>
                <a:r>
                  <a:rPr lang="hy-AM" sz="2600" dirty="0"/>
                  <a:t> թիվ։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/>
                  <a:t> </a:t>
                </a:r>
                <a:r>
                  <a:rPr lang="hy-AM" sz="2600" dirty="0"/>
                  <a:t>միայն Հուրվիցի ստացած մասնավոր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=1, 2, 4, 8</m:t>
                    </m:r>
                    <m:r>
                      <a:rPr lang="hy-AM" sz="2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y-AM" sz="2600" dirty="0"/>
                  <a:t> դեպքերում։</a:t>
                </a:r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0AF034-6CC5-4A2C-A1D6-F7C2058E28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38989"/>
                <a:ext cx="10515600" cy="2702788"/>
              </a:xfrm>
              <a:blipFill>
                <a:blip r:embed="rId2"/>
                <a:stretch>
                  <a:fillRect l="-1043" t="-3837" r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69B13FD-6425-46DB-95D4-6AB76C9EDC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22558"/>
            <a:ext cx="10515600" cy="13002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C67CF9-B537-4AA0-BB04-8559A8FE0F18}"/>
                  </a:ext>
                </a:extLst>
              </p:cNvPr>
              <p:cNvSpPr txBox="1"/>
              <p:nvPr/>
            </p:nvSpPr>
            <p:spPr>
              <a:xfrm>
                <a:off x="3537284" y="5503567"/>
                <a:ext cx="511743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hy-AM" sz="22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𝜌</m:t>
                    </m:r>
                    <m:d>
                      <m:d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hy-AM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hy-AM" sz="2200" dirty="0">
                    <a:effectLst/>
                    <a:latin typeface="Sylfaen" panose="010A050205030603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արժեքները որոշ </a:t>
                </a:r>
                <a14:m>
                  <m:oMath xmlns:m="http://schemas.openxmlformats.org/officeDocument/2006/math">
                    <m:r>
                      <a:rPr lang="hy-AM" sz="2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hy-AM" sz="2200" dirty="0">
                    <a:effectLst/>
                    <a:latin typeface="Sylfaen" panose="010A050205030603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hy-AM" sz="2200" dirty="0" err="1">
                    <a:effectLst/>
                    <a:latin typeface="Sylfaen" panose="010A050205030603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երի</a:t>
                </a:r>
                <a:r>
                  <a:rPr lang="hy-AM" sz="2200" dirty="0">
                    <a:effectLst/>
                    <a:latin typeface="Sylfaen" panose="010A050205030603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դեպքում</a:t>
                </a:r>
                <a:endParaRPr lang="en-US" sz="2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C67CF9-B537-4AA0-BB04-8559A8FE0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7284" y="5503567"/>
                <a:ext cx="5117432" cy="430887"/>
              </a:xfrm>
              <a:prstGeom prst="rect">
                <a:avLst/>
              </a:prstGeom>
              <a:blipFill>
                <a:blip r:embed="rId4"/>
                <a:stretch>
                  <a:fillRect t="-10000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0446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9031D-800C-49A1-8435-17BB2234F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7191"/>
          </a:xfrm>
        </p:spPr>
        <p:txBody>
          <a:bodyPr>
            <a:normAutofit/>
          </a:bodyPr>
          <a:lstStyle/>
          <a:p>
            <a:pPr algn="ctr"/>
            <a:r>
              <a:rPr lang="hy-AM" sz="2800" b="1" dirty="0" err="1"/>
              <a:t>Համադրույթների</a:t>
            </a:r>
            <a:r>
              <a:rPr lang="hy-AM" sz="2800" b="1" dirty="0"/>
              <a:t> կառուցման </a:t>
            </a:r>
            <a:r>
              <a:rPr lang="hy-AM" sz="2800" b="1" dirty="0" err="1"/>
              <a:t>կոմբինատոր</a:t>
            </a:r>
            <a:r>
              <a:rPr lang="hy-AM" sz="2800" b="1" dirty="0"/>
              <a:t> եղանակը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80891F-415D-46B0-8BFC-7BA4E04C06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8780"/>
                <a:ext cx="10515600" cy="5118184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hy-AM" dirty="0"/>
                  <a:t>Ոչ բացասական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={0, 1, …}</m:t>
                    </m:r>
                  </m:oMath>
                </a14:m>
                <a:r>
                  <a:rPr lang="en-US" dirty="0"/>
                  <a:t> </a:t>
                </a:r>
                <a:r>
                  <a:rPr lang="hy-AM" dirty="0"/>
                  <a:t>բազմության վրա սահմանվում է երկտեղ </a:t>
                </a:r>
                <a:r>
                  <a:rPr lang="en-US" dirty="0"/>
                  <a:t>(</a:t>
                </a:r>
                <a:r>
                  <a:rPr lang="hy-AM" dirty="0" err="1"/>
                  <a:t>բինար</a:t>
                </a:r>
                <a:r>
                  <a:rPr lang="en-US" dirty="0"/>
                  <a:t>)</a:t>
                </a:r>
                <a:r>
                  <a:rPr lang="hy-AM" dirty="0"/>
                  <a:t> * գործողություն։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hy-AM" dirty="0"/>
                  <a:t>Յուրաքանչյուր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</a:t>
                </a:r>
                <a:r>
                  <a:rPr lang="hy-AM" dirty="0"/>
                  <a:t>թիվ ներկայացվում է հաշվանքի 2 հիմքով համակարգում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hy-AM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hy-AM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hy-AM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hy-AM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hy-AM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hy-AM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hy-AM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hy-AM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hy-AM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r>
                  <a:rPr lang="hy-AM" dirty="0"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որտեղ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y-AM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hy-AM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hy-AM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b>
                        <m:r>
                          <a:rPr lang="hy-AM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hy-AM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 կամ 1</m:t>
                    </m:r>
                  </m:oMath>
                </a14:m>
                <a:endParaRPr lang="en-US" dirty="0"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 startAt="3"/>
                </a:pPr>
                <a14:m>
                  <m:oMath xmlns:m="http://schemas.openxmlformats.org/officeDocument/2006/math">
                    <m:r>
                      <a:rPr lang="en-US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b="0" i="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b</m:t>
                    </m:r>
                    <m:r>
                      <a:rPr lang="en-US" b="0" i="0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Z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hy-AM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թվերի համար սահմանվում է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b</m:t>
                    </m:r>
                    <m:r>
                      <a:rPr lang="en-US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Z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hy-AM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հետևյալ</a:t>
                </a:r>
                <a:r>
                  <a:rPr lang="hy-AM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hy-AM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բանաձևերով</a:t>
                </a:r>
                <a:endParaRPr lang="hy-AM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hy-AM" sz="22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0∗1=1∗0=1,  0∗0=1∗1=0</m:t>
                    </m:r>
                  </m:oMath>
                </a14:m>
                <a:r>
                  <a:rPr lang="hy-AM" sz="2200" dirty="0"/>
                  <a:t> </a:t>
                </a:r>
                <a14:m>
                  <m:oMath xmlns:m="http://schemas.openxmlformats.org/officeDocument/2006/math">
                    <m:r>
                      <a:rPr lang="hy-AM" sz="22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hy-AM" sz="2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hy-AM" sz="22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hy-AM" sz="22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hy-AM" sz="2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hy-AM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y-AM" sz="2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hy-AM" sz="22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hy-AM" sz="22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b>
                            <m:r>
                              <a:rPr lang="hy-AM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y-AM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hy-AM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hy-AM" sz="2200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y-AM" sz="2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hy-AM" sz="22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hy-AM" sz="2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hy-AM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y-AM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y-AM" sz="2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hy-AM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y-AM" sz="22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y-AM" sz="2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hy-AM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hy-AM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22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sz="22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sz="22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2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sz="22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sz="22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22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r>
                        <a:rPr lang="en-US" sz="22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22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∗0=0,  </m:t>
                      </m:r>
                      <m:d>
                        <m:dPr>
                          <m:ctrlP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;</m:t>
                      </m:r>
                    </m:oMath>
                  </m:oMathPara>
                </a14:m>
                <a:endParaRPr lang="hy-AM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եթե</m:t>
                      </m:r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ապա </m:t>
                      </m:r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</m:t>
                      </m:r>
                    </m:oMath>
                  </m:oMathPara>
                </a14:m>
                <a:endParaRPr lang="hy-AM" sz="2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եթե</m:t>
                      </m:r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ապա </m:t>
                      </m:r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𝑏</m:t>
                      </m:r>
                    </m:oMath>
                  </m:oMathPara>
                </a14:m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80891F-415D-46B0-8BFC-7BA4E04C06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8780"/>
                <a:ext cx="10515600" cy="5118184"/>
              </a:xfrm>
              <a:blipFill>
                <a:blip r:embed="rId2"/>
                <a:stretch>
                  <a:fillRect l="-1043" t="-2384"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8635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018B8-461A-44A3-B55B-B1457210A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3233"/>
          </a:xfrm>
        </p:spPr>
        <p:txBody>
          <a:bodyPr>
            <a:normAutofit/>
          </a:bodyPr>
          <a:lstStyle/>
          <a:p>
            <a:pPr algn="ctr"/>
            <a:r>
              <a:rPr lang="hy-AM" sz="2800" b="1" dirty="0" err="1"/>
              <a:t>Համադրույթների</a:t>
            </a:r>
            <a:r>
              <a:rPr lang="hy-AM" sz="2800" b="1" dirty="0"/>
              <a:t> կառուցման </a:t>
            </a:r>
            <a:r>
              <a:rPr lang="hy-AM" sz="2800" b="1" dirty="0" err="1"/>
              <a:t>կոմբինատոր</a:t>
            </a:r>
            <a:r>
              <a:rPr lang="hy-AM" sz="2800" b="1" dirty="0"/>
              <a:t> եղանակը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5652A3-5A4F-49DB-B574-BD2D6FCE2A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90863"/>
                <a:ext cx="10515600" cy="86627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hy-AM" sz="2600" dirty="0">
                    <a:effectLst/>
                    <a:latin typeface="Sylfaen" panose="010A050205030603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Մասնավորապես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hy-AM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hy-AM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hy-AM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7</m:t>
                    </m:r>
                  </m:oMath>
                </a14:m>
                <a:r>
                  <a:rPr lang="hy-AM" sz="2600" dirty="0">
                    <a:effectLst/>
                    <a:latin typeface="Sylfaen" panose="010A050205030603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դեպքերում </a:t>
                </a:r>
                <a14:m>
                  <m:oMath xmlns:m="http://schemas.openxmlformats.org/officeDocument/2006/math">
                    <m:r>
                      <a:rPr lang="hy-AM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∗</m:t>
                    </m:r>
                  </m:oMath>
                </a14:m>
                <a:r>
                  <a:rPr lang="hy-AM" sz="2600" dirty="0">
                    <a:effectLst/>
                    <a:latin typeface="Sylfaen" panose="010A050205030603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-ը նկարագրվում է </a:t>
                </a:r>
                <a:r>
                  <a:rPr lang="hy-AM" sz="2600" dirty="0" err="1">
                    <a:effectLst/>
                    <a:latin typeface="Sylfaen" panose="010A050205030603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հետևյալ</a:t>
                </a:r>
                <a:r>
                  <a:rPr lang="hy-AM" sz="2600" dirty="0">
                    <a:effectLst/>
                    <a:latin typeface="Sylfaen" panose="010A050205030603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աղյուսակով։</a:t>
                </a:r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5652A3-5A4F-49DB-B574-BD2D6FCE2A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90863"/>
                <a:ext cx="10515600" cy="866274"/>
              </a:xfrm>
              <a:blipFill>
                <a:blip r:embed="rId2"/>
                <a:stretch>
                  <a:fillRect l="-1043" t="-9859" b="-1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8366925-02FD-4CE6-83F8-4D1258710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875" y="1957137"/>
            <a:ext cx="9204158" cy="430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550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93C254-9866-49AD-A282-E18F7A4D2E9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613443"/>
              </a:xfrm>
            </p:spPr>
            <p:txBody>
              <a:bodyPr>
                <a:normAutofit fontScale="90000"/>
              </a:bodyPr>
              <a:lstStyle/>
              <a:p>
                <a:pPr algn="ctr"/>
                <a:r>
                  <a:rPr lang="ru-RU" sz="2800" b="1" dirty="0">
                    <a:solidFill>
                      <a:schemeClr val="tx1"/>
                    </a:solidFill>
                    <a:effectLst/>
                    <a:latin typeface="Arial (Headings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ՏԵՂԱՓՈԽՈՒԹՅՈՒՆՆԵՐԻ </a:t>
                </a:r>
                <a14:m>
                  <m:oMath xmlns:m="http://schemas.openxmlformats.org/officeDocument/2006/math">
                    <m:r>
                      <a:rPr lang="ru-RU" sz="2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𝑷</m:t>
                    </m:r>
                    <m:r>
                      <a:rPr lang="en-US" sz="2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ru-RU" sz="2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𝒁</m:t>
                    </m:r>
                    <m:r>
                      <a:rPr lang="en-US" sz="2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ru-RU" sz="2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𝒁</m:t>
                    </m:r>
                    <m:r>
                      <a:rPr lang="en-US" sz="2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ru-RU" sz="2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𝒁</m:t>
                    </m:r>
                  </m:oMath>
                </a14:m>
                <a:r>
                  <a:rPr lang="ru-RU" sz="2800" b="1" dirty="0">
                    <a:solidFill>
                      <a:schemeClr val="tx1"/>
                    </a:solidFill>
                    <a:effectLst/>
                    <a:latin typeface="Arial (Headings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ՖՈՒՆԿՑԻԱՅԻ</a:t>
                </a:r>
                <a:r>
                  <a:rPr lang="en-US" sz="2800" b="1" dirty="0">
                    <a:solidFill>
                      <a:schemeClr val="tx1"/>
                    </a:solidFill>
                    <a:effectLst/>
                    <a:latin typeface="Arial (Headings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b="1" dirty="0">
                    <a:solidFill>
                      <a:schemeClr val="tx1"/>
                    </a:solidFill>
                    <a:effectLst/>
                    <a:latin typeface="Arial (Headings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ՍԱՀՄԱՆՈՒՄԸ</a:t>
                </a:r>
                <a:endParaRPr lang="en-US" sz="28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93C254-9866-49AD-A282-E18F7A4D2E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613443"/>
              </a:xfrm>
              <a:blipFill>
                <a:blip r:embed="rId2"/>
                <a:stretch>
                  <a:fillRect t="-27723" b="-34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7A0787-B3A3-48DD-99B4-CE9F7537C7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67326"/>
                <a:ext cx="10515600" cy="490963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600" dirty="0"/>
                  <a:t> </a:t>
                </a:r>
                <a:r>
                  <a:rPr lang="hy-AM" sz="2600" dirty="0" err="1"/>
                  <a:t>թվազույգի</a:t>
                </a:r>
                <a:r>
                  <a:rPr lang="hy-AM" sz="2600" dirty="0"/>
                  <a:t> համար ներկայացնենք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600" dirty="0"/>
                  <a:t> </a:t>
                </a:r>
                <a:r>
                  <a:rPr lang="hy-AM" sz="2600" dirty="0"/>
                  <a:t>թիվը </a:t>
                </a:r>
                <a:br>
                  <a:rPr lang="en-US" sz="26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=8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600" dirty="0"/>
                  <a:t> </a:t>
                </a:r>
                <a:r>
                  <a:rPr lang="hy-AM" sz="2600" dirty="0"/>
                  <a:t>տեսքով, որտեղ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≤7</m:t>
                    </m:r>
                  </m:oMath>
                </a14:m>
                <a:endParaRPr lang="en-US" sz="2600" dirty="0"/>
              </a:p>
              <a:p>
                <a:r>
                  <a:rPr lang="hy-AM" sz="2600" dirty="0"/>
                  <a:t>Սահմանենք    </a:t>
                </a:r>
                <a:r>
                  <a:rPr lang="en-US" sz="26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6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p>
                    </m:sSubSup>
                    <m:r>
                      <a:rPr lang="en-US" sz="26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  <m:r>
                      <a:rPr lang="en-US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  <m:r>
                              <a:rPr lang="en-US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  <m:r>
                              <a:rPr lang="en-US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 երբ </m:t>
                            </m:r>
                            <m:r>
                              <a:rPr lang="en-US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r>
                              <a:rPr lang="en-US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=0 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sz="2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  <m:r>
                                  <a:rPr lang="en-US" sz="2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  <m:r>
                                  <a:rPr lang="en-US" sz="2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∙</m:t>
                            </m:r>
                            <m:d>
                              <m:dPr>
                                <m:ctrlPr>
                                  <a:rPr lang="en-US" sz="2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US" sz="2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  <m:r>
                                  <a:rPr lang="en-US" sz="2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  <m:r>
                              <a:rPr lang="en-US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 երբ </m:t>
                            </m:r>
                            <m:r>
                              <a:rPr lang="en-US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r>
                              <a:rPr lang="en-US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&gt;0</m:t>
                            </m:r>
                          </m:e>
                        </m:eqArr>
                        <m:r>
                          <a:rPr lang="en-US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hy-AM" sz="2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2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600" dirty="0"/>
                  <a:t> </a:t>
                </a:r>
                <a:r>
                  <a:rPr lang="hy-AM" sz="2600" dirty="0"/>
                  <a:t>դեպքում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y-AM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y-AM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sSub>
                      <m:sSubPr>
                        <m:ctrlPr>
                          <a:rPr lang="hy-AM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hy-AM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y-AM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sSub>
                      <m:sSubPr>
                        <m:ctrlPr>
                          <a:rPr lang="hy-AM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600" dirty="0"/>
                  <a:t> </a:t>
                </a:r>
                <a:r>
                  <a:rPr lang="hy-AM" sz="2600" dirty="0"/>
                  <a:t>և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hy-AM" sz="2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600" dirty="0"/>
                  <a:t> </a:t>
                </a:r>
                <a:r>
                  <a:rPr lang="hy-AM" sz="2600" dirty="0"/>
                  <a:t>որը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600" dirty="0"/>
                  <a:t>-</a:t>
                </a:r>
                <a:r>
                  <a:rPr lang="hy-AM" sz="2600" dirty="0"/>
                  <a:t>ի նույնական </a:t>
                </a:r>
                <a:r>
                  <a:rPr lang="hy-AM" sz="2600" dirty="0" err="1"/>
                  <a:t>արտապատկերումն</a:t>
                </a:r>
                <a:r>
                  <a:rPr lang="hy-AM" sz="2600" dirty="0"/>
                  <a:t> է</a:t>
                </a:r>
              </a:p>
              <a:p>
                <a:pPr marL="0" indent="0">
                  <a:buNone/>
                </a:pPr>
                <a:endParaRPr lang="hy-AM" sz="2600" dirty="0"/>
              </a:p>
              <a:p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</a:t>
                </a:r>
                <a:r>
                  <a:rPr lang="hy-AM" sz="2600" dirty="0"/>
                  <a:t>դեպքում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2600" dirty="0"/>
                  <a:t> </a:t>
                </a:r>
                <a:r>
                  <a:rPr lang="hy-AM" sz="2600" dirty="0"/>
                  <a:t>սահմանափակում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y-AM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600" dirty="0"/>
                  <a:t> </a:t>
                </a:r>
                <a:r>
                  <a:rPr lang="hy-AM" sz="2600" dirty="0"/>
                  <a:t>վրա հանդիսանում է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y-AM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600" dirty="0"/>
                  <a:t> </a:t>
                </a:r>
                <a:r>
                  <a:rPr lang="hy-AM" sz="2600" dirty="0"/>
                  <a:t>բազմության տեղափոխություն</a:t>
                </a:r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7A0787-B3A3-48DD-99B4-CE9F7537C7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67326"/>
                <a:ext cx="10515600" cy="4909637"/>
              </a:xfrm>
              <a:blipFill>
                <a:blip r:embed="rId3"/>
                <a:stretch>
                  <a:fillRect l="-928" t="-2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149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6FE8420-3F0A-4DF1-B70C-2F7FEA316A7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517191"/>
              </a:xfrm>
            </p:spPr>
            <p:txBody>
              <a:bodyPr/>
              <a:lstStyle/>
              <a:p>
                <a:pPr algn="ctr"/>
                <a:r>
                  <a:rPr lang="hy-AM" sz="2800" b="1" dirty="0">
                    <a:latin typeface="Arial (Headings)"/>
                  </a:rPr>
                  <a:t>Նշանների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US" sz="2800" b="1" dirty="0">
                    <a:latin typeface="Arial (Headings)"/>
                  </a:rPr>
                  <a:t> </a:t>
                </a:r>
                <a:r>
                  <a:rPr lang="hy-AM" sz="2800" b="1" dirty="0">
                    <a:latin typeface="Arial (Headings)"/>
                  </a:rPr>
                  <a:t>ֆունկցիայի սահմանումը</a:t>
                </a:r>
                <a:endParaRPr lang="en-US" sz="2800" b="1" dirty="0">
                  <a:latin typeface="Arial (Headings)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6FE8420-3F0A-4DF1-B70C-2F7FEA316A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517191"/>
              </a:xfrm>
              <a:blipFill>
                <a:blip r:embed="rId2"/>
                <a:stretch>
                  <a:fillRect t="-16471" b="-2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7F1EBD-BDA6-4B73-A16A-77E393554B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26695"/>
                <a:ext cx="10515600" cy="5466180"/>
              </a:xfrm>
            </p:spPr>
            <p:txBody>
              <a:bodyPr>
                <a:normAutofit/>
              </a:bodyPr>
              <a:lstStyle/>
              <a:p>
                <a:r>
                  <a:rPr lang="hy-AM" sz="2600" dirty="0"/>
                  <a:t>Նշանների ֆունկցիան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→{−1;1}</m:t>
                    </m:r>
                  </m:oMath>
                </a14:m>
                <a:r>
                  <a:rPr lang="en-US" sz="2600" dirty="0"/>
                  <a:t> </a:t>
                </a:r>
                <a:r>
                  <a:rPr lang="hy-AM" sz="2600" dirty="0"/>
                  <a:t>արտապատկերում է, որը բավարարում է որոշակի պայմանների։</a:t>
                </a:r>
                <a:endParaRPr lang="en-US" sz="2600" dirty="0"/>
              </a:p>
              <a:p>
                <a:pPr marL="0" indent="0">
                  <a:buNone/>
                </a:pPr>
                <a:endParaRPr lang="hy-AM" sz="2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hy-AM" sz="2600" dirty="0" err="1"/>
                  <a:t>Օկտոնիոնների</a:t>
                </a:r>
                <a:r>
                  <a:rPr lang="hy-AM" sz="2600" dirty="0"/>
                  <a:t> բազիսային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y-AM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hy-AM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hy-AM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2600" dirty="0"/>
                  <a:t> </a:t>
                </a:r>
                <a:r>
                  <a:rPr lang="hy-AM" sz="2600" dirty="0"/>
                  <a:t>տարրերի </a:t>
                </a:r>
                <a:br>
                  <a:rPr lang="en-US" sz="26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hy-AM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sSub>
                      <m:sSubPr>
                        <m:ctrlPr>
                          <a:rPr lang="hy-AM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600" dirty="0"/>
                  <a:t> </a:t>
                </a:r>
                <a:r>
                  <a:rPr lang="hy-AM" sz="2600" dirty="0"/>
                  <a:t>բազմապատկման աղյուսակից սահմանում ենք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2600" dirty="0"/>
                  <a:t>; 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≤7</m:t>
                    </m:r>
                  </m:oMath>
                </a14:m>
                <a:r>
                  <a:rPr lang="en-US" sz="2600" dirty="0"/>
                  <a:t> </a:t>
                </a:r>
                <a:r>
                  <a:rPr lang="hy-AM" sz="2600" dirty="0"/>
                  <a:t>արժեքները որը կազմում է </a:t>
                </a:r>
                <a14:m>
                  <m:oMath xmlns:m="http://schemas.openxmlformats.org/officeDocument/2006/math">
                    <m:r>
                      <a:rPr lang="en-US" sz="2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  <m:r>
                      <a:rPr lang="hy-AM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sz="2600" dirty="0"/>
                  <a:t> </a:t>
                </a:r>
                <a:r>
                  <a:rPr lang="hy-AM" sz="2600" dirty="0"/>
                  <a:t>չափսերի </a:t>
                </a:r>
                <a:r>
                  <a:rPr lang="hy-AM" sz="2600" dirty="0" err="1"/>
                  <a:t>մատրից</a:t>
                </a: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y-AM" sz="2600" dirty="0"/>
                  <a:t>, որի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hy-AM" sz="2600" dirty="0"/>
                  <a:t>-</a:t>
                </a:r>
                <a:r>
                  <a:rPr lang="hy-AM" sz="2600" dirty="0" err="1"/>
                  <a:t>րդ</a:t>
                </a:r>
                <a:r>
                  <a:rPr lang="hy-AM" sz="2600" dirty="0"/>
                  <a:t> տողի և</a:t>
                </a: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y-AM" sz="2600" dirty="0"/>
                  <a:t>-</a:t>
                </a:r>
                <a:r>
                  <a:rPr lang="hy-AM" sz="2600" dirty="0" err="1"/>
                  <a:t>րդ</a:t>
                </a:r>
                <a:r>
                  <a:rPr lang="hy-AM" sz="2600" dirty="0"/>
                  <a:t> սյան հատման տեղում գրված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</a:t>
                </a:r>
                <a:r>
                  <a:rPr lang="hy-AM" sz="2600" dirty="0"/>
                  <a:t>տարրը +1 կամ -1 է։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hy-AM" sz="2600" dirty="0"/>
                  <a:t>Բավարարվում են </a:t>
                </a:r>
                <a:r>
                  <a:rPr lang="hy-AM" sz="2600" dirty="0" err="1"/>
                  <a:t>հետևյալ</a:t>
                </a:r>
                <a:r>
                  <a:rPr lang="hy-AM" sz="2600" dirty="0"/>
                  <a:t> պայմանները</a:t>
                </a:r>
              </a:p>
              <a:p>
                <a:pPr marL="0" indent="0">
                  <a:buNone/>
                </a:pPr>
                <a:r>
                  <a:rPr lang="hy-AM" dirty="0"/>
                  <a:t>	</a:t>
                </a:r>
                <a:r>
                  <a:rPr lang="hy-AM" sz="2600" dirty="0"/>
                  <a:t>ա</a:t>
                </a:r>
                <a:r>
                  <a:rPr lang="en-US" sz="2600" dirty="0"/>
                  <a:t>) </a:t>
                </a:r>
                <a14:m>
                  <m:oMath xmlns:m="http://schemas.openxmlformats.org/officeDocument/2006/math">
                    <m:r>
                      <a:rPr lang="en-US" sz="2100" i="1" smtClean="0">
                        <a:solidFill>
                          <a:srgbClr val="202124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</m:t>
                    </m:r>
                    <m:d>
                      <m:dPr>
                        <m:ctrlPr>
                          <a:rPr lang="en-US" sz="2100" i="1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100" i="1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0,</m:t>
                        </m:r>
                        <m:r>
                          <a:rPr lang="en-US" sz="2100" i="1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sz="2100" i="1">
                        <a:solidFill>
                          <a:srgbClr val="202124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en-US" sz="2100" dirty="0">
                  <a:latin typeface="Arial (Body)"/>
                </a:endParaRPr>
              </a:p>
              <a:p>
                <a:pPr marL="0" indent="0">
                  <a:buNone/>
                </a:pPr>
                <a:r>
                  <a:rPr lang="en-US" sz="2600" dirty="0">
                    <a:latin typeface="Arial (Body)"/>
                  </a:rPr>
                  <a:t>	</a:t>
                </a:r>
                <a:r>
                  <a:rPr lang="hy-AM" sz="2600" dirty="0">
                    <a:latin typeface="Arial (Body)"/>
                  </a:rPr>
                  <a:t>բ</a:t>
                </a:r>
                <a:r>
                  <a:rPr lang="en-US" sz="2600" dirty="0">
                    <a:latin typeface="Arial (Body)"/>
                  </a:rPr>
                  <a:t>)  </a:t>
                </a:r>
                <a14:m>
                  <m:oMath xmlns:m="http://schemas.openxmlformats.org/officeDocument/2006/math">
                    <m:r>
                      <a:rPr lang="en-US" sz="2100" i="1" smtClean="0">
                        <a:solidFill>
                          <a:srgbClr val="202124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</m:t>
                    </m:r>
                    <m:d>
                      <m:dPr>
                        <m:ctrlPr>
                          <a:rPr lang="en-US" sz="2100" i="1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100" i="1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100" i="1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100" i="1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100" i="1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sz="2100" i="1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sz="2100" i="1">
                        <a:solidFill>
                          <a:srgbClr val="202124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100" i="1">
                        <a:solidFill>
                          <a:srgbClr val="202124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</m:t>
                    </m:r>
                    <m:d>
                      <m:dPr>
                        <m:ctrlPr>
                          <a:rPr lang="en-US" sz="2100" i="1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100" i="1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100" i="1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100" i="1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sz="2100" i="1">
                        <a:solidFill>
                          <a:srgbClr val="202124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=0,  </m:t>
                    </m:r>
                    <m:r>
                      <a:rPr lang="hy-AM" sz="2100" i="1">
                        <a:solidFill>
                          <a:srgbClr val="202124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երբ</m:t>
                    </m:r>
                    <m:r>
                      <a:rPr lang="hy-AM" sz="2100" i="1">
                        <a:solidFill>
                          <a:srgbClr val="202124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100" i="1">
                        <a:solidFill>
                          <a:srgbClr val="202124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100" i="1">
                        <a:solidFill>
                          <a:srgbClr val="202124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endParaRPr lang="hy-AM" sz="2100" dirty="0">
                  <a:latin typeface="Arial (Body)"/>
                </a:endParaRPr>
              </a:p>
              <a:p>
                <a:pPr marL="0" indent="0">
                  <a:buNone/>
                </a:pPr>
                <a:r>
                  <a:rPr lang="hy-AM" sz="2600" dirty="0">
                    <a:latin typeface="Arial (Body)"/>
                  </a:rPr>
                  <a:t>	գ</a:t>
                </a:r>
                <a:r>
                  <a:rPr lang="en-US" sz="2600" dirty="0">
                    <a:latin typeface="Arial (Body)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100" i="1" smtClean="0">
                        <a:solidFill>
                          <a:srgbClr val="202124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</m:t>
                    </m:r>
                    <m:d>
                      <m:dPr>
                        <m:ctrlPr>
                          <a:rPr lang="en-US" sz="2100" i="1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i="1">
                                <a:solidFill>
                                  <a:srgbClr val="202124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solidFill>
                                  <a:srgbClr val="202124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100" i="1">
                                <a:solidFill>
                                  <a:srgbClr val="202124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100" i="1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100" i="1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sz="2100" i="1">
                        <a:solidFill>
                          <a:srgbClr val="202124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US" sz="2100" i="1">
                        <a:solidFill>
                          <a:srgbClr val="202124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</m:t>
                    </m:r>
                    <m:d>
                      <m:dPr>
                        <m:ctrlPr>
                          <a:rPr lang="en-US" sz="2100" i="1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i="1">
                                <a:solidFill>
                                  <a:srgbClr val="202124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solidFill>
                                  <a:srgbClr val="202124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100" i="1">
                                <a:solidFill>
                                  <a:srgbClr val="202124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100" i="1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100" i="1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sz="2100" i="1">
                        <a:solidFill>
                          <a:srgbClr val="202124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100" i="1">
                        <a:solidFill>
                          <a:srgbClr val="202124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</m:t>
                    </m:r>
                    <m:d>
                      <m:dPr>
                        <m:ctrlPr>
                          <a:rPr lang="en-US" sz="2100" i="1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i="1">
                                <a:solidFill>
                                  <a:srgbClr val="202124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solidFill>
                                  <a:srgbClr val="202124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100" i="1">
                                <a:solidFill>
                                  <a:srgbClr val="202124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100" i="1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100" i="1">
                                <a:solidFill>
                                  <a:srgbClr val="202124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solidFill>
                                  <a:srgbClr val="202124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100" i="1">
                                <a:solidFill>
                                  <a:srgbClr val="202124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100" i="1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sz="2100" i="1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sz="2100" i="1">
                        <a:solidFill>
                          <a:srgbClr val="202124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US" sz="2100" i="1">
                        <a:solidFill>
                          <a:srgbClr val="202124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</m:t>
                    </m:r>
                    <m:d>
                      <m:dPr>
                        <m:ctrlPr>
                          <a:rPr lang="en-US" sz="2100" i="1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i="1">
                                <a:solidFill>
                                  <a:srgbClr val="202124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solidFill>
                                  <a:srgbClr val="202124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100" i="1">
                                <a:solidFill>
                                  <a:srgbClr val="202124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100" i="1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100" i="1">
                                <a:solidFill>
                                  <a:srgbClr val="202124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solidFill>
                                  <a:srgbClr val="202124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100" i="1">
                                <a:solidFill>
                                  <a:srgbClr val="202124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100" i="1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sz="2100" i="1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sz="2100" i="1">
                        <a:solidFill>
                          <a:srgbClr val="202124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=0,  </m:t>
                    </m:r>
                    <m:r>
                      <a:rPr lang="hy-AM" sz="2100" i="1">
                        <a:solidFill>
                          <a:srgbClr val="202124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երբ</m:t>
                    </m:r>
                    <m:r>
                      <a:rPr lang="hy-AM" sz="2100" i="1">
                        <a:solidFill>
                          <a:srgbClr val="202124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2100" i="1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100" i="1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100" i="1">
                        <a:solidFill>
                          <a:srgbClr val="202124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100" i="1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100" i="1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100" i="1">
                        <a:solidFill>
                          <a:srgbClr val="202124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&gt;0;  </m:t>
                    </m:r>
                    <m:sSub>
                      <m:sSubPr>
                        <m:ctrlPr>
                          <a:rPr lang="en-US" sz="2100" i="1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100" i="1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100" i="1">
                        <a:solidFill>
                          <a:srgbClr val="202124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≠</m:t>
                    </m:r>
                    <m:sSub>
                      <m:sSubPr>
                        <m:ctrlPr>
                          <a:rPr lang="en-US" sz="2100" i="1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100" i="1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100" dirty="0">
                  <a:latin typeface="Arial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7F1EBD-BDA6-4B73-A16A-77E393554B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26695"/>
                <a:ext cx="10515600" cy="5466180"/>
              </a:xfrm>
              <a:blipFill>
                <a:blip r:embed="rId3"/>
                <a:stretch>
                  <a:fillRect l="-928" t="-1895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0597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09E68CF-1F14-4FC7-958A-5ECAE003D3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533233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hy-AM" sz="2800" b="1" dirty="0">
                    <a:latin typeface="Arial (Headings)"/>
                  </a:rPr>
                  <a:t>Նշանների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US" sz="2800" b="1" dirty="0">
                    <a:latin typeface="Arial (Headings)"/>
                  </a:rPr>
                  <a:t> </a:t>
                </a:r>
                <a:r>
                  <a:rPr lang="hy-AM" sz="2800" b="1" dirty="0">
                    <a:latin typeface="Arial (Headings)"/>
                  </a:rPr>
                  <a:t>ֆունկցիայի սահմանումը</a:t>
                </a:r>
                <a:endParaRPr lang="en-US" sz="28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09E68CF-1F14-4FC7-958A-5ECAE003D3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533233"/>
              </a:xfrm>
              <a:blipFill>
                <a:blip r:embed="rId2"/>
                <a:stretch>
                  <a:fillRect t="-17241" b="-25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B3107B-83CD-4F43-921A-28D38E0CA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4514"/>
            <a:ext cx="12192000" cy="506897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380EF2-9538-4201-A96E-2DDD4799DF7C}"/>
                  </a:ext>
                </a:extLst>
              </p:cNvPr>
              <p:cNvSpPr txBox="1"/>
              <p:nvPr/>
            </p:nvSpPr>
            <p:spPr>
              <a:xfrm>
                <a:off x="1219201" y="5775966"/>
                <a:ext cx="10777026" cy="375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y-AM" b="0" dirty="0" err="1">
                    <a:ea typeface="Cambria Math" panose="02040503050406030204" pitchFamily="18" charset="0"/>
                  </a:rPr>
                  <a:t>Օկտոնիոնների</a:t>
                </a:r>
                <a:r>
                  <a:rPr lang="hy-AM" b="0" dirty="0">
                    <a:ea typeface="Cambria Math" panose="02040503050406030204" pitchFamily="18" charset="0"/>
                  </a:rPr>
                  <a:t> բազիսային բազմապատկման հիմքով կառուցված նշանների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y-AM" dirty="0"/>
                  <a:t> </a:t>
                </a:r>
                <a:r>
                  <a:rPr lang="hy-AM" dirty="0" err="1"/>
                  <a:t>մատրիցը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380EF2-9538-4201-A96E-2DDD4799D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1" y="5775966"/>
                <a:ext cx="10777026" cy="375039"/>
              </a:xfrm>
              <a:prstGeom prst="rect">
                <a:avLst/>
              </a:prstGeom>
              <a:blipFill>
                <a:blip r:embed="rId4"/>
                <a:stretch>
                  <a:fillRect l="-452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6863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5EFA7D9-270E-48DA-8B7C-54864AC7FB1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886158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hy-AM" sz="2800" b="1" dirty="0">
                    <a:latin typeface="Arial (Headings)"/>
                  </a:rPr>
                  <a:t>Նշանների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US" sz="2800" b="1" dirty="0">
                    <a:latin typeface="Arial (Headings)"/>
                  </a:rPr>
                  <a:t> </a:t>
                </a:r>
                <a:r>
                  <a:rPr lang="hy-AM" sz="2800" b="1" dirty="0">
                    <a:latin typeface="Arial (Headings)"/>
                  </a:rPr>
                  <a:t>ֆունկցիայի սահմանումը։ </a:t>
                </a:r>
                <a:r>
                  <a:rPr lang="hy-AM" sz="2800" dirty="0">
                    <a:latin typeface="Arial (Headings)"/>
                  </a:rPr>
                  <a:t>Օժանդակ</a:t>
                </a:r>
                <a:r>
                  <a:rPr lang="hy-AM" sz="2800" b="1" dirty="0">
                    <a:latin typeface="Arial (Headings)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y-AM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hy-AM" sz="2800" dirty="0"/>
                  <a:t> 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y-AM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:r>
                  <a:rPr lang="hy-AM" sz="2800" dirty="0"/>
                  <a:t>ֆունկցիաներ</a:t>
                </a:r>
                <a:endParaRPr lang="en-US" sz="28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5EFA7D9-270E-48DA-8B7C-54864AC7FB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886158"/>
              </a:xfrm>
              <a:blipFill>
                <a:blip r:embed="rId2"/>
                <a:stretch>
                  <a:fillRect t="-11724" b="-17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30A74A-4733-436B-B500-D0592540C8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284"/>
                <a:ext cx="10515600" cy="524159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500" i="1" dirty="0"/>
                  <a:t> </a:t>
                </a:r>
                <a:r>
                  <a:rPr lang="hy-AM" sz="2500" dirty="0"/>
                  <a:t>ֆունկցիայի մնացած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)≡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500" i="1" dirty="0"/>
                  <a:t> </a:t>
                </a:r>
                <a:r>
                  <a:rPr lang="hy-AM" sz="2500" dirty="0"/>
                  <a:t>արժեքները սահմանելու համար ներմուծվում է 2 օժանդակ ֆունկցիաներ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y-AM" sz="25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500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500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sz="2500" b="1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hy-AM" sz="2500" i="1" dirty="0"/>
                  <a:t> 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y-AM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500" i="1" dirty="0"/>
                  <a:t>:</a:t>
                </a: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5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500" i="1" dirty="0"/>
                  <a:t> </a:t>
                </a:r>
                <a:r>
                  <a:rPr lang="hy-AM" sz="2500" i="1" dirty="0"/>
                  <a:t>և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500" i="1" dirty="0"/>
                  <a:t> </a:t>
                </a:r>
                <a:r>
                  <a:rPr lang="hy-AM" sz="2500" dirty="0"/>
                  <a:t>թվերի համար  ներմուծվում է ֆունկցիա որը արտապատկերում է 2 հիմքով հաշվանքի համակարգում եռանիշ թիվ կազմված</a:t>
                </a:r>
                <a:r>
                  <a:rPr lang="hy-AM" sz="2500" i="1" dirty="0"/>
                  <a:t>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500" i="1" dirty="0"/>
                  <a:t> </a:t>
                </a:r>
                <a:r>
                  <a:rPr lang="hy-AM" sz="2500" dirty="0"/>
                  <a:t>թվի</a:t>
                </a:r>
                <a:r>
                  <a:rPr lang="hy-AM" sz="2500" i="1" dirty="0"/>
                  <a:t> </a:t>
                </a:r>
                <a:br>
                  <a:rPr lang="en-US" sz="25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, 4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+1, 4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sz="2500" i="1" dirty="0"/>
                  <a:t> </a:t>
                </a:r>
                <a:r>
                  <a:rPr lang="hy-AM" sz="2500" dirty="0"/>
                  <a:t>կարգային թվանշաններով և </a:t>
                </a:r>
                <a:br>
                  <a:rPr lang="en-US" sz="2500" i="1" dirty="0"/>
                </a:b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0≤</m:t>
                    </m:r>
                    <m:sSup>
                      <m:sSup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sup>
                    </m:sSup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≤7</m:t>
                    </m:r>
                    <m:r>
                      <a:rPr lang="hy-AM" sz="25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y-AM" sz="2500" i="1" dirty="0"/>
                  <a:t> 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500" i="1" smtClean="0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hy-AM" sz="25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y-AM" sz="25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hy-AM" sz="25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hy-AM" sz="25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sup>
                      </m:sSup>
                      <m:r>
                        <a:rPr lang="hy-AM" sz="2500" i="1">
                          <a:solidFill>
                            <a:srgbClr val="202124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5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hy-AM" sz="25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hy-AM" sz="25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hy-AM" sz="25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hy-AM" sz="25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hy-AM" sz="25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hy-AM" sz="2500" i="1">
                          <a:solidFill>
                            <a:srgbClr val="202124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+2∙</m:t>
                      </m:r>
                      <m:sSub>
                        <m:sSubPr>
                          <m:ctrlPr>
                            <a:rPr lang="en-US" sz="25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500" i="1">
                                  <a:solidFill>
                                    <a:srgbClr val="20212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hy-AM" sz="2500" i="1">
                                  <a:solidFill>
                                    <a:srgbClr val="20212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b>
                          <m:r>
                            <a:rPr lang="hy-AM" sz="25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hy-AM" sz="25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hy-AM" sz="25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hy-AM" sz="2500" i="1">
                          <a:solidFill>
                            <a:srgbClr val="202124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+4∙</m:t>
                      </m:r>
                      <m:sSub>
                        <m:sSubPr>
                          <m:ctrlPr>
                            <a:rPr lang="en-US" sz="25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500" i="1">
                                  <a:solidFill>
                                    <a:srgbClr val="20212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hy-AM" sz="2500" i="1">
                                  <a:solidFill>
                                    <a:srgbClr val="20212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b>
                          <m:r>
                            <a:rPr lang="hy-AM" sz="25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hy-AM" sz="25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hy-AM" sz="25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US" sz="2500" i="1" dirty="0">
                  <a:latin typeface="Arial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30A74A-4733-436B-B500-D0592540C8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284"/>
                <a:ext cx="10515600" cy="5241590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6993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0C3B8BD-1764-448C-B5A8-B6334D27D08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982412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hy-AM" sz="2800" b="1" dirty="0">
                    <a:latin typeface="Arial (Body)"/>
                  </a:rPr>
                  <a:t>Նշանների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US" sz="2800" b="1" dirty="0">
                    <a:latin typeface="Arial (Body)"/>
                  </a:rPr>
                  <a:t> </a:t>
                </a:r>
                <a:r>
                  <a:rPr lang="hy-AM" sz="2800" b="1" dirty="0">
                    <a:latin typeface="Arial (Body)"/>
                  </a:rPr>
                  <a:t>ֆունկցիայի սահմանումը։ </a:t>
                </a:r>
                <a:r>
                  <a:rPr lang="hy-AM" sz="2800" dirty="0">
                    <a:latin typeface="Arial (Body)"/>
                  </a:rPr>
                  <a:t>Օժանդակ</a:t>
                </a:r>
                <a:r>
                  <a:rPr lang="hy-AM" sz="2800" b="1" dirty="0">
                    <a:latin typeface="Arial (Body)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y-AM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hy-AM" sz="2800" dirty="0">
                    <a:latin typeface="Arial (Body)"/>
                  </a:rPr>
                  <a:t> 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y-AM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800" dirty="0">
                    <a:latin typeface="Arial (Body)"/>
                  </a:rPr>
                  <a:t> </a:t>
                </a:r>
                <a:r>
                  <a:rPr lang="hy-AM" sz="2800" dirty="0">
                    <a:latin typeface="Arial (Body)"/>
                  </a:rPr>
                  <a:t>ֆունկցիաներ</a:t>
                </a:r>
                <a:endParaRPr lang="en-US" sz="2800" dirty="0">
                  <a:latin typeface="Arial (Body)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0C3B8BD-1764-448C-B5A8-B6334D27D0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982412"/>
              </a:xfrm>
              <a:blipFill>
                <a:blip r:embed="rId2"/>
                <a:stretch>
                  <a:fillRect t="-5590" b="-11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5D3E8C-3F01-44A6-A849-6BFFC3CBF1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7537"/>
                <a:ext cx="10515600" cy="5145338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n-US" sz="2600" dirty="0">
                    <a:latin typeface="Arial (Body)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600" i="1" dirty="0">
                    <a:latin typeface="Arial (Body)"/>
                  </a:rPr>
                  <a:t> </a:t>
                </a:r>
                <a:r>
                  <a:rPr lang="hy-AM" sz="2600" i="1" dirty="0">
                    <a:latin typeface="Arial (Body)"/>
                  </a:rPr>
                  <a:t>և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600" i="1" dirty="0">
                    <a:latin typeface="Arial (Body)"/>
                  </a:rPr>
                  <a:t> </a:t>
                </a:r>
                <a:r>
                  <a:rPr lang="hy-AM" sz="2600" dirty="0">
                    <a:latin typeface="Arial (Body)"/>
                  </a:rPr>
                  <a:t>թվերի համար  ներմուծվում է </a:t>
                </a:r>
                <a:br>
                  <a:rPr lang="en-US" sz="2600" dirty="0">
                    <a:latin typeface="Arial (Body)"/>
                  </a:rPr>
                </a:br>
                <a14:m>
                  <m:oMath xmlns:m="http://schemas.openxmlformats.org/officeDocument/2006/math">
                    <m:r>
                      <a:rPr lang="hy-AM" sz="26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hy-AM" sz="2600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hy-AM" sz="26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hy-AM" sz="26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hy-AM" sz="26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hy-AM" sz="2600" i="1">
                        <a:latin typeface="Cambria Math" panose="02040503050406030204" pitchFamily="18" charset="0"/>
                      </a:rPr>
                      <m:t>→{−1;1} </m:t>
                    </m:r>
                  </m:oMath>
                </a14:m>
                <a:r>
                  <a:rPr lang="en-US" sz="2600" dirty="0">
                    <a:latin typeface="Arial (Body)"/>
                  </a:rPr>
                  <a:t> </a:t>
                </a:r>
                <a:r>
                  <a:rPr lang="hy-AM" sz="2600" dirty="0">
                    <a:latin typeface="Arial (Body)"/>
                  </a:rPr>
                  <a:t>ֆունկցիա</a:t>
                </a:r>
                <a:r>
                  <a:rPr lang="en-US" sz="2600" dirty="0">
                    <a:latin typeface="Arial (Body)"/>
                  </a:rPr>
                  <a:t>,</a:t>
                </a:r>
                <a:r>
                  <a:rPr lang="hy-AM" sz="2600" dirty="0">
                    <a:latin typeface="Arial (Body)"/>
                  </a:rPr>
                  <a:t> որն ամեն մի </a:t>
                </a:r>
                <a14:m>
                  <m:oMath xmlns:m="http://schemas.openxmlformats.org/officeDocument/2006/math">
                    <m:r>
                      <a:rPr lang="hy-AM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hy-AM" sz="26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hy-AM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hy-AM" sz="26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hy-AM" sz="2600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hy-AM" sz="26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hy-AM" sz="26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hy-AM" sz="260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hy-AM" sz="2600" dirty="0">
                    <a:latin typeface="Arial (Body)"/>
                  </a:rPr>
                  <a:t> </a:t>
                </a:r>
                <a:r>
                  <a:rPr lang="hy-AM" sz="2600" dirty="0" err="1">
                    <a:latin typeface="Arial (Body)"/>
                  </a:rPr>
                  <a:t>թվազույգի</a:t>
                </a:r>
                <a:r>
                  <a:rPr lang="hy-AM" sz="2600" dirty="0">
                    <a:latin typeface="Arial (Body)"/>
                  </a:rPr>
                  <a:t> համապատասխանեցում է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y-AM" sz="2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hy-AM" sz="26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y-AM" sz="2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hy-AM" sz="2600" i="1">
                        <a:latin typeface="Cambria Math" panose="02040503050406030204" pitchFamily="18" charset="0"/>
                      </a:rPr>
                      <m:t>=±1</m:t>
                    </m:r>
                  </m:oMath>
                </a14:m>
                <a:r>
                  <a:rPr lang="hy-AM" sz="2600" dirty="0">
                    <a:latin typeface="Arial (Body)"/>
                  </a:rPr>
                  <a:t> թիվ ըստ </a:t>
                </a:r>
                <a:r>
                  <a:rPr lang="hy-AM" sz="2600" dirty="0" err="1">
                    <a:latin typeface="Arial (Body)"/>
                  </a:rPr>
                  <a:t>բանաձևի</a:t>
                </a:r>
                <a:endParaRPr lang="hy-AM" sz="2600" dirty="0">
                  <a:latin typeface="Arial (Body)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y-AM" sz="2400" i="1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hy-AM" sz="2400" i="1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hy-AM" sz="2400" i="1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hy-AM" sz="2400" i="1">
                        <a:solidFill>
                          <a:srgbClr val="202124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i="1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solidFill>
                                  <a:srgbClr val="202124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hy-AM" sz="2400" i="1">
                                <a:solidFill>
                                  <a:srgbClr val="202124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1,երբ </m:t>
                            </m:r>
                            <m:nary>
                              <m:naryPr>
                                <m:chr m:val="∑"/>
                                <m:limLoc m:val="undOvr"/>
                                <m:supHide m:val="on"/>
                                <m:ctrlPr>
                                  <a:rPr lang="en-US" sz="2400" i="1">
                                    <a:solidFill>
                                      <a:srgbClr val="202124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400" i="1">
                                    <a:solidFill>
                                      <a:srgbClr val="202124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2400" i="1">
                                    <a:solidFill>
                                      <a:srgbClr val="202124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≥</m:t>
                                </m:r>
                                <m:r>
                                  <a:rPr lang="en-US" sz="2400" i="1">
                                    <a:solidFill>
                                      <a:srgbClr val="202124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  <m:r>
                                  <a:rPr lang="en-US" sz="2400" i="1">
                                    <a:solidFill>
                                      <a:srgbClr val="202124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202124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y-AM" sz="2400" i="1">
                                        <a:solidFill>
                                          <a:srgbClr val="202124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hy-AM" sz="2400" i="1">
                                        <a:solidFill>
                                          <a:srgbClr val="202124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  <m:r>
                                      <a:rPr lang="hy-AM" sz="2400" i="1">
                                        <a:solidFill>
                                          <a:srgbClr val="202124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hy-AM" sz="2400" i="1">
                                        <a:solidFill>
                                          <a:srgbClr val="202124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  <m:r>
                                      <a:rPr lang="hy-AM" sz="2400" i="1">
                                        <a:solidFill>
                                          <a:srgbClr val="202124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hy-AM" sz="2400" i="1">
                                        <a:solidFill>
                                          <a:srgbClr val="202124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hy-AM" sz="2400" i="1">
                                    <a:solidFill>
                                      <a:srgbClr val="202124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թիվը զույգ է</m:t>
                                </m:r>
                              </m:e>
                            </m:nary>
                          </m:e>
                          <m:e>
                            <m:r>
                              <a:rPr lang="hy-AM" sz="2400" i="1">
                                <a:solidFill>
                                  <a:srgbClr val="202124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−1, երբ </m:t>
                            </m:r>
                            <m:nary>
                              <m:naryPr>
                                <m:chr m:val="∑"/>
                                <m:limLoc m:val="undOvr"/>
                                <m:supHide m:val="on"/>
                                <m:ctrlPr>
                                  <a:rPr lang="en-US" sz="2400" i="1">
                                    <a:solidFill>
                                      <a:srgbClr val="202124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400" i="1">
                                    <a:solidFill>
                                      <a:srgbClr val="202124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2400" i="1">
                                    <a:solidFill>
                                      <a:srgbClr val="202124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≥</m:t>
                                </m:r>
                                <m:r>
                                  <a:rPr lang="en-US" sz="2400" i="1">
                                    <a:solidFill>
                                      <a:srgbClr val="202124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  <m:r>
                                  <a:rPr lang="en-US" sz="2400" i="1">
                                    <a:solidFill>
                                      <a:srgbClr val="202124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202124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y-AM" sz="2400" i="1">
                                        <a:solidFill>
                                          <a:srgbClr val="202124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hy-AM" sz="2400" i="1">
                                        <a:solidFill>
                                          <a:srgbClr val="202124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  <m:r>
                                      <a:rPr lang="hy-AM" sz="2400" i="1">
                                        <a:solidFill>
                                          <a:srgbClr val="202124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hy-AM" sz="2400" i="1">
                                        <a:solidFill>
                                          <a:srgbClr val="202124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  <m:r>
                                      <a:rPr lang="hy-AM" sz="2400" i="1">
                                        <a:solidFill>
                                          <a:srgbClr val="202124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hy-AM" sz="2400" i="1">
                                        <a:solidFill>
                                          <a:srgbClr val="202124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hy-AM" sz="2400" i="1">
                                    <a:solidFill>
                                      <a:srgbClr val="202124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թիվը կենտ է</m:t>
                                </m:r>
                              </m:e>
                            </m:nary>
                          </m:e>
                        </m:eqArr>
                      </m:e>
                    </m:d>
                  </m:oMath>
                </a14:m>
                <a:r>
                  <a:rPr lang="hy-AM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</a:t>
                </a: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y-AM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hy-AM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y-AM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hy-AM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y-AM" sz="2400" i="1">
                            <a:latin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y-AM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y-AM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hy-AM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b>
                                <m:r>
                                  <a:rPr lang="hy-AM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hy-AM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hy-AM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nary>
                      </m:sup>
                    </m:sSup>
                    <m:r>
                      <a:rPr lang="hy-AM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hy-AM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latin typeface="Arial (Body)"/>
                  </a:rPr>
                  <a:t> </a:t>
                </a:r>
                <a:r>
                  <a:rPr lang="hy-AM" sz="2400" dirty="0">
                    <a:latin typeface="Arial (Body)"/>
                  </a:rPr>
                  <a:t>և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≤7</m:t>
                    </m:r>
                  </m:oMath>
                </a14:m>
                <a:r>
                  <a:rPr lang="en-US" sz="2400" dirty="0">
                    <a:latin typeface="Arial (Body)"/>
                  </a:rPr>
                  <a:t> </a:t>
                </a:r>
                <a:r>
                  <a:rPr lang="hy-AM" sz="2400" dirty="0">
                    <a:latin typeface="Arial (Body)"/>
                  </a:rPr>
                  <a:t>ապա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y-AM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Arial (Body)"/>
                  </a:rPr>
                  <a:t> </a:t>
                </a:r>
                <a:r>
                  <a:rPr lang="hy-AM" sz="2400" dirty="0">
                    <a:latin typeface="Arial (Body)"/>
                  </a:rPr>
                  <a:t>արժեքները համընկնում են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hy-AM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</m:oMath>
                </a14:m>
                <a:r>
                  <a:rPr lang="en-US" sz="2400" dirty="0">
                    <a:latin typeface="Arial (Body)"/>
                  </a:rPr>
                  <a:t> </a:t>
                </a:r>
                <a:r>
                  <a:rPr lang="hy-AM" sz="2400" dirty="0" err="1">
                    <a:latin typeface="Arial (Body)"/>
                  </a:rPr>
                  <a:t>մատրիցի</a:t>
                </a:r>
                <a:r>
                  <a:rPr lang="hy-AM" sz="2400" dirty="0">
                    <a:latin typeface="Arial (Body)"/>
                  </a:rPr>
                  <a:t> արժեքների հետ</a:t>
                </a:r>
              </a:p>
              <a:p>
                <a:pPr marL="0" indent="0">
                  <a:buNone/>
                </a:pPr>
                <a:endParaRPr lang="en-US" sz="2400" dirty="0">
                  <a:latin typeface="Arial (Body)"/>
                </a:endParaRPr>
              </a:p>
              <a:p>
                <a:pPr marL="0" indent="0">
                  <a:buNone/>
                </a:pPr>
                <a:r>
                  <a:rPr lang="hy-AM" sz="2600" dirty="0">
                    <a:solidFill>
                      <a:srgbClr val="202124"/>
                    </a:solidFill>
                    <a:effectLst/>
                    <a:latin typeface="Sylfaen" panose="010A050205030603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Այժմ պատրաստ ենք սահմանելու նշանների </a:t>
                </a:r>
                <a14:m>
                  <m:oMath xmlns:m="http://schemas.openxmlformats.org/officeDocument/2006/math">
                    <m:r>
                      <a:rPr lang="hy-AM" sz="2600" i="1">
                        <a:solidFill>
                          <a:srgbClr val="202124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hy-AM" sz="2600" i="1">
                        <a:solidFill>
                          <a:srgbClr val="202124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hy-AM" sz="2600" i="1">
                        <a:solidFill>
                          <a:srgbClr val="202124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𝑍</m:t>
                    </m:r>
                    <m:r>
                      <a:rPr lang="hy-AM" sz="2600" i="1">
                        <a:solidFill>
                          <a:srgbClr val="202124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hy-AM" sz="2600" i="1">
                        <a:solidFill>
                          <a:srgbClr val="202124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𝑍</m:t>
                    </m:r>
                    <m:r>
                      <a:rPr lang="hy-AM" sz="2600" i="1">
                        <a:solidFill>
                          <a:srgbClr val="202124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→{−1;1}</m:t>
                    </m:r>
                  </m:oMath>
                </a14:m>
                <a:r>
                  <a:rPr lang="hy-AM" sz="2600" dirty="0">
                    <a:solidFill>
                      <a:srgbClr val="202124"/>
                    </a:solidFill>
                    <a:effectLst/>
                    <a:latin typeface="Sylfaen" panose="010A050205030603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ֆունկցիան ամբողջությամբ</a:t>
                </a:r>
                <a:endParaRPr lang="en-US" sz="2600" dirty="0">
                  <a:latin typeface="Arial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5D3E8C-3F01-44A6-A849-6BFFC3CBF1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7537"/>
                <a:ext cx="10515600" cy="5145338"/>
              </a:xfrm>
              <a:blipFill>
                <a:blip r:embed="rId3"/>
                <a:stretch>
                  <a:fillRect l="-1043" t="-1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7647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7CEBB55-FF1D-47DB-A24C-8EC510AEEA9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597401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hy-AM" sz="2800" b="1" dirty="0">
                    <a:latin typeface="Arial (Headings)"/>
                  </a:rPr>
                  <a:t>Նշանների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US" sz="2800" b="1" dirty="0">
                    <a:latin typeface="Arial (Headings)"/>
                  </a:rPr>
                  <a:t> </a:t>
                </a:r>
                <a:r>
                  <a:rPr lang="hy-AM" sz="2800" b="1" dirty="0">
                    <a:latin typeface="Arial (Headings)"/>
                  </a:rPr>
                  <a:t>ֆունկցիայի սահմանումը</a:t>
                </a:r>
                <a:endParaRPr lang="en-US" sz="28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7CEBB55-FF1D-47DB-A24C-8EC510AEEA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597401"/>
              </a:xfrm>
              <a:blipFill>
                <a:blip r:embed="rId2"/>
                <a:stretch>
                  <a:fillRect t="-10204" b="-16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BA4FEC-1382-4E30-A896-2644C6CC33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74821"/>
                <a:ext cx="10515600" cy="541805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hy-AM" sz="2600" b="1" dirty="0"/>
                  <a:t>Սահմանում</a:t>
                </a:r>
                <a:r>
                  <a:rPr lang="hy-AM" sz="2600" dirty="0"/>
                  <a:t>։ </a:t>
                </a:r>
                <a14:m>
                  <m:oMath xmlns:m="http://schemas.openxmlformats.org/officeDocument/2006/math">
                    <m:r>
                      <a:rPr lang="hy-AM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hy-AM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y-AM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hy-AM" sz="2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hy-AM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hy-AM" sz="26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hy-AM" sz="2600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hy-AM" sz="26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hy-AM" sz="26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hy-AM" sz="260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hy-AM" sz="2600" dirty="0"/>
                  <a:t> </a:t>
                </a:r>
                <a:r>
                  <a:rPr lang="hy-AM" sz="2600" dirty="0" err="1"/>
                  <a:t>թվազույգի</a:t>
                </a:r>
                <a:r>
                  <a:rPr lang="hy-AM" sz="2600" dirty="0"/>
                  <a:t> համար, որտեղ </a:t>
                </a:r>
                <a14:m>
                  <m:oMath xmlns:m="http://schemas.openxmlformats.org/officeDocument/2006/math">
                    <m:r>
                      <a:rPr lang="hy-AM" sz="2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hy-AM" sz="2600" i="1">
                        <a:latin typeface="Cambria Math" panose="02040503050406030204" pitchFamily="18" charset="0"/>
                      </a:rPr>
                      <m:t>=8</m:t>
                    </m:r>
                    <m:r>
                      <a:rPr lang="hy-AM" sz="26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hy-AM" sz="2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hy-AM" sz="26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hy-AM" sz="2600" i="1">
                        <a:latin typeface="Cambria Math" panose="02040503050406030204" pitchFamily="18" charset="0"/>
                      </a:rPr>
                      <m:t>,  7≥</m:t>
                    </m:r>
                    <m:r>
                      <a:rPr lang="hy-AM" sz="26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hy-AM" sz="2600" i="1">
                        <a:latin typeface="Cambria Math" panose="02040503050406030204" pitchFamily="18" charset="0"/>
                      </a:rPr>
                      <m:t>≥0,  </m:t>
                    </m:r>
                    <m:r>
                      <a:rPr lang="hy-AM" sz="2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hy-AM" sz="2600" dirty="0"/>
                  <a:t> ֆունկցիայի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y-AM" sz="2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hy-AM" sz="2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hy-AM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hy-AM" sz="26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hy-AM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y-AM" sz="2600" dirty="0"/>
                  <a:t> արժեքը սահմանվում է </a:t>
                </a:r>
                <a:r>
                  <a:rPr lang="hy-AM" sz="2600" dirty="0" err="1"/>
                  <a:t>հետևյալ</a:t>
                </a:r>
                <a:r>
                  <a:rPr lang="hy-AM" sz="2600" dirty="0"/>
                  <a:t> </a:t>
                </a:r>
                <a:r>
                  <a:rPr lang="hy-AM" sz="2600" dirty="0" err="1"/>
                  <a:t>բանաձևերով</a:t>
                </a:r>
                <a:endParaRPr lang="hy-AM" sz="260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  <m:r>
                        <a:rPr lang="hy-AM" sz="2600" i="1">
                          <a:solidFill>
                            <a:srgbClr val="202124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hy-AM" sz="260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  <m:r>
                        <a:rPr lang="hy-AM" sz="2600" i="1">
                          <a:solidFill>
                            <a:srgbClr val="202124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  <m:r>
                        <a:rPr lang="hy-AM" sz="2600" i="1">
                          <a:solidFill>
                            <a:srgbClr val="202124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   </m:t>
                      </m:r>
                      <m:r>
                        <a:rPr lang="hy-AM" sz="2600" i="1">
                          <a:solidFill>
                            <a:srgbClr val="202124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երբ</m:t>
                      </m:r>
                      <m:r>
                        <a:rPr lang="hy-AM" sz="2600" i="1">
                          <a:solidFill>
                            <a:srgbClr val="202124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hy-AM" sz="2600" i="1">
                          <a:solidFill>
                            <a:srgbClr val="202124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hy-AM" sz="2600" i="1">
                          <a:solidFill>
                            <a:srgbClr val="202124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&gt;0,    </m:t>
                      </m:r>
                      <m:r>
                        <a:rPr lang="hy-AM" sz="2600" i="1">
                          <a:solidFill>
                            <a:srgbClr val="202124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𝑙</m:t>
                      </m:r>
                      <m:r>
                        <a:rPr lang="hy-AM" sz="2600" i="1">
                          <a:solidFill>
                            <a:srgbClr val="202124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hy-AM" sz="260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  <m:r>
                        <a:rPr lang="hy-AM" sz="2600" i="1">
                          <a:solidFill>
                            <a:srgbClr val="202124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  <m:r>
                        <a:rPr lang="hy-AM" sz="2600" i="1">
                          <a:solidFill>
                            <a:srgbClr val="202124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hy-AM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600" i="1">
                                      <a:solidFill>
                                        <a:srgbClr val="202124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y-AM" sz="2600" i="1">
                                      <a:solidFill>
                                        <a:srgbClr val="202124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hy-AM" sz="2600" i="1">
                          <a:solidFill>
                            <a:srgbClr val="202124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r>
                        <a:rPr lang="hy-AM" sz="2600" i="1">
                          <a:solidFill>
                            <a:srgbClr val="202124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երբ</m:t>
                      </m:r>
                      <m:r>
                        <a:rPr lang="hy-AM" sz="2600" i="1">
                          <a:solidFill>
                            <a:srgbClr val="202124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hy-AM" sz="2600" i="1">
                          <a:solidFill>
                            <a:srgbClr val="202124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hy-AM" sz="2600" i="1">
                          <a:solidFill>
                            <a:srgbClr val="202124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≥0, </m:t>
                      </m:r>
                      <m:r>
                        <a:rPr lang="hy-AM" sz="2600" i="1">
                          <a:solidFill>
                            <a:srgbClr val="202124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𝑙</m:t>
                      </m:r>
                      <m:r>
                        <a:rPr lang="hy-AM" sz="2600" i="1">
                          <a:solidFill>
                            <a:srgbClr val="202124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&gt;0</m:t>
                      </m:r>
                    </m:oMath>
                  </m:oMathPara>
                </a14:m>
                <a:endParaRPr lang="hy-AM" sz="260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hy-AM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600" dirty="0"/>
                  <a:t>  </a:t>
                </a:r>
                <a:r>
                  <a:rPr lang="hy-AM" sz="2600" dirty="0"/>
                  <a:t>թվի դեպքում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hy-AM" sz="2600" i="1" smtClean="0">
                        <a:solidFill>
                          <a:srgbClr val="202124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hy-AM" sz="2600" i="1" smtClean="0">
                        <a:solidFill>
                          <a:srgbClr val="202124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hy-AM" sz="2600" dirty="0">
                    <a:solidFill>
                      <a:srgbClr val="202124"/>
                    </a:solidFill>
                    <a:effectLst/>
                    <a:latin typeface="Sylfaen" panose="010A050205030603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և </a:t>
                </a:r>
                <a14:m>
                  <m:oMath xmlns:m="http://schemas.openxmlformats.org/officeDocument/2006/math">
                    <m:r>
                      <a:rPr lang="hy-AM" sz="2600" i="1">
                        <a:solidFill>
                          <a:srgbClr val="202124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7≥</m:t>
                    </m:r>
                    <m:r>
                      <a:rPr lang="hy-AM" sz="2600" i="1">
                        <a:solidFill>
                          <a:srgbClr val="202124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hy-AM" sz="2600" i="1">
                        <a:solidFill>
                          <a:srgbClr val="202124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≥0</m:t>
                    </m:r>
                  </m:oMath>
                </a14:m>
                <a:r>
                  <a:rPr lang="hy-AM" sz="2600" dirty="0">
                    <a:solidFill>
                      <a:srgbClr val="202124"/>
                    </a:solidFill>
                    <a:effectLst/>
                    <a:latin typeface="Sylfaen" panose="010A050205030603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ապա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y-AM" sz="2600" i="1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hy-AM" sz="2600" i="1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hy-AM" sz="2600" i="1">
                        <a:solidFill>
                          <a:srgbClr val="202124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hy-AM" sz="2600" i="1">
                        <a:solidFill>
                          <a:srgbClr val="202124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hy-AM" sz="2600" i="1">
                        <a:solidFill>
                          <a:srgbClr val="202124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hy-AM" sz="2600" dirty="0">
                    <a:solidFill>
                      <a:srgbClr val="202124"/>
                    </a:solidFill>
                    <a:effectLst/>
                    <a:latin typeface="Sylfaen" panose="010A050205030603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-ի արժեքները համընկնում են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600" i="1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hy-AM" sz="2600" i="1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</m:acc>
                  </m:oMath>
                </a14:m>
                <a:r>
                  <a:rPr lang="hy-AM" sz="2600" dirty="0">
                    <a:solidFill>
                      <a:srgbClr val="202124"/>
                    </a:solidFill>
                    <a:effectLst/>
                    <a:latin typeface="Sylfaen" panose="010A050205030603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hy-AM" sz="2600" dirty="0" err="1">
                    <a:solidFill>
                      <a:srgbClr val="202124"/>
                    </a:solidFill>
                    <a:effectLst/>
                    <a:latin typeface="Sylfaen" panose="010A050205030603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մատրիցի</a:t>
                </a:r>
                <a:r>
                  <a:rPr lang="hy-AM" sz="2600" dirty="0">
                    <a:solidFill>
                      <a:srgbClr val="202124"/>
                    </a:solidFill>
                    <a:effectLst/>
                    <a:latin typeface="Sylfaen" panose="010A050205030603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արժեքների հետ</a:t>
                </a:r>
                <a:endParaRPr lang="hy-AM" sz="2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BA4FEC-1382-4E30-A896-2644C6CC33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74821"/>
                <a:ext cx="10515600" cy="5418054"/>
              </a:xfrm>
              <a:blipFill>
                <a:blip r:embed="rId3"/>
                <a:stretch>
                  <a:fillRect l="-1043" t="-1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3356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BEF15-F63A-49F2-B49B-BADBC9F34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hy-AM" sz="2800" b="1" dirty="0"/>
              <a:t>Խնդրի պատմությունը և աշխատանքի նպատակը</a:t>
            </a:r>
            <a:endParaRPr lang="en-US" sz="28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56D14F-6657-4E29-9669-111D0E9F9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82" y="4010427"/>
            <a:ext cx="2461260" cy="20510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88B625-F6FB-4E5E-A753-0AEE1CC28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364" y="4008688"/>
            <a:ext cx="1354355" cy="20527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5EAA9E-B582-4057-BC0A-40055C90D98F}"/>
              </a:ext>
            </a:extLst>
          </p:cNvPr>
          <p:cNvSpPr txBox="1"/>
          <p:nvPr/>
        </p:nvSpPr>
        <p:spPr>
          <a:xfrm>
            <a:off x="8093946" y="6055196"/>
            <a:ext cx="1589772" cy="368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y-AM" dirty="0"/>
              <a:t>Արթուր </a:t>
            </a:r>
            <a:r>
              <a:rPr lang="hy-AM" dirty="0" err="1"/>
              <a:t>Քեյլի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652459-8E83-4148-A28A-559D58D38539}"/>
              </a:ext>
            </a:extLst>
          </p:cNvPr>
          <p:cNvSpPr txBox="1"/>
          <p:nvPr/>
        </p:nvSpPr>
        <p:spPr>
          <a:xfrm>
            <a:off x="2508282" y="6054832"/>
            <a:ext cx="2461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y-AM" dirty="0" err="1"/>
              <a:t>Վիլիամ</a:t>
            </a:r>
            <a:r>
              <a:rPr lang="hy-AM" dirty="0"/>
              <a:t> Ռ․ </a:t>
            </a:r>
            <a:r>
              <a:rPr lang="hy-AM" dirty="0" err="1"/>
              <a:t>Համիլթոն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FAD3EA-6A07-4338-A245-64FCD158B9F2}"/>
              </a:ext>
            </a:extLst>
          </p:cNvPr>
          <p:cNvSpPr txBox="1"/>
          <p:nvPr/>
        </p:nvSpPr>
        <p:spPr>
          <a:xfrm>
            <a:off x="569494" y="1507957"/>
            <a:ext cx="1105301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sz="2200" dirty="0"/>
              <a:t>1848 թ․ </a:t>
            </a:r>
            <a:r>
              <a:rPr lang="hy-AM" sz="2200" dirty="0" err="1"/>
              <a:t>Համիլտոնը</a:t>
            </a:r>
            <a:r>
              <a:rPr lang="hy-AM" sz="2200" dirty="0"/>
              <a:t> հայտնագործեց </a:t>
            </a:r>
            <a:r>
              <a:rPr lang="hy-AM" sz="2200" dirty="0" err="1"/>
              <a:t>քառյակների</a:t>
            </a:r>
            <a:r>
              <a:rPr lang="hy-AM" sz="2200" dirty="0"/>
              <a:t> </a:t>
            </a:r>
            <a:r>
              <a:rPr lang="en-US" sz="2200" dirty="0"/>
              <a:t>(</a:t>
            </a:r>
            <a:r>
              <a:rPr lang="hy-AM" sz="2200" dirty="0" err="1"/>
              <a:t>քվատերիոնների</a:t>
            </a:r>
            <a:r>
              <a:rPr lang="en-US" sz="2200" dirty="0"/>
              <a:t>)</a:t>
            </a:r>
            <a:r>
              <a:rPr lang="hy-AM" sz="2200" dirty="0"/>
              <a:t> </a:t>
            </a:r>
            <a:r>
              <a:rPr lang="hy-AM" sz="2200" dirty="0" err="1"/>
              <a:t>հանրահաշիվը</a:t>
            </a:r>
            <a:r>
              <a:rPr lang="hy-AM" sz="2200" dirty="0"/>
              <a:t>, իսկ մի փոքր ավելի ուշ </a:t>
            </a:r>
            <a:r>
              <a:rPr lang="hy-AM" sz="2200" dirty="0" err="1"/>
              <a:t>Քեյլին</a:t>
            </a:r>
            <a:r>
              <a:rPr lang="hy-AM" sz="2200" dirty="0"/>
              <a:t>՝ </a:t>
            </a:r>
            <a:r>
              <a:rPr lang="hy-AM" sz="2200" dirty="0" err="1"/>
              <a:t>ությակների</a:t>
            </a:r>
            <a:r>
              <a:rPr lang="en-US" sz="2200" dirty="0"/>
              <a:t> (</a:t>
            </a:r>
            <a:r>
              <a:rPr lang="hy-AM" sz="2200" dirty="0" err="1"/>
              <a:t>օկտոնիոնների</a:t>
            </a:r>
            <a:r>
              <a:rPr lang="en-US" sz="2200" dirty="0"/>
              <a:t>)</a:t>
            </a:r>
            <a:r>
              <a:rPr lang="hy-AM" sz="2200" dirty="0"/>
              <a:t>, որոնք կիրառություններ գտան </a:t>
            </a:r>
            <a:r>
              <a:rPr lang="hy-AM" sz="2200" dirty="0" err="1"/>
              <a:t>մաթեմատիկայում</a:t>
            </a:r>
            <a:r>
              <a:rPr lang="hy-AM" sz="2200" dirty="0"/>
              <a:t>՝ </a:t>
            </a:r>
            <a:r>
              <a:rPr lang="hy-AM" sz="2200" dirty="0" err="1"/>
              <a:t>հիպերկոմպլեքս</a:t>
            </a:r>
            <a:r>
              <a:rPr lang="hy-AM" sz="2200" dirty="0"/>
              <a:t> թվերի համակարգերի կառուցման խնդրում, այն բաժանելով երկու ուղղության՝ բաժանումով և </a:t>
            </a:r>
            <a:r>
              <a:rPr lang="hy-AM" sz="2200" dirty="0" err="1"/>
              <a:t>նորմավորված</a:t>
            </a:r>
            <a:r>
              <a:rPr lang="hy-AM" sz="2200" dirty="0"/>
              <a:t> գծային </a:t>
            </a:r>
            <a:r>
              <a:rPr lang="hy-AM" sz="2200" dirty="0" err="1"/>
              <a:t>հանրահաշիվների</a:t>
            </a:r>
            <a:r>
              <a:rPr lang="hy-AM" sz="2200" dirty="0"/>
              <a:t> ուսումնասիրության։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99655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065A0-5337-40E4-A942-6ED2E6BC7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359"/>
          </a:xfrm>
        </p:spPr>
        <p:txBody>
          <a:bodyPr>
            <a:normAutofit/>
          </a:bodyPr>
          <a:lstStyle/>
          <a:p>
            <a:pPr algn="ctr"/>
            <a:r>
              <a:rPr lang="hy-AM" sz="2800" b="1" dirty="0" err="1"/>
              <a:t>Համադրույթների</a:t>
            </a:r>
            <a:r>
              <a:rPr lang="hy-AM" sz="2800" b="1" dirty="0"/>
              <a:t> կառուցումը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626D9E-4C8B-43C9-AC41-D17AE14625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74821"/>
                <a:ext cx="10515600" cy="5102142"/>
              </a:xfrm>
            </p:spPr>
            <p:txBody>
              <a:bodyPr>
                <a:normAutofit lnSpcReduction="10000"/>
              </a:bodyPr>
              <a:lstStyle/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hy-AM" sz="2600" b="1" dirty="0">
                    <a:solidFill>
                      <a:srgbClr val="202124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Թեորեմ</a:t>
                </a:r>
                <a:r>
                  <a:rPr lang="hy-AM" sz="2600" dirty="0">
                    <a:solidFill>
                      <a:srgbClr val="202124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։ </a:t>
                </a:r>
                <a14:m>
                  <m:oMath xmlns:m="http://schemas.openxmlformats.org/officeDocument/2006/math">
                    <m:r>
                      <a:rPr lang="hy-AM" sz="2600" i="1" smtClean="0">
                        <a:solidFill>
                          <a:srgbClr val="202124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2600" b="0" i="1" smtClean="0">
                        <a:solidFill>
                          <a:srgbClr val="202124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hy-AM" sz="2600" i="1">
                        <a:solidFill>
                          <a:srgbClr val="202124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hy-AM" sz="2600" i="1">
                        <a:solidFill>
                          <a:srgbClr val="202124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hy-AM" sz="2600" i="1">
                        <a:solidFill>
                          <a:srgbClr val="202124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hy-AM" sz="2600" i="1">
                        <a:solidFill>
                          <a:srgbClr val="202124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hy-AM" sz="2600" i="1">
                        <a:solidFill>
                          <a:srgbClr val="202124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hy-AM" sz="2600" dirty="0">
                    <a:solidFill>
                      <a:srgbClr val="202124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թվազույգի համար, որը բավարարում է </a:t>
                </a:r>
                <a:br>
                  <a:rPr lang="hy-AM" sz="2600" i="1" dirty="0">
                    <a:solidFill>
                      <a:srgbClr val="202124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hy-AM" sz="2600" i="1">
                        <a:solidFill>
                          <a:srgbClr val="202124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𝜌</m:t>
                    </m:r>
                    <m:d>
                      <m:dPr>
                        <m:ctrlPr>
                          <a:rPr lang="en-US" sz="2600" i="1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hy-AM" sz="2600" i="1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hy-AM" sz="2600" i="1">
                        <a:solidFill>
                          <a:srgbClr val="202124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hy-AM" sz="2600" i="1">
                        <a:solidFill>
                          <a:srgbClr val="202124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hy-AM" sz="2600" i="1">
                        <a:solidFill>
                          <a:srgbClr val="202124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≥0</m:t>
                    </m:r>
                  </m:oMath>
                </a14:m>
                <a:r>
                  <a:rPr lang="hy-AM" sz="2600" dirty="0">
                    <a:solidFill>
                      <a:srgbClr val="202124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պայմանին,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y-AM" sz="2600" i="1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hy-AM" sz="2600" i="1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hy-AM" sz="2600" i="1">
                        <a:solidFill>
                          <a:srgbClr val="202124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  <m:sSup>
                      <m:sSupPr>
                        <m:ctrlPr>
                          <a:rPr lang="en-US" sz="2600" i="1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hy-AM" sz="2600" i="1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hy-AM" sz="2600" i="1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hy-AM" sz="2600" i="1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p>
                    <m:r>
                      <a:rPr lang="hy-AM" sz="2600" i="1">
                        <a:solidFill>
                          <a:srgbClr val="202124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en-US" sz="2600" i="1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hy-AM" sz="2600" i="1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hy-AM" sz="2600" i="1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hy-AM" sz="2600" i="1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hy-AM" sz="2600" i="1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p>
                    <m:r>
                      <a:rPr lang="hy-AM" sz="2600" i="1">
                        <a:solidFill>
                          <a:srgbClr val="202124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  <m:sSup>
                      <m:sSupPr>
                        <m:ctrlPr>
                          <a:rPr lang="en-US" sz="2600" i="1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hy-AM" sz="2600" i="1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hy-AM" sz="2600" i="1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hy-AM" sz="2600" i="1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hy-AM" sz="2600" dirty="0">
                    <a:solidFill>
                      <a:srgbClr val="202124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hy-AM" sz="2600" dirty="0" err="1">
                    <a:solidFill>
                      <a:srgbClr val="202124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երկգծային</a:t>
                </a:r>
                <a:r>
                  <a:rPr lang="hy-AM" sz="2600" dirty="0">
                    <a:solidFill>
                      <a:srgbClr val="202124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hy-AM" sz="2600" dirty="0" err="1">
                    <a:solidFill>
                      <a:srgbClr val="202124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ձևերը</a:t>
                </a:r>
                <a:r>
                  <a:rPr lang="hy-AM" sz="2600" dirty="0">
                    <a:solidFill>
                      <a:srgbClr val="202124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սահմանված </a:t>
                </a:r>
                <a:r>
                  <a:rPr lang="hy-AM" sz="2600" dirty="0" err="1">
                    <a:solidFill>
                      <a:srgbClr val="202124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հետևյալ</a:t>
                </a:r>
                <a:r>
                  <a:rPr lang="hy-AM" sz="2600" dirty="0">
                    <a:solidFill>
                      <a:srgbClr val="202124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hy-AM" sz="2600" dirty="0" err="1">
                    <a:solidFill>
                      <a:srgbClr val="202124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բանաձևով</a:t>
                </a:r>
                <a:endParaRPr lang="en-US" sz="2600" dirty="0"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hy-AM" sz="2600" i="1">
                          <a:solidFill>
                            <a:srgbClr val="202124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hy-AM" sz="2600" i="1">
                          <a:solidFill>
                            <a:srgbClr val="202124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p>
                        <m:e>
                          <m:sSub>
                            <m:sSubPr>
                              <m:ctrlPr>
                                <a:rPr lang="en-US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hy-AM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hy-AM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hy-AM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hy-AM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solidFill>
                                        <a:srgbClr val="202124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y-AM" sz="2600" i="1">
                                      <a:solidFill>
                                        <a:srgbClr val="202124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hy-AM" sz="2600" i="1">
                                      <a:solidFill>
                                        <a:srgbClr val="202124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hy-AM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hy-AM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hy-AM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hy-AM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hy-AM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   </m:t>
                          </m:r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=0,1,…,</m:t>
                          </m:r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nary>
                    </m:oMath>
                  </m:oMathPara>
                </a14:m>
                <a:endParaRPr lang="en-US" sz="2600" dirty="0"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hy-AM" sz="2600" dirty="0">
                    <a:solidFill>
                      <a:srgbClr val="202124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որոշում են </a:t>
                </a:r>
                <a14:m>
                  <m:oMath xmlns:m="http://schemas.openxmlformats.org/officeDocument/2006/math">
                    <m:r>
                      <a:rPr lang="hy-AM" sz="2600" i="1">
                        <a:solidFill>
                          <a:srgbClr val="202124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hy-AM" sz="2600" i="1">
                        <a:solidFill>
                          <a:srgbClr val="202124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hy-AM" sz="2600" i="1">
                        <a:solidFill>
                          <a:srgbClr val="202124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+1, </m:t>
                    </m:r>
                    <m:r>
                      <a:rPr lang="hy-AM" sz="2600" i="1">
                        <a:solidFill>
                          <a:srgbClr val="202124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hy-AM" sz="2600" i="1">
                        <a:solidFill>
                          <a:srgbClr val="202124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+1,</m:t>
                    </m:r>
                    <m:r>
                      <a:rPr lang="hy-AM" sz="2600" i="1">
                        <a:solidFill>
                          <a:srgbClr val="202124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hy-AM" sz="2600" i="1">
                        <a:solidFill>
                          <a:srgbClr val="202124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+1)</m:t>
                    </m:r>
                  </m:oMath>
                </a14:m>
                <a:r>
                  <a:rPr lang="hy-AM" sz="2600" dirty="0">
                    <a:solidFill>
                      <a:srgbClr val="202124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տիպի</a:t>
                </a:r>
                <a:endParaRPr lang="en-US" sz="2600" dirty="0">
                  <a:solidFill>
                    <a:srgbClr val="202124"/>
                  </a:solidFill>
                  <a:latin typeface="Arial (Body)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hy-AM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hy-AM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hy-AM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hy-AM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hy-AM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hy-AM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hy-AM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hy-AM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hy-AM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hy-AM" sz="2600" i="1">
                          <a:solidFill>
                            <a:srgbClr val="202124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hy-AM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hy-AM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hy-AM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hy-AM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hy-AM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hy-AM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hy-AM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hy-AM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hy-AM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hy-AM" sz="2600" i="1">
                          <a:solidFill>
                            <a:srgbClr val="202124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hy-AM" sz="2600" i="1">
                          <a:solidFill>
                            <a:srgbClr val="202124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hy-AM" sz="2600" i="1">
                          <a:solidFill>
                            <a:srgbClr val="202124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+…+</m:t>
                      </m:r>
                      <m:sSubSup>
                        <m:sSubSupPr>
                          <m:ctrlPr>
                            <a:rPr lang="en-US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600" dirty="0">
                  <a:solidFill>
                    <a:srgbClr val="202124"/>
                  </a:solidFill>
                  <a:effectLst/>
                  <a:latin typeface="Arial (Body)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hy-AM" sz="2600" dirty="0">
                    <a:solidFill>
                      <a:srgbClr val="202124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համադրույթ։</a:t>
                </a:r>
                <a:endParaRPr lang="en-US" sz="2600" dirty="0"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626D9E-4C8B-43C9-AC41-D17AE14625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74821"/>
                <a:ext cx="10515600" cy="5102142"/>
              </a:xfrm>
              <a:blipFill>
                <a:blip r:embed="rId2"/>
                <a:stretch>
                  <a:fillRect l="-1043" b="-2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9030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608FA-8D9B-40DC-81A3-EEB2906A7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443"/>
          </a:xfrm>
        </p:spPr>
        <p:txBody>
          <a:bodyPr>
            <a:normAutofit/>
          </a:bodyPr>
          <a:lstStyle/>
          <a:p>
            <a:pPr algn="ctr"/>
            <a:r>
              <a:rPr lang="hy-AM" sz="2800" b="1" dirty="0" err="1"/>
              <a:t>Համադրույթների</a:t>
            </a:r>
            <a:r>
              <a:rPr lang="hy-AM" sz="2800" b="1" dirty="0"/>
              <a:t> կառուցումը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A9890A-2E8D-4496-AF7C-2490A0DD20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78568"/>
                <a:ext cx="10515600" cy="5514307"/>
              </a:xfrm>
            </p:spPr>
            <p:txBody>
              <a:bodyPr>
                <a:normAutofit lnSpcReduction="10000"/>
              </a:bodyPr>
              <a:lstStyle/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hy-AM" sz="2600" b="1" dirty="0">
                    <a:solidFill>
                      <a:srgbClr val="202124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Հետևանք </a:t>
                </a:r>
                <a:r>
                  <a:rPr lang="hy-AM" sz="2600" b="1" dirty="0" err="1">
                    <a:solidFill>
                      <a:srgbClr val="202124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թեորեմից</a:t>
                </a:r>
                <a:r>
                  <a:rPr lang="hy-AM" sz="2600" dirty="0">
                    <a:solidFill>
                      <a:srgbClr val="202124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։ Եթե </a:t>
                </a:r>
                <a14:m>
                  <m:oMath xmlns:m="http://schemas.openxmlformats.org/officeDocument/2006/math">
                    <m:r>
                      <a:rPr lang="hy-AM" sz="2600" i="1">
                        <a:solidFill>
                          <a:srgbClr val="202124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hy-AM" sz="2600" dirty="0">
                    <a:solidFill>
                      <a:srgbClr val="202124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-ը զույգ թիվ է, ապա </a:t>
                </a:r>
                <a14:m>
                  <m:oMath xmlns:m="http://schemas.openxmlformats.org/officeDocument/2006/math">
                    <m:r>
                      <a:rPr lang="hy-AM" sz="2600" i="1">
                        <a:solidFill>
                          <a:srgbClr val="202124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𝜌</m:t>
                    </m:r>
                    <m:d>
                      <m:dPr>
                        <m:ctrlPr>
                          <a:rPr lang="en-US" sz="2600" i="1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hy-AM" sz="2600" i="1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hy-AM" sz="2600" i="1">
                        <a:solidFill>
                          <a:srgbClr val="202124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hy-AM" sz="2600" dirty="0">
                    <a:solidFill>
                      <a:srgbClr val="202124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hy-AM" sz="2600" dirty="0" err="1">
                    <a:solidFill>
                      <a:srgbClr val="202124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հետևաբար</a:t>
                </a:r>
                <a:r>
                  <a:rPr lang="hy-AM" sz="2600" dirty="0">
                    <a:solidFill>
                      <a:srgbClr val="202124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y-AM" sz="2600" i="1">
                        <a:solidFill>
                          <a:srgbClr val="202124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hy-AM" sz="2600" i="1">
                        <a:solidFill>
                          <a:srgbClr val="202124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hy-AM" sz="2600" dirty="0">
                    <a:solidFill>
                      <a:srgbClr val="202124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։ Իսկ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y-AM" sz="2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hy-AM" sz="2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y-AM" sz="2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y-AM" sz="2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hy-AM" sz="2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y-AM" sz="2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hy-AM" sz="2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y-AM" sz="2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hy-AM" sz="2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hy-AM" sz="2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hy-AM" sz="26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hy-AM" sz="26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y-AM" sz="2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hy-AM" sz="2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y-AM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y-AM" sz="2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y-AM" sz="26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hy-AM" sz="2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hy-AM" sz="2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hy-AM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hy-AM" sz="2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y-AM" sz="2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hy-AM" sz="2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hy-AM" sz="2600" i="1"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hy-AM" sz="2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y-AM" sz="2600" i="1">
                            <a:latin typeface="Cambria Math" panose="02040503050406030204" pitchFamily="18" charset="0"/>
                          </a:rPr>
                          <m:t>=0,1,…,</m:t>
                        </m:r>
                        <m:r>
                          <a:rPr lang="hy-AM" sz="2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nary>
                  </m:oMath>
                </a14:m>
                <a:r>
                  <a:rPr lang="hy-AM" sz="2400" dirty="0">
                    <a:solidFill>
                      <a:srgbClr val="202124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hy-AM" sz="2600" dirty="0" err="1">
                    <a:solidFill>
                      <a:srgbClr val="202124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երկգծային</a:t>
                </a:r>
                <a:r>
                  <a:rPr lang="hy-AM" sz="2600" dirty="0">
                    <a:solidFill>
                      <a:srgbClr val="202124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hy-AM" sz="2600" dirty="0" err="1">
                    <a:solidFill>
                      <a:srgbClr val="202124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ձևերը</a:t>
                </a:r>
                <a:r>
                  <a:rPr lang="hy-AM" sz="2600" dirty="0">
                    <a:solidFill>
                      <a:srgbClr val="202124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ընդունում են</a:t>
                </a:r>
                <a:r>
                  <a:rPr lang="en-US" sz="2600" dirty="0">
                    <a:solidFill>
                      <a:srgbClr val="202124"/>
                    </a:solidFill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y-AM" sz="2600" i="1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hy-AM" sz="2600" i="1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hy-AM" sz="2600" i="1">
                        <a:solidFill>
                          <a:srgbClr val="202124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i="1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y-AM" sz="2600" i="1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hy-AM" sz="2600" i="1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600" i="1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y-AM" sz="2600" i="1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hy-AM" sz="2600" i="1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hy-AM" sz="2600" dirty="0">
                    <a:solidFill>
                      <a:srgbClr val="202124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տեսք։ Այս դեպքում</a:t>
                </a:r>
                <a:endParaRPr lang="en-US" sz="2600" dirty="0">
                  <a:solidFill>
                    <a:srgbClr val="202124"/>
                  </a:solidFill>
                  <a:effectLst/>
                  <a:latin typeface="Arial (Body)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hy-AM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hy-AM" sz="2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hy-AM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hy-AM" sz="2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hy-AM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hy-AM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hy-AM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hy-AM" sz="2600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hy-AM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hy-AM" sz="2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hy-AM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hy-AM" sz="2600" i="1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hy-AM" sz="2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hy-AM" sz="2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hy-AM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hy-AM" sz="2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hy-AM" sz="2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hy-AM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hy-AM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hy-AM" sz="2600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hy-AM" sz="2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hy-AM" sz="2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hy-AM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hy-AM" sz="26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y-AM" sz="2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hy-AM" sz="2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hy-AM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hy-AM" sz="26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y-AM" sz="2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hy-AM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hy-AM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hy-AM" sz="2600" i="1">
                          <a:latin typeface="Cambria Math" panose="02040503050406030204" pitchFamily="18" charset="0"/>
                        </a:rPr>
                        <m:t>+…+</m:t>
                      </m:r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y-AM" sz="2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hy-AM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hy-AM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6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600" dirty="0">
                  <a:latin typeface="Arial (Body)"/>
                </a:endParaRPr>
              </a:p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hy-AM" sz="2600" dirty="0">
                    <a:solidFill>
                      <a:srgbClr val="202124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համադրույթը ընդունում է </a:t>
                </a:r>
                <a:br>
                  <a:rPr lang="hy-AM" sz="2600" dirty="0">
                    <a:solidFill>
                      <a:srgbClr val="202124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hy-AM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hy-AM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hy-AM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hy-AM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hy-AM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hy-AM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hy-AM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hy-AM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lang="hy-AM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en-US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hy-AM" sz="2600" i="1">
                          <a:solidFill>
                            <a:srgbClr val="202124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hy-AM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hy-AM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hy-AM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hy-AM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hy-AM" sz="2600" i="1">
                          <a:solidFill>
                            <a:srgbClr val="202124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hy-AM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hy-AM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hy-AM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hy-AM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hy-AM" sz="2600" i="1">
                          <a:solidFill>
                            <a:srgbClr val="202124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hy-AM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hy-AM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hy-AM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hy-AM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600" dirty="0"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hy-AM" sz="2600" dirty="0" err="1">
                    <a:solidFill>
                      <a:srgbClr val="202124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տրիվյալ</a:t>
                </a:r>
                <a:r>
                  <a:rPr lang="hy-AM" sz="2600" dirty="0">
                    <a:solidFill>
                      <a:srgbClr val="202124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տեսքը։</a:t>
                </a:r>
                <a:br>
                  <a:rPr lang="hy-AM" sz="2600" dirty="0">
                    <a:solidFill>
                      <a:srgbClr val="202124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hy-AM" sz="2600" dirty="0">
                    <a:solidFill>
                      <a:srgbClr val="202124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Այսպիսով </a:t>
                </a:r>
                <a:r>
                  <a:rPr lang="hy-AM" sz="2600" dirty="0" err="1">
                    <a:solidFill>
                      <a:srgbClr val="202124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քառակուսային</a:t>
                </a:r>
                <a:r>
                  <a:rPr lang="hy-AM" sz="2600" dirty="0">
                    <a:solidFill>
                      <a:srgbClr val="202124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hy-AM" sz="2600" dirty="0" err="1">
                    <a:solidFill>
                      <a:srgbClr val="202124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ձևերի</a:t>
                </a:r>
                <a:r>
                  <a:rPr lang="hy-AM" sz="2600" dirty="0">
                    <a:solidFill>
                      <a:srgbClr val="202124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ոչ </a:t>
                </a:r>
                <a:r>
                  <a:rPr lang="hy-AM" sz="2600" dirty="0" err="1">
                    <a:solidFill>
                      <a:srgbClr val="202124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տրիվյալ</a:t>
                </a:r>
                <a:r>
                  <a:rPr lang="hy-AM" sz="2600" dirty="0">
                    <a:solidFill>
                      <a:srgbClr val="202124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hy-AM" sz="2600" dirty="0" err="1">
                    <a:solidFill>
                      <a:srgbClr val="202124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համադրույթներ</a:t>
                </a:r>
                <a:r>
                  <a:rPr lang="hy-AM" sz="2600" dirty="0">
                    <a:solidFill>
                      <a:srgbClr val="202124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գոյանում են միայն կենտ </a:t>
                </a:r>
                <a14:m>
                  <m:oMath xmlns:m="http://schemas.openxmlformats.org/officeDocument/2006/math">
                    <m:r>
                      <a:rPr lang="hy-AM" sz="2600" i="1">
                        <a:solidFill>
                          <a:srgbClr val="202124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hy-AM" sz="2600" dirty="0">
                    <a:solidFill>
                      <a:srgbClr val="202124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hy-AM" sz="2600" dirty="0" err="1">
                    <a:solidFill>
                      <a:srgbClr val="202124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երի</a:t>
                </a:r>
                <a:r>
                  <a:rPr lang="hy-AM" sz="2600" dirty="0">
                    <a:solidFill>
                      <a:srgbClr val="202124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դեպքում։</a:t>
                </a:r>
                <a:endParaRPr lang="en-US" sz="2600" dirty="0"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A9890A-2E8D-4496-AF7C-2490A0DD20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78568"/>
                <a:ext cx="10515600" cy="5514307"/>
              </a:xfrm>
              <a:blipFill>
                <a:blip r:embed="rId2"/>
                <a:stretch>
                  <a:fillRect l="-1043" b="-1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904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71CAC-2617-4CA1-B6D7-C0DB68AB6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45528"/>
          </a:xfrm>
        </p:spPr>
        <p:txBody>
          <a:bodyPr>
            <a:normAutofit/>
          </a:bodyPr>
          <a:lstStyle/>
          <a:p>
            <a:pPr algn="ctr"/>
            <a:r>
              <a:rPr lang="hy-AM" sz="2400" b="1" dirty="0" err="1"/>
              <a:t>Համադրույթների</a:t>
            </a:r>
            <a:r>
              <a:rPr lang="hy-AM" sz="2400" b="1" dirty="0"/>
              <a:t> կառուցման հաշվողական ծրագիրը։ </a:t>
            </a:r>
            <a:r>
              <a:rPr lang="hy-AM" sz="2400" b="1" dirty="0" err="1"/>
              <a:t>Գլխաֆայլ</a:t>
            </a:r>
            <a:endParaRPr lang="en-US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DDF9F2-CF79-43CC-8B6B-1582F9CAF9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528"/>
            <a:ext cx="10515600" cy="6212472"/>
          </a:xfrm>
        </p:spPr>
      </p:pic>
    </p:spTree>
    <p:extLst>
      <p:ext uri="{BB962C8B-B14F-4D97-AF65-F5344CB8AC3E}">
        <p14:creationId xmlns:p14="http://schemas.microsoft.com/office/powerpoint/2010/main" val="354019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22787-C552-4C56-9A18-E53E96C9B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6791"/>
          </a:xfrm>
        </p:spPr>
        <p:txBody>
          <a:bodyPr>
            <a:noAutofit/>
          </a:bodyPr>
          <a:lstStyle/>
          <a:p>
            <a:pPr algn="ctr"/>
            <a:r>
              <a:rPr lang="hy-AM" sz="2600" b="1" dirty="0" err="1"/>
              <a:t>Համադրույթների</a:t>
            </a:r>
            <a:r>
              <a:rPr lang="hy-AM" sz="2600" b="1" dirty="0"/>
              <a:t> կառուցման հաշվողական ծրագիրը։ Կատարման ֆայլի</a:t>
            </a:r>
            <a:r>
              <a:rPr lang="en-US" sz="2600" b="1" dirty="0"/>
              <a:t> </a:t>
            </a:r>
            <a:r>
              <a:rPr lang="hy-AM" sz="2600" b="1" dirty="0" err="1"/>
              <a:t>ինիցիալիզացիա</a:t>
            </a:r>
            <a:r>
              <a:rPr lang="hy-AM" sz="2600" b="1" dirty="0"/>
              <a:t>, </a:t>
            </a:r>
            <a:r>
              <a:rPr lang="hy-AM" sz="2600" b="1" dirty="0" err="1"/>
              <a:t>համադրույթների</a:t>
            </a:r>
            <a:r>
              <a:rPr lang="hy-AM" sz="2600" b="1" dirty="0"/>
              <a:t> տիպի </a:t>
            </a:r>
            <a:r>
              <a:rPr lang="hy-AM" sz="2600" b="1" dirty="0" err="1"/>
              <a:t>կոնստրուկտորի</a:t>
            </a:r>
            <a:r>
              <a:rPr lang="hy-AM" sz="2600" b="1" dirty="0"/>
              <a:t> սահմանում</a:t>
            </a:r>
            <a:endParaRPr lang="en-US" sz="2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3A80E1-D6C6-4885-98C8-06D0283649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25" y="1860885"/>
            <a:ext cx="10879550" cy="3930315"/>
          </a:xfrm>
        </p:spPr>
      </p:pic>
    </p:spTree>
    <p:extLst>
      <p:ext uri="{BB962C8B-B14F-4D97-AF65-F5344CB8AC3E}">
        <p14:creationId xmlns:p14="http://schemas.microsoft.com/office/powerpoint/2010/main" val="3611006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F2812-60E1-4EFA-8A36-1EC361B1C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338"/>
            <a:ext cx="10515600" cy="417095"/>
          </a:xfrm>
        </p:spPr>
        <p:txBody>
          <a:bodyPr>
            <a:noAutofit/>
          </a:bodyPr>
          <a:lstStyle/>
          <a:p>
            <a:pPr algn="ctr"/>
            <a:r>
              <a:rPr lang="hy-AM" sz="2000" b="1" dirty="0" err="1"/>
              <a:t>Համադրույթների</a:t>
            </a:r>
            <a:r>
              <a:rPr lang="hy-AM" sz="2000" b="1" dirty="0"/>
              <a:t> կառուցման հաշվողական ծրագիրը։ Ռադոն-</a:t>
            </a:r>
            <a:r>
              <a:rPr lang="hy-AM" sz="2000" b="1" dirty="0" err="1"/>
              <a:t>Հուրվիցի</a:t>
            </a:r>
            <a:r>
              <a:rPr lang="hy-AM" sz="2000" b="1" dirty="0"/>
              <a:t> թվի հաշվիչ ֆունկցիա</a:t>
            </a:r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FE81C3-DE5A-49F0-BC1A-96E58A4E02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73767"/>
            <a:ext cx="10515600" cy="6184233"/>
          </a:xfrm>
        </p:spPr>
      </p:pic>
    </p:spTree>
    <p:extLst>
      <p:ext uri="{BB962C8B-B14F-4D97-AF65-F5344CB8AC3E}">
        <p14:creationId xmlns:p14="http://schemas.microsoft.com/office/powerpoint/2010/main" val="2117394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B57CE-0F9C-4AAD-9096-00B3CDF91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864061"/>
          </a:xfrm>
        </p:spPr>
        <p:txBody>
          <a:bodyPr>
            <a:normAutofit/>
          </a:bodyPr>
          <a:lstStyle/>
          <a:p>
            <a:pPr algn="ctr"/>
            <a:r>
              <a:rPr lang="hy-AM" sz="2400" b="1" dirty="0" err="1"/>
              <a:t>Համադրույթների</a:t>
            </a:r>
            <a:r>
              <a:rPr lang="hy-AM" sz="2400" b="1" dirty="0"/>
              <a:t> կառուցման հաշվողական ծրագիրը։ </a:t>
            </a:r>
            <a:r>
              <a:rPr lang="hy-AM" sz="2400" b="1" dirty="0" err="1"/>
              <a:t>Տեղափուխությունների</a:t>
            </a:r>
            <a:r>
              <a:rPr lang="hy-AM" sz="2400" b="1" dirty="0"/>
              <a:t> ֆունկցիայի սահմանումը</a:t>
            </a:r>
            <a:endParaRPr lang="en-US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15BED7-F39A-4B06-93D8-CA5D7AAC2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279" y="882316"/>
            <a:ext cx="8931442" cy="5903835"/>
          </a:xfrm>
        </p:spPr>
      </p:pic>
    </p:spTree>
    <p:extLst>
      <p:ext uri="{BB962C8B-B14F-4D97-AF65-F5344CB8AC3E}">
        <p14:creationId xmlns:p14="http://schemas.microsoft.com/office/powerpoint/2010/main" val="4276321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EADEE65-9CCF-4DE0-AB93-D5ADA2A77F3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8256"/>
                <a:ext cx="10515600" cy="799892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hy-AM" sz="2400" b="1" dirty="0"/>
                  <a:t>Համադրույթների կառուցման հաշվողական ծրագիրը։ Նշանների ֆունկցիայի օժանդակ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y-AM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hy-AM" sz="2400" b="1" dirty="0"/>
                  <a:t> ֆունկցիայի սահմանումը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EADEE65-9CCF-4DE0-AB93-D5ADA2A77F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8256"/>
                <a:ext cx="10515600" cy="799892"/>
              </a:xfrm>
              <a:blipFill>
                <a:blip r:embed="rId2"/>
                <a:stretch>
                  <a:fillRect t="-7634" r="-290" b="-15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1A8D8F-C6A5-47E4-A1BA-E46B1FE754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53" y="818148"/>
            <a:ext cx="11210093" cy="5871410"/>
          </a:xfrm>
        </p:spPr>
      </p:pic>
    </p:spTree>
    <p:extLst>
      <p:ext uri="{BB962C8B-B14F-4D97-AF65-F5344CB8AC3E}">
        <p14:creationId xmlns:p14="http://schemas.microsoft.com/office/powerpoint/2010/main" val="41121428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1123E9A-3A7B-4185-AB50-A7BE67FE628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0"/>
                <a:ext cx="10515600" cy="802105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hy-AM" sz="2400" b="1" dirty="0">
                    <a:latin typeface="Arial (Headings)"/>
                  </a:rPr>
                  <a:t>Համադրույթների կառուցման հաշվողական ծրագիրը։ Նշանների ֆունկցիայի օժանդակ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y-AM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sz="2400" b="1" dirty="0">
                    <a:latin typeface="Arial (Headings)"/>
                  </a:rPr>
                  <a:t> </a:t>
                </a:r>
                <a:r>
                  <a:rPr lang="hy-AM" sz="2400" b="1" dirty="0">
                    <a:latin typeface="Arial (Headings)"/>
                  </a:rPr>
                  <a:t>ֆունկցիայի սահմանումը</a:t>
                </a:r>
                <a:endParaRPr lang="en-US" sz="2400" dirty="0">
                  <a:latin typeface="Arial (Headings)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1123E9A-3A7B-4185-AB50-A7BE67FE62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0"/>
                <a:ext cx="10515600" cy="802105"/>
              </a:xfrm>
              <a:blipFill>
                <a:blip r:embed="rId2"/>
                <a:stretch>
                  <a:fillRect t="-6818" r="-290" b="-14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B6E46C-1D19-4ED6-8DA0-35A21AE5F1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02105"/>
            <a:ext cx="10515600" cy="5823284"/>
          </a:xfrm>
        </p:spPr>
      </p:pic>
    </p:spTree>
    <p:extLst>
      <p:ext uri="{BB962C8B-B14F-4D97-AF65-F5344CB8AC3E}">
        <p14:creationId xmlns:p14="http://schemas.microsoft.com/office/powerpoint/2010/main" val="35371295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0D6CB-989C-4BD0-9F56-BDEF77547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09696"/>
          </a:xfrm>
        </p:spPr>
        <p:txBody>
          <a:bodyPr>
            <a:noAutofit/>
          </a:bodyPr>
          <a:lstStyle/>
          <a:p>
            <a:pPr algn="ctr"/>
            <a:r>
              <a:rPr lang="hy-AM" sz="2400" b="1" dirty="0">
                <a:latin typeface="Arial (Headings)"/>
              </a:rPr>
              <a:t>Համադրույթների կառուցման հաշվողական ծրագիրը։ Նշանների ֆունկցիայի</a:t>
            </a:r>
            <a:r>
              <a:rPr lang="en-US" sz="2400" b="1" dirty="0">
                <a:latin typeface="Arial (Headings)"/>
              </a:rPr>
              <a:t> </a:t>
            </a:r>
            <a:r>
              <a:rPr lang="hy-AM" sz="2400" b="1" dirty="0">
                <a:latin typeface="Arial (Headings)"/>
              </a:rPr>
              <a:t>սահմանումը</a:t>
            </a:r>
            <a:endParaRPr lang="en-US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B6A4C7-95AE-489A-B9E3-1984CCFA4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495" y="709613"/>
            <a:ext cx="9529010" cy="6148387"/>
          </a:xfrm>
        </p:spPr>
      </p:pic>
    </p:spTree>
    <p:extLst>
      <p:ext uri="{BB962C8B-B14F-4D97-AF65-F5344CB8AC3E}">
        <p14:creationId xmlns:p14="http://schemas.microsoft.com/office/powerpoint/2010/main" val="20365161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F55E6-97C8-4F29-814F-5CC512A73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848019"/>
          </a:xfrm>
        </p:spPr>
        <p:txBody>
          <a:bodyPr>
            <a:normAutofit/>
          </a:bodyPr>
          <a:lstStyle/>
          <a:p>
            <a:pPr algn="ctr"/>
            <a:r>
              <a:rPr lang="hy-AM" sz="2400" b="1" dirty="0" err="1">
                <a:latin typeface="Arial (Headings)"/>
              </a:rPr>
              <a:t>Համադրույթների</a:t>
            </a:r>
            <a:r>
              <a:rPr lang="hy-AM" sz="2400" b="1" dirty="0">
                <a:latin typeface="Arial (Headings)"/>
              </a:rPr>
              <a:t> կառուցման հաշվողական ծրագիրը։ </a:t>
            </a:r>
            <a:r>
              <a:rPr lang="hy-AM" sz="2400" b="1" dirty="0" err="1">
                <a:latin typeface="Arial (Headings)"/>
              </a:rPr>
              <a:t>Համադրույթների</a:t>
            </a:r>
            <a:r>
              <a:rPr lang="hy-AM" sz="2400" b="1" dirty="0">
                <a:latin typeface="Arial (Headings)"/>
              </a:rPr>
              <a:t> կառուցող ֆունկցիայի սահմանումը</a:t>
            </a:r>
            <a:endParaRPr lang="en-US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0E3F26-937D-4C26-A988-84A183A9A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526" y="866274"/>
            <a:ext cx="8742947" cy="5965623"/>
          </a:xfrm>
        </p:spPr>
      </p:pic>
    </p:spTree>
    <p:extLst>
      <p:ext uri="{BB962C8B-B14F-4D97-AF65-F5344CB8AC3E}">
        <p14:creationId xmlns:p14="http://schemas.microsoft.com/office/powerpoint/2010/main" val="2113963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379CB-192B-4E07-8093-4E320F8F1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5528"/>
          </a:xfrm>
        </p:spPr>
        <p:txBody>
          <a:bodyPr>
            <a:normAutofit/>
          </a:bodyPr>
          <a:lstStyle/>
          <a:p>
            <a:pPr algn="ctr"/>
            <a:r>
              <a:rPr lang="hy-AM" sz="2800" b="1" dirty="0"/>
              <a:t>Խնդրի պատմությունը և աշխատանքի նպատակը</a:t>
            </a:r>
            <a:endParaRPr lang="en-US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0ECF89-DDC9-415F-A303-2BC7AA9A8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535" y="3407801"/>
            <a:ext cx="1872392" cy="27992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F4FD07-173D-4AB4-91A2-998169FCB2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074" y="3429000"/>
            <a:ext cx="2099421" cy="27992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1E5AE7-30F3-4865-A310-009E15A73A87}"/>
              </a:ext>
            </a:extLst>
          </p:cNvPr>
          <p:cNvSpPr txBox="1"/>
          <p:nvPr/>
        </p:nvSpPr>
        <p:spPr>
          <a:xfrm>
            <a:off x="2805098" y="6268452"/>
            <a:ext cx="200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y-AM" dirty="0"/>
              <a:t>Ադոլֆ </a:t>
            </a:r>
            <a:r>
              <a:rPr lang="hy-AM" dirty="0" err="1"/>
              <a:t>Հուրվից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E90F17-4385-4689-BB75-DFBAD309D855}"/>
              </a:ext>
            </a:extLst>
          </p:cNvPr>
          <p:cNvSpPr txBox="1"/>
          <p:nvPr/>
        </p:nvSpPr>
        <p:spPr>
          <a:xfrm>
            <a:off x="7495151" y="6248762"/>
            <a:ext cx="200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y-AM" dirty="0" err="1"/>
              <a:t>Յոհան</a:t>
            </a:r>
            <a:r>
              <a:rPr lang="hy-AM" dirty="0"/>
              <a:t> Ռադոն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1DE8D7-C3FF-4F72-B105-0291EC58B477}"/>
                  </a:ext>
                </a:extLst>
              </p:cNvPr>
              <p:cNvSpPr txBox="1"/>
              <p:nvPr/>
            </p:nvSpPr>
            <p:spPr>
              <a:xfrm>
                <a:off x="304800" y="1138989"/>
                <a:ext cx="11373853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y-AM" sz="2200" dirty="0"/>
                  <a:t>Հուրվիցը ապացուցեց, որ </a:t>
                </a:r>
                <a:r>
                  <a:rPr lang="hy-AM" sz="2200" dirty="0" err="1"/>
                  <a:t>նորմավորված</a:t>
                </a:r>
                <a:r>
                  <a:rPr lang="hy-AM" sz="2200" dirty="0"/>
                  <a:t> </a:t>
                </a:r>
                <a:r>
                  <a:rPr lang="hy-AM" sz="2200" dirty="0" err="1"/>
                  <a:t>հանրահաշվի</a:t>
                </a:r>
                <a:r>
                  <a:rPr lang="hy-AM" sz="2200" dirty="0"/>
                  <a:t> </a:t>
                </a:r>
                <a:r>
                  <a:rPr lang="hy-AM" sz="2200" dirty="0" err="1"/>
                  <a:t>չափականությունը</a:t>
                </a:r>
                <a:r>
                  <a:rPr lang="hy-AM" sz="2200" dirty="0"/>
                  <a:t> կարող է լինել միայն և միայն 1,2,4 և 8։ </a:t>
                </a:r>
                <a:r>
                  <a:rPr lang="hy-AM" sz="2200" dirty="0" err="1"/>
                  <a:t>Այնուհետև</a:t>
                </a:r>
                <a:r>
                  <a:rPr lang="hy-AM" sz="2200" dirty="0"/>
                  <a:t> Ռադոնը ընդհանրացնելով </a:t>
                </a:r>
                <a:r>
                  <a:rPr lang="hy-AM" sz="2200" dirty="0" err="1"/>
                  <a:t>նորմավորված</a:t>
                </a:r>
                <a:r>
                  <a:rPr lang="hy-AM" sz="2200" dirty="0"/>
                  <a:t> </a:t>
                </a:r>
                <a:r>
                  <a:rPr lang="hy-AM" sz="2200" dirty="0" err="1"/>
                  <a:t>հանրահաշվի</a:t>
                </a:r>
                <a:r>
                  <a:rPr lang="hy-AM" sz="2200" dirty="0"/>
                  <a:t> հասկացությունը, ապացուցեց որ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y-AM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hy-AM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hy-AM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hy-AM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hy-AM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200" dirty="0"/>
                  <a:t> </a:t>
                </a:r>
                <a:r>
                  <a:rPr lang="hy-AM" sz="2200" dirty="0" err="1"/>
                  <a:t>երկգծային</a:t>
                </a:r>
                <a:r>
                  <a:rPr lang="hy-AM" sz="2200" dirty="0"/>
                  <a:t> </a:t>
                </a:r>
                <a:r>
                  <a:rPr lang="hy-AM" sz="2200" dirty="0" err="1"/>
                  <a:t>նորմավորված</a:t>
                </a:r>
                <a:r>
                  <a:rPr lang="hy-AM" sz="2200" dirty="0"/>
                  <a:t> </a:t>
                </a:r>
                <a:r>
                  <a:rPr lang="hy-AM" sz="2200" dirty="0" err="1"/>
                  <a:t>արտադրյալներ</a:t>
                </a:r>
                <a:r>
                  <a:rPr lang="hy-AM" sz="2200" dirty="0"/>
                  <a:t> գոյություն ունեն միայն այն դեպքերում, երբ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hy-AM" sz="2200" dirty="0"/>
                  <a:t>, որտեղ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hy-AM" sz="2200" dirty="0"/>
                  <a:t>-ը այսպես կոչված Ռադոն-</a:t>
                </a:r>
                <a:r>
                  <a:rPr lang="hy-AM" sz="2200" dirty="0" err="1"/>
                  <a:t>Հուրվիցի</a:t>
                </a:r>
                <a:r>
                  <a:rPr lang="hy-AM" sz="2200" dirty="0"/>
                  <a:t> թիվն է։</a:t>
                </a:r>
                <a:endParaRPr lang="en-US" sz="2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1DE8D7-C3FF-4F72-B105-0291EC58B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138989"/>
                <a:ext cx="11373853" cy="1785104"/>
              </a:xfrm>
              <a:prstGeom prst="rect">
                <a:avLst/>
              </a:prstGeom>
              <a:blipFill>
                <a:blip r:embed="rId4"/>
                <a:stretch>
                  <a:fillRect l="-697" t="-2048" b="-5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7616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23AD9-C11D-4A3A-AC20-350E1F25F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783850"/>
          </a:xfrm>
        </p:spPr>
        <p:txBody>
          <a:bodyPr>
            <a:normAutofit/>
          </a:bodyPr>
          <a:lstStyle/>
          <a:p>
            <a:pPr algn="ctr"/>
            <a:r>
              <a:rPr lang="hy-AM" sz="2200" b="1" dirty="0" err="1">
                <a:latin typeface="Arial (Headings)"/>
              </a:rPr>
              <a:t>Համադրույթների</a:t>
            </a:r>
            <a:r>
              <a:rPr lang="hy-AM" sz="2200" b="1" dirty="0">
                <a:latin typeface="Arial (Headings)"/>
              </a:rPr>
              <a:t> կառուցման հաշվողական ծրագիրը։ Օգտագործողի մուտքագրած տվյալների թվային լինելու ստուգող ֆունկցիա</a:t>
            </a:r>
            <a:endParaRPr lang="en-US" sz="2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90434D-6B7E-492B-B231-A1A9B15AA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22" y="1579482"/>
            <a:ext cx="10134755" cy="3699035"/>
          </a:xfrm>
        </p:spPr>
      </p:pic>
    </p:spTree>
    <p:extLst>
      <p:ext uri="{BB962C8B-B14F-4D97-AF65-F5344CB8AC3E}">
        <p14:creationId xmlns:p14="http://schemas.microsoft.com/office/powerpoint/2010/main" val="12640249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A071F-CEFB-4F6F-ACF6-964AA55D4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05949"/>
          </a:xfrm>
        </p:spPr>
        <p:txBody>
          <a:bodyPr>
            <a:normAutofit/>
          </a:bodyPr>
          <a:lstStyle/>
          <a:p>
            <a:pPr algn="ctr"/>
            <a:r>
              <a:rPr lang="hy-AM" sz="2400" b="1" dirty="0" err="1">
                <a:latin typeface="Arial (Headings)"/>
              </a:rPr>
              <a:t>Համադրույթների</a:t>
            </a:r>
            <a:r>
              <a:rPr lang="hy-AM" sz="2400" b="1" dirty="0">
                <a:latin typeface="Arial (Headings)"/>
              </a:rPr>
              <a:t> կառուցման հաշվողական ծրագիրը։</a:t>
            </a:r>
            <a:r>
              <a:rPr lang="en-US" sz="2400" b="1" dirty="0">
                <a:latin typeface="Arial (Headings)"/>
              </a:rPr>
              <a:t> </a:t>
            </a:r>
            <a:r>
              <a:rPr lang="hy-AM" sz="2400" b="1" dirty="0">
                <a:latin typeface="Arial (Headings)"/>
              </a:rPr>
              <a:t>Կատարման ֆունկցիա</a:t>
            </a:r>
            <a:endParaRPr lang="en-US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6D11FC-5CB0-47E1-AAF9-C3A828C28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805949"/>
            <a:ext cx="10134600" cy="6024304"/>
          </a:xfrm>
        </p:spPr>
      </p:pic>
    </p:spTree>
    <p:extLst>
      <p:ext uri="{BB962C8B-B14F-4D97-AF65-F5344CB8AC3E}">
        <p14:creationId xmlns:p14="http://schemas.microsoft.com/office/powerpoint/2010/main" val="37981319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8FD64-F345-4ABA-9DA8-2ECB811F4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57822"/>
          </a:xfrm>
        </p:spPr>
        <p:txBody>
          <a:bodyPr>
            <a:normAutofit/>
          </a:bodyPr>
          <a:lstStyle/>
          <a:p>
            <a:pPr algn="ctr"/>
            <a:r>
              <a:rPr lang="hy-AM" sz="2400" b="1" dirty="0" err="1">
                <a:latin typeface="Arial (Headings)"/>
              </a:rPr>
              <a:t>Համադրույթների</a:t>
            </a:r>
            <a:r>
              <a:rPr lang="hy-AM" sz="2400" b="1" dirty="0">
                <a:latin typeface="Arial (Headings)"/>
              </a:rPr>
              <a:t> կառուցման հաշվողական ծրագիրը։</a:t>
            </a:r>
            <a:r>
              <a:rPr lang="en-US" sz="2400" b="1" dirty="0">
                <a:latin typeface="Arial (Headings)"/>
              </a:rPr>
              <a:t> </a:t>
            </a:r>
            <a:r>
              <a:rPr lang="hy-AM" sz="2400" b="1" dirty="0">
                <a:latin typeface="Arial (Headings)"/>
              </a:rPr>
              <a:t>Գլխավոր կատարման ֆունկցիա</a:t>
            </a:r>
            <a:endParaRPr lang="en-US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956EBE-3006-444F-8337-6422BC282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226" y="751402"/>
            <a:ext cx="9733548" cy="6106598"/>
          </a:xfrm>
        </p:spPr>
      </p:pic>
    </p:spTree>
    <p:extLst>
      <p:ext uri="{BB962C8B-B14F-4D97-AF65-F5344CB8AC3E}">
        <p14:creationId xmlns:p14="http://schemas.microsoft.com/office/powerpoint/2010/main" val="2074922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63B3B-D898-4271-9BE9-9930FC537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7401"/>
          </a:xfrm>
        </p:spPr>
        <p:txBody>
          <a:bodyPr>
            <a:normAutofit/>
          </a:bodyPr>
          <a:lstStyle/>
          <a:p>
            <a:pPr algn="ctr"/>
            <a:r>
              <a:rPr lang="hy-AM" sz="2800" b="1" dirty="0"/>
              <a:t>Խնդրի պատմությունը և աշխատանքի նպատակը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BE3E1E-F7CB-44F5-9896-B7B8B9CCB1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hy-AM" dirty="0"/>
                  <a:t>Առաջանում է հարց․ եթե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hy-AM" dirty="0"/>
                  <a:t>, ապա ինչպես բացահայտ տեսքով կառուցել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y-AM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hy-AM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hy-AM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hy-AM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hy-AM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hy-AM" dirty="0"/>
                  <a:t> տեսքի </a:t>
                </a:r>
                <a:r>
                  <a:rPr lang="hy-AM" dirty="0" err="1"/>
                  <a:t>նորմավորված</a:t>
                </a:r>
                <a:r>
                  <a:rPr lang="hy-AM" dirty="0"/>
                  <a:t> </a:t>
                </a:r>
                <a:r>
                  <a:rPr lang="hy-AM" dirty="0" err="1"/>
                  <a:t>արտադրյալներ</a:t>
                </a:r>
                <a:r>
                  <a:rPr lang="hy-AM" dirty="0"/>
                  <a:t>։ Այդպիսի մի եղանակ առաջարկվել է, որտեղ </a:t>
                </a:r>
                <a:r>
                  <a:rPr lang="hy-AM" dirty="0" err="1"/>
                  <a:t>նորմավորված</a:t>
                </a:r>
                <a:r>
                  <a:rPr lang="hy-AM" dirty="0"/>
                  <a:t> </a:t>
                </a:r>
                <a:r>
                  <a:rPr lang="hy-AM" dirty="0" err="1"/>
                  <a:t>արտադրյալները</a:t>
                </a:r>
                <a:r>
                  <a:rPr lang="hy-AM" dirty="0"/>
                  <a:t> կառուցվում են </a:t>
                </a:r>
                <a:r>
                  <a:rPr lang="hy-AM" dirty="0" err="1"/>
                  <a:t>կոմբինատոր</a:t>
                </a:r>
                <a:r>
                  <a:rPr lang="hy-AM" dirty="0"/>
                  <a:t> </a:t>
                </a:r>
                <a:r>
                  <a:rPr lang="hy-AM" dirty="0" err="1"/>
                  <a:t>բանաձևերով</a:t>
                </a:r>
                <a:r>
                  <a:rPr lang="hy-AM" dirty="0"/>
                  <a:t>։</a:t>
                </a:r>
                <a:br>
                  <a:rPr lang="hy-AM" dirty="0"/>
                </a:br>
                <a:br>
                  <a:rPr lang="hy-AM" dirty="0"/>
                </a:br>
                <a:r>
                  <a:rPr lang="hy-AM" dirty="0"/>
                  <a:t>Ավարտական աշխատանքը նվիրված է այդ </a:t>
                </a:r>
                <a:r>
                  <a:rPr lang="hy-AM" dirty="0" err="1"/>
                  <a:t>կոմբինատորային</a:t>
                </a:r>
                <a:r>
                  <a:rPr lang="hy-AM" dirty="0"/>
                  <a:t> եղանակի ուսումնասիրությանը և տվյալ մեթոդով վերոնշյալ </a:t>
                </a:r>
                <a:r>
                  <a:rPr lang="hy-AM" dirty="0" err="1"/>
                  <a:t>արտադրյալները</a:t>
                </a:r>
                <a:r>
                  <a:rPr lang="hy-AM" dirty="0"/>
                  <a:t> կառուցող հաշվողական ծրագրի իրականացմանը։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BE3E1E-F7CB-44F5-9896-B7B8B9CCB1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8566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7258E-A697-44B8-8C39-AD915240C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3233"/>
          </a:xfrm>
        </p:spPr>
        <p:txBody>
          <a:bodyPr>
            <a:normAutofit/>
          </a:bodyPr>
          <a:lstStyle/>
          <a:p>
            <a:pPr algn="ctr"/>
            <a:r>
              <a:rPr lang="hy-AM" sz="2800" b="1" dirty="0"/>
              <a:t>Գծային </a:t>
            </a:r>
            <a:r>
              <a:rPr lang="hy-AM" sz="2800" b="1" dirty="0" err="1"/>
              <a:t>հանրահաշվի</a:t>
            </a:r>
            <a:r>
              <a:rPr lang="hy-AM" sz="2800" b="1" dirty="0"/>
              <a:t> հասկացությունը</a:t>
            </a:r>
            <a:endParaRPr 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E38C0F-BC75-496C-AE75-2F80F1B39A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3368"/>
                <a:ext cx="10515600" cy="4893595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3100" dirty="0">
                    <a:latin typeface="Arial (Body)"/>
                  </a:rPr>
                  <a:t> </a:t>
                </a:r>
                <a:r>
                  <a:rPr lang="hy-AM" sz="3100" dirty="0">
                    <a:latin typeface="Arial (Body)"/>
                  </a:rPr>
                  <a:t>գծային տարածությունը </a:t>
                </a:r>
                <a14:m>
                  <m:oMath xmlns:m="http://schemas.openxmlformats.org/officeDocument/2006/math"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3100" dirty="0">
                    <a:latin typeface="Arial (Body)"/>
                  </a:rPr>
                  <a:t> </a:t>
                </a:r>
                <a:r>
                  <a:rPr lang="hy-AM" sz="3100" dirty="0">
                    <a:latin typeface="Arial (Body)"/>
                  </a:rPr>
                  <a:t>դաշտի</a:t>
                </a:r>
                <a:r>
                  <a:rPr lang="en-US" sz="3100" dirty="0">
                    <a:latin typeface="Arial (Body)"/>
                  </a:rPr>
                  <a:t> (</a:t>
                </a:r>
                <a14:m>
                  <m:oMath xmlns:m="http://schemas.openxmlformats.org/officeDocument/2006/math"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100" b="0" i="1" smtClean="0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</m:oMath>
                </a14:m>
                <a:r>
                  <a:rPr lang="en-US" sz="3100" dirty="0">
                    <a:latin typeface="Arial (Body)"/>
                  </a:rPr>
                  <a:t>)</a:t>
                </a:r>
                <a:r>
                  <a:rPr lang="hy-AM" sz="3100" dirty="0">
                    <a:latin typeface="Arial (Body)"/>
                  </a:rPr>
                  <a:t> վրա կոչվում է գծային հանրահաշիվ, եթե</a:t>
                </a:r>
              </a:p>
              <a:p>
                <a:pPr>
                  <a:lnSpc>
                    <a:spcPct val="120000"/>
                  </a:lnSpc>
                </a:pPr>
                <a:r>
                  <a:rPr lang="hy-AM" sz="3100" dirty="0">
                    <a:latin typeface="Arial (Body)"/>
                  </a:rPr>
                  <a:t>Սահմանված է </a:t>
                </a:r>
                <a14:m>
                  <m:oMath xmlns:m="http://schemas.openxmlformats.org/officeDocument/2006/math"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3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3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3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3100" dirty="0">
                    <a:latin typeface="Arial (Body)"/>
                  </a:rPr>
                  <a:t> </a:t>
                </a:r>
                <a:r>
                  <a:rPr lang="hy-AM" sz="3100" dirty="0">
                    <a:latin typeface="Arial (Body)"/>
                  </a:rPr>
                  <a:t>այսինքն </a:t>
                </a:r>
                <a14:m>
                  <m:oMath xmlns:m="http://schemas.openxmlformats.org/officeDocument/2006/math">
                    <m:r>
                      <a:rPr lang="hy-AM" sz="3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3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3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3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3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r>
                      <a:rPr lang="en-US" sz="3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3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3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3100" dirty="0">
                    <a:latin typeface="Arial (Body)"/>
                  </a:rPr>
                  <a:t> </a:t>
                </a:r>
                <a:r>
                  <a:rPr lang="hy-AM" sz="3100" dirty="0">
                    <a:latin typeface="Arial (Body)"/>
                  </a:rPr>
                  <a:t>զույգի համար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1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1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hy-AM" sz="3100" dirty="0">
                    <a:latin typeface="Arial (Body)"/>
                  </a:rPr>
                  <a:t> </a:t>
                </a:r>
                <a:r>
                  <a:rPr lang="en-US" sz="3100" dirty="0">
                    <a:latin typeface="Arial (Body)"/>
                  </a:rPr>
                  <a:t>(</a:t>
                </a:r>
                <a14:m>
                  <m:oMath xmlns:m="http://schemas.openxmlformats.org/officeDocument/2006/math">
                    <m:r>
                      <a:rPr lang="en-US" sz="31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3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3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3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3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100" dirty="0">
                    <a:latin typeface="Arial (Body)"/>
                  </a:rPr>
                  <a:t>) </a:t>
                </a:r>
                <a:r>
                  <a:rPr lang="hy-AM" sz="3100" dirty="0">
                    <a:latin typeface="Arial (Body)"/>
                  </a:rPr>
                  <a:t>համապատասխանությունը</a:t>
                </a:r>
                <a:r>
                  <a:rPr lang="en-US" sz="3100" dirty="0">
                    <a:latin typeface="Arial (Body)"/>
                  </a:rPr>
                  <a:t> </a:t>
                </a:r>
                <a14:m>
                  <m:oMath xmlns:m="http://schemas.openxmlformats.org/officeDocument/2006/math">
                    <m:r>
                      <a:rPr lang="en-US" sz="3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3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3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3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3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3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3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n-US" sz="3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hy-AM" sz="3100" dirty="0">
                    <a:latin typeface="Arial (Body)"/>
                  </a:rPr>
                  <a:t> և </a:t>
                </a:r>
                <a14:m>
                  <m:oMath xmlns:m="http://schemas.openxmlformats.org/officeDocument/2006/math"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3100" dirty="0">
                    <a:latin typeface="Arial (Body)"/>
                  </a:rPr>
                  <a:t> </a:t>
                </a:r>
                <a:r>
                  <a:rPr lang="hy-AM" sz="3100" dirty="0">
                    <a:latin typeface="Arial (Body)"/>
                  </a:rPr>
                  <a:t>բավարարում է երկու պայմանի</a:t>
                </a:r>
                <a:endParaRPr lang="en-US" sz="3100" dirty="0">
                  <a:latin typeface="Arial (Body)"/>
                </a:endParaRPr>
              </a:p>
              <a:p>
                <a:pPr marL="800100" lvl="1" indent="-342900">
                  <a:lnSpc>
                    <a:spcPct val="12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31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hy-AM" sz="31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hy-AM" sz="31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hy-AM" sz="31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  <m:r>
                      <a:rPr lang="hy-AM" sz="31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hy-AM" sz="31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hy-AM" sz="31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hy-AM" sz="31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hy-AM" sz="31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hy-AM" sz="31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hy-AM" sz="31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hy-AM" sz="31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hy-AM" sz="31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hy-AM" sz="31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hy-AM" sz="31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,   </m:t>
                    </m:r>
                    <m:r>
                      <a:rPr lang="hy-AM" sz="31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hy-AM" sz="31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∙</m:t>
                    </m:r>
                    <m:d>
                      <m:dPr>
                        <m:ctrlPr>
                          <a:rPr lang="en-US" sz="31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hy-AM" sz="31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hy-AM" sz="31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hy-AM" sz="31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  <m:r>
                      <a:rPr lang="hy-AM" sz="31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hy-AM" sz="31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hy-AM" sz="31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hy-AM" sz="31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hy-AM" sz="31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hy-AM" sz="31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hy-AM" sz="31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hy-AM" sz="31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endParaRPr lang="en-US" sz="3100" i="1" dirty="0">
                  <a:effectLst/>
                  <a:latin typeface="Arial (Body)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800100" lvl="1" indent="-342900">
                  <a:lnSpc>
                    <a:spcPct val="120000"/>
                  </a:lnSpc>
                  <a:spcBef>
                    <a:spcPts val="0"/>
                  </a:spcBef>
                  <a:spcAft>
                    <a:spcPts val="8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31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hy-AM" sz="31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𝑘𝑎</m:t>
                        </m:r>
                      </m:e>
                    </m:d>
                    <m:r>
                      <a:rPr lang="hy-AM" sz="31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hy-AM" sz="31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hy-AM" sz="31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hy-AM" sz="31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hy-AM" sz="31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∙</m:t>
                    </m:r>
                    <m:d>
                      <m:dPr>
                        <m:ctrlPr>
                          <a:rPr lang="en-US" sz="31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hy-AM" sz="31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𝑘𝑏</m:t>
                        </m:r>
                      </m:e>
                    </m:d>
                    <m:r>
                      <a:rPr lang="hy-AM" sz="31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hy-AM" sz="31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hy-AM" sz="31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∙(</m:t>
                    </m:r>
                    <m:r>
                      <a:rPr lang="hy-AM" sz="31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hy-AM" sz="31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hy-AM" sz="31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hy-AM" sz="31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3100" i="1" dirty="0">
                  <a:latin typeface="Arial (Body)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hy-AM" sz="3100" dirty="0">
                    <a:effectLst/>
                    <a:latin typeface="Arial (Body)"/>
                    <a:ea typeface="Calibri" panose="020F0502020204030204" pitchFamily="34" charset="0"/>
                    <a:cs typeface="Arial" panose="020B0604020202020204" pitchFamily="34" charset="0"/>
                  </a:rPr>
                  <a:t>Գծային </a:t>
                </a:r>
                <a:r>
                  <a:rPr lang="hy-AM" sz="3100" dirty="0" err="1">
                    <a:effectLst/>
                    <a:latin typeface="Arial (Body)"/>
                    <a:ea typeface="Calibri" panose="020F0502020204030204" pitchFamily="34" charset="0"/>
                    <a:cs typeface="Arial" panose="020B0604020202020204" pitchFamily="34" charset="0"/>
                  </a:rPr>
                  <a:t>հանրահաշվի</a:t>
                </a:r>
                <a:r>
                  <a:rPr lang="hy-AM" sz="3100" dirty="0">
                    <a:effectLst/>
                    <a:latin typeface="Arial (Body)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hy-AM" sz="3100" dirty="0" err="1">
                    <a:effectLst/>
                    <a:latin typeface="Arial (Body)"/>
                    <a:ea typeface="Calibri" panose="020F0502020204030204" pitchFamily="34" charset="0"/>
                    <a:cs typeface="Arial" panose="020B0604020202020204" pitchFamily="34" charset="0"/>
                  </a:rPr>
                  <a:t>չափականությունը</a:t>
                </a:r>
                <a:r>
                  <a:rPr lang="hy-AM" sz="3100" dirty="0">
                    <a:effectLst/>
                    <a:latin typeface="Arial (Body)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1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𝑉</m:t>
                    </m:r>
                  </m:oMath>
                </a14:m>
                <a:r>
                  <a:rPr lang="hy-AM" sz="3100" dirty="0">
                    <a:effectLst/>
                    <a:latin typeface="Arial (Body)"/>
                    <a:ea typeface="Calibri" panose="020F0502020204030204" pitchFamily="34" charset="0"/>
                    <a:cs typeface="Arial" panose="020B0604020202020204" pitchFamily="34" charset="0"/>
                  </a:rPr>
                  <a:t>-ի </a:t>
                </a:r>
                <a:r>
                  <a:rPr lang="hy-AM" sz="3100" dirty="0" err="1">
                    <a:effectLst/>
                    <a:latin typeface="Arial (Body)"/>
                    <a:ea typeface="Calibri" panose="020F0502020204030204" pitchFamily="34" charset="0"/>
                    <a:cs typeface="Arial" panose="020B0604020202020204" pitchFamily="34" charset="0"/>
                  </a:rPr>
                  <a:t>չափականությունն</a:t>
                </a:r>
                <a:r>
                  <a:rPr lang="hy-AM" sz="3100" dirty="0">
                    <a:effectLst/>
                    <a:latin typeface="Arial (Body)"/>
                    <a:ea typeface="Calibri" panose="020F0502020204030204" pitchFamily="34" charset="0"/>
                    <a:cs typeface="Arial" panose="020B0604020202020204" pitchFamily="34" charset="0"/>
                  </a:rPr>
                  <a:t> է։</a:t>
                </a:r>
                <a:endParaRPr lang="hy-AM" sz="3100" dirty="0">
                  <a:latin typeface="Arial (Body)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3100" dirty="0"/>
                  <a:t>-</a:t>
                </a:r>
                <a:r>
                  <a:rPr lang="hy-AM" sz="3100" dirty="0"/>
                  <a:t>ն կկոչվի </a:t>
                </a:r>
                <a14:m>
                  <m:oMath xmlns:m="http://schemas.openxmlformats.org/officeDocument/2006/math"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3100" dirty="0"/>
                  <a:t>-</a:t>
                </a:r>
                <a:r>
                  <a:rPr lang="hy-AM" sz="3100" dirty="0"/>
                  <a:t>ի </a:t>
                </a:r>
                <a:r>
                  <a:rPr lang="hy-AM" sz="3100" dirty="0" err="1"/>
                  <a:t>ենթահանրահաշիվ</a:t>
                </a:r>
                <a:r>
                  <a:rPr lang="hy-AM" sz="3100" dirty="0"/>
                  <a:t> եթե </a:t>
                </a:r>
                <a14:m>
                  <m:oMath xmlns:m="http://schemas.openxmlformats.org/officeDocument/2006/math"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3100" dirty="0"/>
                  <a:t> </a:t>
                </a:r>
                <a:r>
                  <a:rPr lang="hy-AM" sz="3100" dirty="0"/>
                  <a:t>և </a:t>
                </a:r>
                <a14:m>
                  <m:oMath xmlns:m="http://schemas.openxmlformats.org/officeDocument/2006/math"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3100" dirty="0"/>
                  <a:t> </a:t>
                </a:r>
                <a:r>
                  <a:rPr lang="hy-AM" sz="3100" dirty="0"/>
                  <a:t>գծ․ տարածությունների համար </a:t>
                </a:r>
                <a14:m>
                  <m:oMath xmlns:m="http://schemas.openxmlformats.org/officeDocument/2006/math"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hy-AM" sz="3100" i="1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3100" dirty="0">
                    <a:latin typeface="Arial (Body)"/>
                  </a:rPr>
                  <a:t>, </a:t>
                </a:r>
                <a14:m>
                  <m:oMath xmlns:m="http://schemas.openxmlformats.org/officeDocument/2006/math"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3100" dirty="0">
                    <a:latin typeface="Arial (Body)"/>
                  </a:rPr>
                  <a:t>-</a:t>
                </a:r>
                <a:r>
                  <a:rPr lang="hy-AM" sz="3100" dirty="0" err="1">
                    <a:latin typeface="Arial (Body)"/>
                  </a:rPr>
                  <a:t>ից</a:t>
                </a:r>
                <a:r>
                  <a:rPr lang="hy-AM" sz="3100" dirty="0">
                    <a:latin typeface="Arial (Body)"/>
                  </a:rPr>
                  <a:t> </a:t>
                </a:r>
                <a14:m>
                  <m:oMath xmlns:m="http://schemas.openxmlformats.org/officeDocument/2006/math"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hy-AM" sz="3100" dirty="0">
                    <a:latin typeface="Arial (Body)"/>
                  </a:rPr>
                  <a:t> վրա </a:t>
                </a:r>
                <a:r>
                  <a:rPr lang="hy-AM" sz="3100" dirty="0" err="1">
                    <a:latin typeface="Arial (Body)"/>
                  </a:rPr>
                  <a:t>մակածված</a:t>
                </a:r>
                <a:r>
                  <a:rPr lang="hy-AM" sz="3100" dirty="0">
                    <a:latin typeface="Arial (Body)"/>
                  </a:rPr>
                  <a:t> </a:t>
                </a:r>
                <a14:m>
                  <m:oMath xmlns:m="http://schemas.openxmlformats.org/officeDocument/2006/math">
                    <m:r>
                      <a:rPr lang="hy-AM" sz="31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hy-AM" sz="3100" dirty="0">
                    <a:latin typeface="Arial (Body)"/>
                  </a:rPr>
                  <a:t> գործողությունով։</a:t>
                </a:r>
                <a:endParaRPr lang="en-US" sz="3100" dirty="0">
                  <a:latin typeface="Arial (Body)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E38C0F-BC75-496C-AE75-2F80F1B39A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3368"/>
                <a:ext cx="10515600" cy="4893595"/>
              </a:xfrm>
              <a:blipFill>
                <a:blip r:embed="rId3"/>
                <a:stretch>
                  <a:fillRect l="-1043" t="-1247" b="-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5292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D0A8D-B18F-4436-8387-3FAC2949A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9274"/>
          </a:xfrm>
        </p:spPr>
        <p:txBody>
          <a:bodyPr>
            <a:normAutofit/>
          </a:bodyPr>
          <a:lstStyle/>
          <a:p>
            <a:pPr algn="ctr"/>
            <a:r>
              <a:rPr lang="hy-AM" sz="2800" b="1" dirty="0"/>
              <a:t>Գծային </a:t>
            </a:r>
            <a:r>
              <a:rPr lang="hy-AM" sz="2800" b="1" dirty="0" err="1"/>
              <a:t>հանրահաշվի</a:t>
            </a:r>
            <a:r>
              <a:rPr lang="hy-AM" sz="2800" b="1" dirty="0"/>
              <a:t> հասկացությունը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15CAB7-30DD-43E8-AFD4-5B7D536FD2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42738"/>
                <a:ext cx="10515600" cy="5134225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endParaRPr lang="hy-AM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hy-AM" sz="2600" dirty="0"/>
                  <a:t>Գծային </a:t>
                </a:r>
                <a:r>
                  <a:rPr lang="hy-AM" sz="2600" dirty="0" err="1"/>
                  <a:t>հանրահաշիվը</a:t>
                </a:r>
                <a:r>
                  <a:rPr lang="hy-AM" sz="2600" dirty="0"/>
                  <a:t> կոչվում է</a:t>
                </a:r>
              </a:p>
              <a:p>
                <a:pPr marL="514350" indent="-5143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hy-AM" sz="2600" dirty="0"/>
                  <a:t>Զուգորդական հանրահաշիվ, եթե՝ </a:t>
                </a:r>
                <a14:m>
                  <m:oMath xmlns:m="http://schemas.openxmlformats.org/officeDocument/2006/math">
                    <m:r>
                      <a:rPr lang="hy-AM" sz="26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  <m:d>
                      <m:dPr>
                        <m:ctrlPr>
                          <a:rPr lang="en-US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hy-AM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𝑏𝑐</m:t>
                        </m:r>
                      </m:e>
                    </m:d>
                    <m:r>
                      <a:rPr lang="hy-AM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hy-AM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𝑎𝑏</m:t>
                        </m:r>
                      </m:e>
                    </m:d>
                    <m:r>
                      <a:rPr lang="hy-AM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6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;   </m:t>
                    </m:r>
                    <m:r>
                      <a:rPr lang="hy-AM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∀ </m:t>
                    </m:r>
                    <m:r>
                      <a:rPr lang="hy-AM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hy-AM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hy-AM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hy-AM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hy-AM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hy-AM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hy-AM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endParaRPr lang="en-US" sz="26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hy-AM" sz="2600" dirty="0" err="1"/>
                  <a:t>Կոմուտատիվ</a:t>
                </a:r>
                <a:r>
                  <a:rPr lang="hy-AM" sz="2600" dirty="0"/>
                  <a:t> հանրահաշիվ, եթե՝ </a:t>
                </a:r>
                <a14:m>
                  <m:oMath xmlns:m="http://schemas.openxmlformats.org/officeDocument/2006/math">
                    <m:r>
                      <a:rPr lang="hy-AM" sz="26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hy-AM" sz="260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hy-AM" sz="260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hy-AM" sz="26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y-AM" sz="260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hy-AM" sz="260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hy-AM" sz="26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hy-AM" sz="2600" b="0" i="1" smtClean="0">
                        <a:latin typeface="Cambria Math" panose="02040503050406030204" pitchFamily="18" charset="0"/>
                      </a:rPr>
                      <m:t> ;   </m:t>
                    </m:r>
                    <m:r>
                      <a:rPr lang="hy-AM" sz="26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hy-AM" sz="26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hy-AM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hy-AM" sz="26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hy-AM" sz="26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hy-AM" sz="26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hy-AM" sz="2600" dirty="0">
                  <a:latin typeface="Arial (Body)"/>
                </a:endParaRPr>
              </a:p>
              <a:p>
                <a:pPr marL="514350" indent="-5143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hy-AM" sz="2600" dirty="0"/>
                  <a:t>Միավորով հանրահաշիվ, եթե՝</a:t>
                </a: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a:rPr lang="hy-AM" sz="260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hy-AM" sz="260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hy-AM" sz="26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hy-AM" sz="26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y-AM" sz="26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hy-AM" sz="260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hy-AM" sz="260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hy-AM" sz="26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y-AM" sz="26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hy-AM" sz="2600" i="1" smtClean="0">
                        <a:latin typeface="Cambria Math" panose="02040503050406030204" pitchFamily="18" charset="0"/>
                      </a:rPr>
                      <m:t>,  ∀</m:t>
                    </m:r>
                    <m:r>
                      <a:rPr lang="hy-AM" sz="26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hy-AM" sz="260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hy-AM" sz="260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600" dirty="0">
                  <a:latin typeface="Arial (Body)"/>
                </a:endParaRPr>
              </a:p>
              <a:p>
                <a:pPr marL="514350" indent="-5143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hy-AM" sz="2600" dirty="0"/>
                  <a:t>Առանց 0-ի </a:t>
                </a:r>
                <a:r>
                  <a:rPr lang="hy-AM" sz="2600" dirty="0" err="1"/>
                  <a:t>բաժանարարների</a:t>
                </a:r>
                <a:r>
                  <a:rPr lang="hy-AM" sz="2600" dirty="0"/>
                  <a:t> հանրահաշիվ, եթե՝</a:t>
                </a:r>
                <a:r>
                  <a:rPr lang="en-US" sz="2600" dirty="0">
                    <a:latin typeface="Arial (Body)"/>
                  </a:rPr>
                  <a:t> </a:t>
                </a:r>
                <a14:m>
                  <m:oMath xmlns:m="http://schemas.openxmlformats.org/officeDocument/2006/math">
                    <m:r>
                      <a:rPr lang="hy-AM" sz="26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hy-AM" sz="2600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hy-AM" sz="26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hy-AM" sz="26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600" dirty="0">
                    <a:latin typeface="Arial (Body)"/>
                  </a:rPr>
                  <a:t> </a:t>
                </a:r>
                <a:r>
                  <a:rPr lang="hy-AM" sz="2600" dirty="0">
                    <a:latin typeface="Arial (Body)"/>
                  </a:rPr>
                  <a:t>միայն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600" dirty="0">
                    <a:latin typeface="Arial (Body)"/>
                  </a:rPr>
                  <a:t> ||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600" dirty="0">
                    <a:latin typeface="Arial (Body)"/>
                  </a:rPr>
                  <a:t> </a:t>
                </a:r>
                <a:r>
                  <a:rPr lang="hy-AM" sz="2600" dirty="0">
                    <a:latin typeface="Arial (Body)"/>
                  </a:rPr>
                  <a:t>դեպքում</a:t>
                </a:r>
                <a:endParaRPr lang="en-US" sz="2600" dirty="0">
                  <a:latin typeface="Arial (Body)"/>
                </a:endParaRPr>
              </a:p>
              <a:p>
                <a:pPr marL="514350" indent="-5143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hy-AM" sz="2600" dirty="0"/>
                  <a:t>Բաժանումով հանրահաշիվ, եթե՝ </a:t>
                </a:r>
                <a14:m>
                  <m:oMath xmlns:m="http://schemas.openxmlformats.org/officeDocument/2006/math">
                    <m:r>
                      <a:rPr lang="hy-AM" sz="26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hy-AM" sz="26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hy-AM" sz="26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hy-AM" sz="26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hy-AM" sz="26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hy-AM" sz="26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hy-AM" sz="26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hy-AM" sz="26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hy-AM" sz="26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hy-AM" sz="26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hy-AM" sz="26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hy-AM" sz="26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hy-AM" sz="26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hy-AM" sz="26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≠0</m:t>
                    </m:r>
                  </m:oMath>
                </a14:m>
                <a:br>
                  <a:rPr lang="en-US" sz="2600" dirty="0">
                    <a:latin typeface="Arial (Body)"/>
                  </a:rPr>
                </a:br>
                <a:r>
                  <a:rPr lang="hy-AM" sz="2600" dirty="0" err="1">
                    <a:latin typeface="Arial (Body)"/>
                  </a:rPr>
                  <a:t>հավասարումներն</a:t>
                </a:r>
                <a:r>
                  <a:rPr lang="hy-AM" sz="2600" dirty="0">
                    <a:latin typeface="Arial (Body)"/>
                  </a:rPr>
                  <a:t> ունեն միակ լուծում</a:t>
                </a:r>
                <a:endParaRPr lang="en-US" sz="2600" dirty="0">
                  <a:latin typeface="Arial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15CAB7-30DD-43E8-AFD4-5B7D536FD2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42738"/>
                <a:ext cx="10515600" cy="5134225"/>
              </a:xfrm>
              <a:blipFill>
                <a:blip r:embed="rId2"/>
                <a:stretch>
                  <a:fillRect l="-1043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3250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F61A-3B28-4C92-902E-3932FE156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5316"/>
          </a:xfrm>
        </p:spPr>
        <p:txBody>
          <a:bodyPr>
            <a:normAutofit/>
          </a:bodyPr>
          <a:lstStyle/>
          <a:p>
            <a:pPr algn="ctr"/>
            <a:r>
              <a:rPr lang="hy-AM" sz="2800" b="1" dirty="0"/>
              <a:t>Գծային </a:t>
            </a:r>
            <a:r>
              <a:rPr lang="hy-AM" sz="2800" b="1" dirty="0" err="1"/>
              <a:t>հանրահաշվի</a:t>
            </a:r>
            <a:r>
              <a:rPr lang="hy-AM" sz="2800" b="1" dirty="0"/>
              <a:t> հասկացությունը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53A2EA-0052-4733-9F50-DB65BC64B3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74821"/>
                <a:ext cx="10515600" cy="4283242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 ∞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  <a:r>
                  <a:rPr lang="hy-AM" dirty="0"/>
                  <a:t>գծային տարածությունում այնպիսի արտադրյալ սահմանելու համար, որ այն վերածվի գծային </a:t>
                </a:r>
                <a:r>
                  <a:rPr lang="hy-AM" dirty="0" err="1"/>
                  <a:t>հանրահաշվի</a:t>
                </a:r>
                <a:r>
                  <a:rPr lang="hy-AM" dirty="0"/>
                  <a:t> բավական է տալ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y-AM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hy-AM" dirty="0"/>
                  <a:t>հատ թվերից կազմված կառուցավածքային հաստատուններից կազմված որևէ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hy-AM" dirty="0"/>
                  <a:t> համակարգ, որը կարող է լինել կամայական թիվ, սակայն նախորդ պայմաններին բավարարելու համար նրա վրա կդրվեն համապատասխան սահմանափակումներ։</a:t>
                </a:r>
              </a:p>
              <a:p>
                <a:pPr marL="0" indent="0">
                  <a:buNone/>
                </a:pPr>
                <a:endParaRPr lang="hy-AM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y-AM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hy-AM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hy-AM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hy-AM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hy-AM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hy-AM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hy-AM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y-AM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hy-AM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y-AM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hy-AM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hy-AM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hy-AM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hy-AM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hy-AM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y-AM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hy-AM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y-AM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hy-AM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hy-AM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hy-AM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hy-AM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hy-AM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hy-AM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hy-AM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hy-AM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hy-AM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hy-AM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hy-AM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y-AM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hy-AM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y-AM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hy-AM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hy-AM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hy-AM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hy-AM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hy-AM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hy-AM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hy-AM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hy-AM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hy-AM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hy-AM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hy-AM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hy-AM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hy-AM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hy-AM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hy-AM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hy-AM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hy-AM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y-AM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hy-AM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hy-AM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hy-AM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hy-AM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hy-AM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hy-AM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hy-AM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hy-AM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hy-AM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hy-AM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hy-AM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y-AM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hy-AM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y-AM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hy-AM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hy-AM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hy-AM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hy-AM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</m:nary>
                          <m:r>
                            <a:rPr lang="hy-AM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hy-AM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hy-AM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53A2EA-0052-4733-9F50-DB65BC64B3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74821"/>
                <a:ext cx="10515600" cy="4283242"/>
              </a:xfrm>
              <a:blipFill>
                <a:blip r:embed="rId2"/>
                <a:stretch>
                  <a:fillRect l="-1217" t="-2703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E275D30-A600-4CF3-ABFE-E22C44E5C81C}"/>
              </a:ext>
            </a:extLst>
          </p:cNvPr>
          <p:cNvSpPr txBox="1"/>
          <p:nvPr/>
        </p:nvSpPr>
        <p:spPr>
          <a:xfrm>
            <a:off x="2462463" y="5317776"/>
            <a:ext cx="726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dirty="0"/>
              <a:t>Գծ․ Հանր․ </a:t>
            </a:r>
            <a:r>
              <a:rPr lang="hy-AM" dirty="0" err="1"/>
              <a:t>բազմապատկումը</a:t>
            </a:r>
            <a:r>
              <a:rPr lang="hy-AM" dirty="0"/>
              <a:t> որոշվում է կառ․ հաստ․ համակարգով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724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EFBD9-B406-4B5C-A4ED-53C367852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3233"/>
          </a:xfrm>
        </p:spPr>
        <p:txBody>
          <a:bodyPr>
            <a:normAutofit/>
          </a:bodyPr>
          <a:lstStyle/>
          <a:p>
            <a:pPr algn="ctr"/>
            <a:r>
              <a:rPr lang="hy-AM" sz="2800" b="1" dirty="0" err="1"/>
              <a:t>Նորմավորված</a:t>
            </a:r>
            <a:r>
              <a:rPr lang="hy-AM" sz="2800" b="1" dirty="0"/>
              <a:t> գծային </a:t>
            </a:r>
            <a:r>
              <a:rPr lang="hy-AM" sz="2800" b="1" dirty="0" err="1"/>
              <a:t>հանրահաշիվներ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5E63DA-0944-449D-8B60-DDF9C5B3DF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3842"/>
                <a:ext cx="10515600" cy="393031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hy-AM" sz="2600" b="1" dirty="0"/>
                  <a:t>Սահմանում։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600" dirty="0"/>
                  <a:t> </a:t>
                </a:r>
                <a:r>
                  <a:rPr lang="hy-AM" sz="2600" dirty="0"/>
                  <a:t>գծային </a:t>
                </a:r>
                <a:r>
                  <a:rPr lang="hy-AM" sz="2600" dirty="0" err="1"/>
                  <a:t>էվկլիդյան</a:t>
                </a:r>
                <a:r>
                  <a:rPr lang="hy-AM" sz="2600" dirty="0"/>
                  <a:t> տարածությունում</a:t>
                </a: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  ∙)</m:t>
                    </m:r>
                  </m:oMath>
                </a14:m>
                <a:r>
                  <a:rPr lang="en-US" sz="2600" dirty="0"/>
                  <a:t> </a:t>
                </a:r>
                <a:r>
                  <a:rPr lang="hy-AM" sz="2600" dirty="0"/>
                  <a:t>գծային </a:t>
                </a:r>
                <a:r>
                  <a:rPr lang="hy-AM" sz="2600" dirty="0" err="1"/>
                  <a:t>հանրահաշիվը</a:t>
                </a:r>
                <a:r>
                  <a:rPr lang="hy-AM" sz="2600" dirty="0"/>
                  <a:t> կոչվում է </a:t>
                </a:r>
                <a:r>
                  <a:rPr lang="hy-AM" sz="2600" dirty="0" err="1"/>
                  <a:t>նորմավորված</a:t>
                </a:r>
                <a:r>
                  <a:rPr lang="hy-AM" sz="2600" dirty="0"/>
                  <a:t>, եթե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=|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|∙|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600" dirty="0"/>
                  <a:t>,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600" dirty="0"/>
                  <a:t> </a:t>
                </a:r>
                <a:r>
                  <a:rPr lang="hy-AM" sz="2600" dirty="0"/>
                  <a:t>դեպքում։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hy-AM" sz="2600" dirty="0" err="1"/>
                  <a:t>Օրթանորմավորված</a:t>
                </a:r>
                <a:r>
                  <a:rPr lang="hy-AM" sz="2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y-AM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hy-AM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600" dirty="0"/>
                  <a:t> </a:t>
                </a:r>
                <a:r>
                  <a:rPr lang="hy-AM" sz="2600" dirty="0" err="1"/>
                  <a:t>բազիսում</a:t>
                </a:r>
                <a:r>
                  <a:rPr lang="hy-AM" sz="2600" dirty="0"/>
                  <a:t> սահմանումը համարժեք է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y-AM" sz="2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hy-AM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hy-AM" sz="2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y-AM" sz="2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hy-AM" sz="2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600" dirty="0"/>
                  <a:t> </a:t>
                </a:r>
                <a:r>
                  <a:rPr lang="hy-AM" sz="2600" dirty="0"/>
                  <a:t>պայմանին, կամ որ նույնն է</a:t>
                </a:r>
                <a:endParaRPr lang="en-US" sz="26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200" b="1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2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hy-AM" sz="22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hy-AM" sz="22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hy-AM" sz="22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hy-AM" sz="22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2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hy-AM" sz="22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hy-AM" sz="22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hy-AM" sz="22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hy-AM" sz="22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US" sz="22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hy-AM" sz="22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hy-AM" sz="22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sub>
                            <m:sup>
                              <m:r>
                                <a:rPr lang="hy-AM" sz="22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  <m:r>
                        <a:rPr lang="hy-AM" sz="22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22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2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hy-AM" sz="22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hy-AM" sz="22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hy-AM" sz="22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hy-AM" sz="22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2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hy-AM" sz="22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hy-AM" sz="22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hy-AM" sz="22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hy-AM" sz="22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US" sz="22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hy-AM" sz="22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hy-AM" sz="22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sub>
                            <m:sup>
                              <m:r>
                                <a:rPr lang="hy-AM" sz="22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  <m:r>
                        <a:rPr lang="hy-AM" sz="22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2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hy-AM" sz="22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hy-AM" sz="22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hy-AM" sz="22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bSup>
                      <m:d>
                        <m:dPr>
                          <m:ctrlPr>
                            <a:rPr lang="en-US" sz="22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hy-AM" sz="22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hy-AM" sz="22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hy-AM" sz="22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</m:d>
                      <m:r>
                        <a:rPr lang="hy-AM" sz="22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2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hy-AM" sz="22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hy-AM" sz="22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hy-AM" sz="22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bSup>
                      <m:d>
                        <m:dPr>
                          <m:ctrlPr>
                            <a:rPr lang="en-US" sz="22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hy-AM" sz="22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hy-AM" sz="22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hy-AM" sz="22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</m:d>
                      <m:r>
                        <a:rPr lang="hy-AM" sz="22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+…+</m:t>
                      </m:r>
                      <m:sSubSup>
                        <m:sSubSupPr>
                          <m:ctrlPr>
                            <a:rPr lang="en-US" sz="22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hy-AM" sz="22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hy-AM" sz="22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sub>
                        <m:sup>
                          <m:r>
                            <a:rPr lang="hy-AM" sz="22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hy-AM" sz="22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hy-AM" sz="22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hy-AM" sz="22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hy-AM" sz="22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𝒚</m:t>
                      </m:r>
                      <m:r>
                        <a:rPr lang="hy-AM" sz="22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200" b="1" dirty="0">
                  <a:latin typeface="Arial (Body)"/>
                </a:endParaRPr>
              </a:p>
              <a:p>
                <a:pPr marL="0" indent="0">
                  <a:buNone/>
                </a:pPr>
                <a:endParaRPr lang="en-US" sz="2200" b="1" dirty="0">
                  <a:latin typeface="Arial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5E63DA-0944-449D-8B60-DDF9C5B3DF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3842"/>
                <a:ext cx="10515600" cy="3930316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7760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9888E-FAD0-4DB1-BF8E-FE9F38331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9485"/>
          </a:xfrm>
        </p:spPr>
        <p:txBody>
          <a:bodyPr>
            <a:normAutofit/>
          </a:bodyPr>
          <a:lstStyle/>
          <a:p>
            <a:pPr algn="ctr"/>
            <a:r>
              <a:rPr lang="hy-AM" sz="2800" b="1" dirty="0" err="1"/>
              <a:t>Նորմավորված</a:t>
            </a:r>
            <a:r>
              <a:rPr lang="hy-AM" sz="2800" b="1" dirty="0"/>
              <a:t> գծային </a:t>
            </a:r>
            <a:r>
              <a:rPr lang="hy-AM" sz="2800" b="1" dirty="0" err="1"/>
              <a:t>հանրահաշիվներ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BE2796-E1AC-4F12-BBB5-E4179A4DA5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5032"/>
                <a:ext cx="10515600" cy="502193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hy-AM" sz="2600" b="1" dirty="0">
                    <a:latin typeface="Arial (Body)"/>
                  </a:rPr>
                  <a:t>Սահմանում</a:t>
                </a:r>
                <a:r>
                  <a:rPr lang="hy-AM" sz="2600" dirty="0">
                    <a:latin typeface="Arial (Body)"/>
                  </a:rPr>
                  <a:t>։ </a:t>
                </a:r>
                <a14:m>
                  <m:oMath xmlns:m="http://schemas.openxmlformats.org/officeDocument/2006/math">
                    <m:r>
                      <a:rPr lang="hy-AM" sz="26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hy-AM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hy-AM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hy-AM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hy-AM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hy-AM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hy-AM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hy-AM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hy-AM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hy-AM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hy-AM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hy-AM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hy-AM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hy-AM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600" dirty="0">
                    <a:latin typeface="Arial (Body)"/>
                  </a:rPr>
                  <a:t> </a:t>
                </a:r>
                <a:r>
                  <a:rPr lang="hy-AM" sz="2600" dirty="0" err="1">
                    <a:latin typeface="Arial (Body)"/>
                  </a:rPr>
                  <a:t>քառակուսային</a:t>
                </a:r>
                <a:r>
                  <a:rPr lang="hy-AM" sz="2600" dirty="0">
                    <a:latin typeface="Arial (Body)"/>
                  </a:rPr>
                  <a:t> </a:t>
                </a:r>
                <a:r>
                  <a:rPr lang="hy-AM" sz="2600" dirty="0" err="1">
                    <a:latin typeface="Arial (Body)"/>
                  </a:rPr>
                  <a:t>ձևը</a:t>
                </a:r>
                <a:r>
                  <a:rPr lang="hy-AM" sz="2600" dirty="0">
                    <a:latin typeface="Arial (Body)"/>
                  </a:rPr>
                  <a:t> թույլատրում է համադրույթ</a:t>
                </a:r>
                <a:r>
                  <a:rPr lang="en-US" sz="2600" dirty="0">
                    <a:latin typeface="Arial (Body)"/>
                  </a:rPr>
                  <a:t> (</a:t>
                </a:r>
                <a:r>
                  <a:rPr lang="hy-AM" sz="2600" dirty="0">
                    <a:latin typeface="Arial (Body)"/>
                  </a:rPr>
                  <a:t>կոմպոզիցիա</a:t>
                </a:r>
                <a:r>
                  <a:rPr lang="en-US" sz="2600" dirty="0">
                    <a:latin typeface="Arial (Body)"/>
                  </a:rPr>
                  <a:t>)</a:t>
                </a:r>
                <a:r>
                  <a:rPr lang="hy-AM" sz="2600" dirty="0">
                    <a:latin typeface="Arial (Body)"/>
                  </a:rPr>
                  <a:t>, եթե գոյություն ունեն այնպիսի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y-AM" sz="2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hy-AM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y-AM" sz="2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y-AM" sz="2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hy-AM" sz="2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y-AM" sz="26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y-AM" sz="2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hy-AM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hy-AM" sz="2600" i="1">
                        <a:latin typeface="Cambria Math" panose="02040503050406030204" pitchFamily="18" charset="0"/>
                      </a:rPr>
                      <m:t>;  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y-AM" sz="2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hy-AM" sz="2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y-AM" sz="2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y-AM" sz="2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hy-AM" sz="2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y-AM" sz="2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y-AM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y-AM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y-AM" sz="2600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y-AM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y-AM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hy-AM" sz="2600" i="1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y-AM" sz="2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y-AM" sz="2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hy-AM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y-AM" sz="26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y-AM" sz="2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hy-AM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hy-AM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y-AM" sz="2600" dirty="0">
                    <a:latin typeface="Arial (Body)"/>
                  </a:rPr>
                  <a:t> </a:t>
                </a:r>
                <a:r>
                  <a:rPr lang="hy-AM" sz="2600" dirty="0" err="1">
                    <a:latin typeface="Arial (Body)"/>
                  </a:rPr>
                  <a:t>երկգծային</a:t>
                </a:r>
                <a:r>
                  <a:rPr lang="hy-AM" sz="2600" dirty="0">
                    <a:latin typeface="Arial (Body)"/>
                  </a:rPr>
                  <a:t> </a:t>
                </a:r>
                <a:r>
                  <a:rPr lang="hy-AM" sz="2600" dirty="0" err="1">
                    <a:latin typeface="Arial (Body)"/>
                  </a:rPr>
                  <a:t>ձևեր</a:t>
                </a:r>
                <a:r>
                  <a:rPr lang="hy-AM" sz="2600" dirty="0">
                    <a:latin typeface="Arial (Body)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y-AM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y-AM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y-AM" sz="2600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y-AM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y-AM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hy-AM" sz="2600" i="1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y-AM" sz="2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y-AM" sz="2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hy-AM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y-AM" sz="26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y-AM" sz="2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hy-AM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hy-AM" sz="2600" dirty="0">
                    <a:latin typeface="Arial (Body)"/>
                  </a:rPr>
                  <a:t> </a:t>
                </a:r>
                <a:r>
                  <a:rPr lang="hy-AM" sz="2600" dirty="0" err="1">
                    <a:latin typeface="Arial (Body)"/>
                  </a:rPr>
                  <a:t>փոփոխականներից</a:t>
                </a:r>
                <a:r>
                  <a:rPr lang="hy-AM" sz="2600" dirty="0">
                    <a:latin typeface="Arial (Body)"/>
                  </a:rPr>
                  <a:t>, որ տեղի ունի</a:t>
                </a:r>
              </a:p>
              <a:p>
                <a:pPr marL="0" indent="0" algn="ctr">
                  <a:buNone/>
                </a:pPr>
                <a:r>
                  <a:rPr lang="hy-AM" sz="2600" dirty="0">
                    <a:latin typeface="Arial (Body)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hy-AM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hy-AM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hy-AM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hy-AM" sz="22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hy-AM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hy-AM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hy-AM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hy-AM" sz="2200" i="1">
                            <a:latin typeface="Cambria Math" panose="02040503050406030204" pitchFamily="18" charset="0"/>
                          </a:rPr>
                          <m:t>+…+</m:t>
                        </m:r>
                        <m:sSubSup>
                          <m:sSub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hy-AM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hy-AM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hy-AM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hy-AM" sz="2200" i="1"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hy-AM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hy-AM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hy-AM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hy-AM" sz="22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hy-AM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hy-AM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hy-AM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hy-AM" sz="2200" i="1">
                            <a:latin typeface="Cambria Math" panose="02040503050406030204" pitchFamily="18" charset="0"/>
                          </a:rPr>
                          <m:t>+…+</m:t>
                        </m:r>
                        <m:sSubSup>
                          <m:sSub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hy-AM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hy-AM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hy-AM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hy-AM" sz="22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hy-AM" sz="22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hy-AM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hy-AM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y-AM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hy-AM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y-AM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hy-AM" sz="22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hy-AM" sz="22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hy-AM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hy-AM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y-AM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hy-AM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y-AM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hy-AM" sz="2200" i="1"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hy-AM" sz="22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hy-AM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hy-AM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hy-AM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hy-AM" sz="2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hy-AM" sz="2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hy-AM" sz="2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hy-AM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y-AM" sz="2200" dirty="0">
                    <a:latin typeface="Arial (Body)"/>
                  </a:rPr>
                  <a:t> </a:t>
                </a:r>
              </a:p>
              <a:p>
                <a:pPr marL="0" indent="0">
                  <a:buNone/>
                </a:pPr>
                <a:r>
                  <a:rPr lang="hy-AM" sz="2600" dirty="0">
                    <a:latin typeface="Arial (Body)"/>
                  </a:rPr>
                  <a:t>նույնությունը։ </a:t>
                </a:r>
              </a:p>
              <a:p>
                <a:pPr marL="0" indent="0">
                  <a:buNone/>
                </a:pPr>
                <a:r>
                  <a:rPr lang="hy-AM" sz="2600" dirty="0">
                    <a:latin typeface="Arial (Body)"/>
                  </a:rPr>
                  <a:t>Հակառակ պնդումը նույնպես ճիշտ է։</a:t>
                </a:r>
              </a:p>
              <a:p>
                <a:pPr marL="0" indent="0">
                  <a:buNone/>
                </a:pPr>
                <a:endParaRPr lang="hy-AM" sz="2600" dirty="0">
                  <a:latin typeface="Arial (Body)"/>
                </a:endParaRPr>
              </a:p>
              <a:p>
                <a:pPr marL="0" indent="0">
                  <a:buNone/>
                </a:pPr>
                <a:r>
                  <a:rPr lang="hy-AM" sz="2600" b="1" dirty="0">
                    <a:latin typeface="Arial (Body)"/>
                  </a:rPr>
                  <a:t>Թեորեմ</a:t>
                </a:r>
                <a:r>
                  <a:rPr lang="hy-AM" sz="2600" dirty="0">
                    <a:latin typeface="Arial (Body)"/>
                  </a:rPr>
                  <a:t>։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>
                    <a:latin typeface="Arial (Body)"/>
                  </a:rPr>
                  <a:t> </a:t>
                </a:r>
                <a:r>
                  <a:rPr lang="hy-AM" sz="2600" dirty="0" err="1">
                    <a:latin typeface="Arial (Body)"/>
                  </a:rPr>
                  <a:t>չափականության</a:t>
                </a:r>
                <a:r>
                  <a:rPr lang="hy-AM" sz="2600" dirty="0">
                    <a:latin typeface="Arial (Body)"/>
                  </a:rPr>
                  <a:t> </a:t>
                </a:r>
                <a:r>
                  <a:rPr lang="hy-AM" sz="2600" dirty="0" err="1">
                    <a:latin typeface="Arial (Body)"/>
                  </a:rPr>
                  <a:t>նորմավորված</a:t>
                </a:r>
                <a:r>
                  <a:rPr lang="hy-AM" sz="2600" dirty="0">
                    <a:latin typeface="Arial (Body)"/>
                  </a:rPr>
                  <a:t> գծային հանրահաշիվ գոյություն ունի այն և միայն այն դեպքում, երբ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hy-AM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hy-AM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hy-AM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hy-AM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hy-AM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hy-AM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hy-AM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hy-AM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hy-AM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hy-AM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hy-AM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hy-AM" sz="2600" dirty="0">
                    <a:latin typeface="Arial (Body)"/>
                  </a:rPr>
                  <a:t> </a:t>
                </a:r>
                <a:r>
                  <a:rPr lang="hy-AM" sz="2600" dirty="0" err="1">
                    <a:latin typeface="Arial (Body)"/>
                  </a:rPr>
                  <a:t>քառակուսային</a:t>
                </a:r>
                <a:r>
                  <a:rPr lang="hy-AM" sz="2600" dirty="0">
                    <a:latin typeface="Arial (Body)"/>
                  </a:rPr>
                  <a:t> </a:t>
                </a:r>
                <a:r>
                  <a:rPr lang="hy-AM" sz="2600" dirty="0" err="1">
                    <a:latin typeface="Arial (Body)"/>
                  </a:rPr>
                  <a:t>ձևը</a:t>
                </a:r>
                <a:r>
                  <a:rPr lang="hy-AM" sz="2600" dirty="0">
                    <a:latin typeface="Arial (Body)"/>
                  </a:rPr>
                  <a:t> թույլատրում է համադրույթ։</a:t>
                </a:r>
                <a:endParaRPr lang="en-US" sz="2600" dirty="0">
                  <a:latin typeface="Arial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BE2796-E1AC-4F12-BBB5-E4179A4DA5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5032"/>
                <a:ext cx="10515600" cy="5021931"/>
              </a:xfrm>
              <a:blipFill>
                <a:blip r:embed="rId2"/>
                <a:stretch>
                  <a:fillRect l="-1043" t="-1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766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1913</Words>
  <Application>Microsoft Office PowerPoint</Application>
  <PresentationFormat>Widescreen</PresentationFormat>
  <Paragraphs>125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Arial (Body)</vt:lpstr>
      <vt:lpstr>Arial (Headings)</vt:lpstr>
      <vt:lpstr>Calibri</vt:lpstr>
      <vt:lpstr>Calibri Light</vt:lpstr>
      <vt:lpstr>Cambria Math</vt:lpstr>
      <vt:lpstr>Sylfaen</vt:lpstr>
      <vt:lpstr>Office Theme</vt:lpstr>
      <vt:lpstr>ՔԱՌԱԿՈՒՍԱՅԻՆ ՁԵՒԵՐԻ ՀԱՄԱԴՐՈՒՅԹՆԵՐԻ ԿՈՄԲԻՆԱՏՈՐԱՅԻՆ ԿԱՌՈՒՑՈՒՄ </vt:lpstr>
      <vt:lpstr>Խնդրի պատմությունը և աշխատանքի նպատակը</vt:lpstr>
      <vt:lpstr>Խնդրի պատմությունը և աշխատանքի նպատակը</vt:lpstr>
      <vt:lpstr>Խնդրի պատմությունը և աշխատանքի նպատակը</vt:lpstr>
      <vt:lpstr>Գծային հանրահաշվի հասկացությունը</vt:lpstr>
      <vt:lpstr>Գծային հանրահաշվի հասկացությունը</vt:lpstr>
      <vt:lpstr>Գծային հանրահաշվի հասկացությունը</vt:lpstr>
      <vt:lpstr>Նորմավորված գծային հանրահաշիվներ</vt:lpstr>
      <vt:lpstr>Նորմավորված գծային հանրահաշիվներ</vt:lpstr>
      <vt:lpstr>Քառակուսային ձևերի համադրույթներ</vt:lpstr>
      <vt:lpstr>Ռադոն - Հուրվիցի թիվը</vt:lpstr>
      <vt:lpstr>Համադրույթների կառուցման կոմբինատոր եղանակը</vt:lpstr>
      <vt:lpstr>Համադրույթների կառուցման կոմբինատոր եղանակը</vt:lpstr>
      <vt:lpstr>ՏԵՂԱՓՈԽՈՒԹՅՈՒՆՆԵՐԻ P:Z×Z→Z ՖՈՒՆԿՑԻԱՅԻ ՍԱՀՄԱՆՈՒՄԸ</vt:lpstr>
      <vt:lpstr>Նշանների S:Z×Z ֆունկցիայի սահմանումը</vt:lpstr>
      <vt:lpstr>Նշանների S:Z×Z ֆունկցիայի սահմանումը</vt:lpstr>
      <vt:lpstr>Նշանների S:Z×Z ֆունկցիայի սահմանումը։ Օժանդակ a^([m]) և T_m ֆունկցիաներ</vt:lpstr>
      <vt:lpstr>Նշանների S:Z×Z ֆունկցիայի սահմանումը։ Օժանդակ a^([m]) և T_m ֆունկցիաներ</vt:lpstr>
      <vt:lpstr>Նշանների S:Z×Z ֆունկցիայի սահմանումը</vt:lpstr>
      <vt:lpstr>Համադրույթների կառուցումը</vt:lpstr>
      <vt:lpstr>Համադրույթների կառուցումը</vt:lpstr>
      <vt:lpstr>Համադրույթների կառուցման հաշվողական ծրագիրը։ Գլխաֆայլ</vt:lpstr>
      <vt:lpstr>Համադրույթների կառուցման հաշվողական ծրագիրը։ Կատարման ֆայլի ինիցիալիզացիա, համադրույթների տիպի կոնստրուկտորի սահմանում</vt:lpstr>
      <vt:lpstr>Համադրույթների կառուցման հաշվողական ծրագիրը։ Ռադոն-Հուրվիցի թվի հաշվիչ ֆունկցիա</vt:lpstr>
      <vt:lpstr>Համադրույթների կառուցման հաշվողական ծրագիրը։ Տեղափուխությունների ֆունկցիայի սահմանումը</vt:lpstr>
      <vt:lpstr>Համադրույթների կառուցման հաշվողական ծրագիրը։ Նշանների ֆունկցիայի օժանդակ a^([m]) ֆունկցիայի սահմանումը</vt:lpstr>
      <vt:lpstr>Համադրույթների կառուցման հաշվողական ծրագիրը։ Նշանների ֆունկցիայի օժանդակ T_m ֆունկցիայի սահմանումը</vt:lpstr>
      <vt:lpstr>Համադրույթների կառուցման հաշվողական ծրագիրը։ Նշանների ֆունկցիայի սահմանումը</vt:lpstr>
      <vt:lpstr>Համադրույթների կառուցման հաշվողական ծրագիրը։ Համադրույթների կառուցող ֆունկցիայի սահմանումը</vt:lpstr>
      <vt:lpstr>Համադրույթների կառուցման հաշվողական ծրագիրը։ Օգտագործողի մուտքագրած տվյալների թվային լինելու ստուգող ֆունկցիա</vt:lpstr>
      <vt:lpstr>Համադրույթների կառուցման հաշվողական ծրագիրը։ Կատարման ֆունկցիա</vt:lpstr>
      <vt:lpstr>Համադրույթների կառուցման հաշվողական ծրագիրը։ Գլխավոր կատարման ֆունկցիա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Edgar</dc:creator>
  <cp:lastModifiedBy>Edgar</cp:lastModifiedBy>
  <cp:revision>174</cp:revision>
  <dcterms:created xsi:type="dcterms:W3CDTF">2021-06-06T19:07:01Z</dcterms:created>
  <dcterms:modified xsi:type="dcterms:W3CDTF">2021-06-08T06:39:56Z</dcterms:modified>
</cp:coreProperties>
</file>