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66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42857142857144E-2"/>
          <c:y val="4.7210300429184553E-2"/>
          <c:w val="0.4845714285714286"/>
          <c:h val="0.9098712446351930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M.L.</c:v>
                </c:pt>
              </c:strCache>
            </c:strRef>
          </c:tx>
          <c:spPr>
            <a:solidFill>
              <a:schemeClr val="accent1"/>
            </a:solidFill>
            <a:ln w="10979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chemeClr val="accent2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FFFF00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FF00FF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chemeClr val="accent5">
                  <a:lumMod val="75000"/>
                </a:schemeClr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cat>
            <c:strRef>
              <c:f>Sheet1!$B$1:$G$1</c:f>
              <c:strCache>
                <c:ptCount val="6"/>
                <c:pt idx="0">
                  <c:v>Administracion (1996 - 2002, 2009 - 2010)</c:v>
                </c:pt>
                <c:pt idx="1">
                  <c:v>Correspondencia de Direccion</c:v>
                </c:pt>
                <c:pt idx="2">
                  <c:v>Solicitudes de Usuarios (1992 - 2011)</c:v>
                </c:pt>
                <c:pt idx="3">
                  <c:v>Archivo Intermedio (2001 - 2010)</c:v>
                </c:pt>
                <c:pt idx="4">
                  <c:v>Cafae (2002 - 2010)</c:v>
                </c:pt>
                <c:pt idx="5">
                  <c:v>Archivo Historico (2001 - 2010)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4.33</c:v>
                </c:pt>
                <c:pt idx="1">
                  <c:v>8</c:v>
                </c:pt>
                <c:pt idx="2">
                  <c:v>28</c:v>
                </c:pt>
                <c:pt idx="3">
                  <c:v>1.1000000000000001</c:v>
                </c:pt>
                <c:pt idx="4">
                  <c:v>0.4</c:v>
                </c:pt>
                <c:pt idx="5">
                  <c:v>0.55000000000000004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solidFill>
              <a:schemeClr val="accent2"/>
            </a:solidFill>
            <a:ln w="10979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1"/>
            <c:bubble3D val="0"/>
          </c:dPt>
          <c:dPt>
            <c:idx val="2"/>
            <c:bubble3D val="0"/>
            <c:spPr>
              <a:solidFill>
                <a:schemeClr val="hlink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chemeClr val="folHlink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chemeClr val="bg2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chemeClr val="tx2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cat>
            <c:strRef>
              <c:f>Sheet1!$B$1:$G$1</c:f>
              <c:strCache>
                <c:ptCount val="6"/>
                <c:pt idx="0">
                  <c:v>Administracion (1996 - 2002, 2009 - 2010)</c:v>
                </c:pt>
                <c:pt idx="1">
                  <c:v>Correspondencia de Direccion</c:v>
                </c:pt>
                <c:pt idx="2">
                  <c:v>Solicitudes de Usuarios (1992 - 2011)</c:v>
                </c:pt>
                <c:pt idx="3">
                  <c:v>Archivo Intermedio (2001 - 2010)</c:v>
                </c:pt>
                <c:pt idx="4">
                  <c:v>Cafae (2002 - 2010)</c:v>
                </c:pt>
                <c:pt idx="5">
                  <c:v>Archivo Historico (2001 - 2010)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solidFill>
              <a:schemeClr val="hlink"/>
            </a:solidFill>
            <a:ln w="10979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chemeClr val="accent2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2"/>
            <c:bubble3D val="0"/>
          </c:dPt>
          <c:dPt>
            <c:idx val="3"/>
            <c:bubble3D val="0"/>
            <c:spPr>
              <a:solidFill>
                <a:schemeClr val="folHlink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chemeClr val="bg2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chemeClr val="tx2"/>
              </a:solidFill>
              <a:ln w="10979">
                <a:solidFill>
                  <a:schemeClr val="tx1"/>
                </a:solidFill>
                <a:prstDash val="solid"/>
              </a:ln>
            </c:spPr>
          </c:dPt>
          <c:cat>
            <c:strRef>
              <c:f>Sheet1!$B$1:$G$1</c:f>
              <c:strCache>
                <c:ptCount val="6"/>
                <c:pt idx="0">
                  <c:v>Administracion (1996 - 2002, 2009 - 2010)</c:v>
                </c:pt>
                <c:pt idx="1">
                  <c:v>Correspondencia de Direccion</c:v>
                </c:pt>
                <c:pt idx="2">
                  <c:v>Solicitudes de Usuarios (1992 - 2011)</c:v>
                </c:pt>
                <c:pt idx="3">
                  <c:v>Archivo Intermedio (2001 - 2010)</c:v>
                </c:pt>
                <c:pt idx="4">
                  <c:v>Cafae (2002 - 2010)</c:v>
                </c:pt>
                <c:pt idx="5">
                  <c:v>Archivo Historico (2001 - 2010)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0979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0857142857142856"/>
          <c:y val="4.7210300429184553E-2"/>
          <c:w val="0.48342857142857143"/>
          <c:h val="0.90987124463519309"/>
        </c:manualLayout>
      </c:layout>
      <c:overlay val="0"/>
      <c:spPr>
        <a:noFill/>
        <a:ln w="2745">
          <a:solidFill>
            <a:schemeClr val="tx1"/>
          </a:solidFill>
          <a:prstDash val="solid"/>
        </a:ln>
      </c:spPr>
      <c:txPr>
        <a:bodyPr/>
        <a:lstStyle/>
        <a:p>
          <a:pPr>
            <a:defRPr sz="1431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55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BD2-31A8-4CE5-8185-E80A910A9E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1153-01CD-459A-BB89-B64480DB08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2C8E-2163-417D-8A9C-2E73F4C42182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7DA1EBB-6C1E-4AA7-9CBB-8C6D1140F04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22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EF8526-B85A-42B7-8436-0FE8B17EC45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24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66BC-1C18-40C4-A5D3-FAAB7C4FE2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C6B5-7015-40BD-AB91-9EF6E1EEC6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7F38-2F8A-4BB5-A7CB-EE3A18C2E0D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F752-4426-44BC-A966-307B4DE0C2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D877-C69B-4677-89E5-E031A37E2C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6C39-9980-44DB-AEAA-3BD906AC4F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86D5-97B2-4332-AF9B-3638DB9EEF7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8A37-3618-46C6-A71C-BEBE4DD7A8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D8A956-077D-44A7-87E2-ABAC34D4C94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47664" y="3852337"/>
            <a:ext cx="6048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s-E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Evaluación 1er Trimestre 2012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0198" y="788511"/>
            <a:ext cx="80927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Órgano de Administración de </a:t>
            </a:r>
          </a:p>
          <a:p>
            <a:pPr algn="ctr"/>
            <a:r>
              <a:rPr lang="es-E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Archivos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92932" y="2494637"/>
            <a:ext cx="5186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 Archivo central )</a:t>
            </a:r>
            <a:endParaRPr lang="es-E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1520" y="5868561"/>
            <a:ext cx="4680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s-E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Martha D. Tapia </a:t>
            </a:r>
            <a:r>
              <a:rPr lang="es-E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Angles</a:t>
            </a:r>
            <a:endParaRPr lang="es-E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426576"/>
            <a:ext cx="7408333" cy="3450696"/>
          </a:xfrm>
        </p:spPr>
        <p:txBody>
          <a:bodyPr/>
          <a:lstStyle/>
          <a:p>
            <a:r>
              <a:rPr lang="es-PE" dirty="0" smtClean="0"/>
              <a:t>Dedicación exclusiva del responsable del Archivo Central.</a:t>
            </a:r>
          </a:p>
          <a:p>
            <a:r>
              <a:rPr lang="es-PE" dirty="0" smtClean="0"/>
              <a:t>Habilitación del servicio higiénico.</a:t>
            </a:r>
          </a:p>
          <a:p>
            <a:r>
              <a:rPr lang="es-PE" dirty="0" smtClean="0"/>
              <a:t>Mejora de los equipos de computo, impresora y acceso a internet.</a:t>
            </a:r>
          </a:p>
          <a:p>
            <a:r>
              <a:rPr lang="es-PE" dirty="0" smtClean="0"/>
              <a:t>Dotación de útiles de escritorio (cartulinas de colores, plumones, goma</a:t>
            </a:r>
            <a:r>
              <a:rPr lang="es-PE" smtClean="0"/>
              <a:t>, etc.).</a:t>
            </a: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/>
              <a:t>Propuestas de Solución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4904"/>
            <a:ext cx="8229600" cy="2189163"/>
          </a:xfrm>
        </p:spPr>
        <p:txBody>
          <a:bodyPr>
            <a:noAutofit/>
          </a:bodyPr>
          <a:lstStyle/>
          <a:p>
            <a:pPr algn="just"/>
            <a:r>
              <a:rPr lang="es-ES" sz="4000" dirty="0"/>
              <a:t>Es la unidad que administra, custodia, conserva los documentos, que ha sido transferido por los archivos secretariales o de </a:t>
            </a:r>
            <a:r>
              <a:rPr lang="es-ES" sz="4000" dirty="0" smtClean="0"/>
              <a:t>gestión. </a:t>
            </a:r>
            <a:endParaRPr lang="es-ES" sz="40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Definición: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4635"/>
            <a:ext cx="8229600" cy="47847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sz="3200" b="1" dirty="0"/>
              <a:t>Generales: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" sz="3200" dirty="0"/>
              <a:t>	- Descongestionar los archivos de gestión.</a:t>
            </a:r>
          </a:p>
          <a:p>
            <a:pPr algn="just">
              <a:lnSpc>
                <a:spcPct val="90000"/>
              </a:lnSpc>
            </a:pPr>
            <a:r>
              <a:rPr lang="es-ES" sz="3200" b="1" dirty="0"/>
              <a:t>Específicos: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" sz="3200" b="1" dirty="0"/>
              <a:t>	</a:t>
            </a:r>
            <a:r>
              <a:rPr lang="es-ES" sz="3200" dirty="0"/>
              <a:t>- Garantizar la conservación del patrimonio documental.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" sz="3200" dirty="0"/>
              <a:t>	- Brindar un eficaz y eficiente servicio de información.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" sz="3200" dirty="0"/>
              <a:t>	- Permitir la eliminación periódica de los documentos innecesarios.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algn="l"/>
            <a:r>
              <a:rPr lang="es-ES"/>
              <a:t>Objetivos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50512"/>
            <a:ext cx="7408333" cy="3450696"/>
          </a:xfrm>
        </p:spPr>
        <p:txBody>
          <a:bodyPr>
            <a:noAutofit/>
          </a:bodyPr>
          <a:lstStyle/>
          <a:p>
            <a:r>
              <a:rPr lang="es-ES" sz="4000" b="1" dirty="0"/>
              <a:t>Específicos:</a:t>
            </a:r>
          </a:p>
          <a:p>
            <a:pPr>
              <a:buFontTx/>
              <a:buNone/>
            </a:pPr>
            <a:r>
              <a:rPr lang="es-ES" sz="4000" dirty="0"/>
              <a:t>	- programar la transferencia documental de acuerdo al </a:t>
            </a:r>
            <a:r>
              <a:rPr lang="es-ES" sz="4000" dirty="0" smtClean="0"/>
              <a:t>ciclo </a:t>
            </a:r>
            <a:r>
              <a:rPr lang="es-ES" sz="4000" dirty="0"/>
              <a:t>vital de los documentos</a:t>
            </a:r>
          </a:p>
          <a:p>
            <a:pPr>
              <a:buFontTx/>
              <a:buNone/>
            </a:pPr>
            <a:r>
              <a:rPr lang="es-ES" sz="4000" dirty="0"/>
              <a:t>	- asegurar la integridad física del documento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/>
              <a:t>Objetivos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1596" y="1916832"/>
            <a:ext cx="8229600" cy="17573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2800" dirty="0"/>
              <a:t>El órgano de administración de archivos no esta en el organigrama, por lo cual no se a implementado el sistema de archivos institucional.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/>
          <a:lstStyle/>
          <a:p>
            <a:pPr algn="l"/>
            <a:r>
              <a:rPr lang="es-ES" dirty="0"/>
              <a:t>Organización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46088" y="3222625"/>
            <a:ext cx="8229600" cy="92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ES" sz="4400" dirty="0">
                <a:solidFill>
                  <a:schemeClr val="tx2"/>
                </a:solidFill>
              </a:rPr>
              <a:t>Personal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46088" y="4408488"/>
            <a:ext cx="8229600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Actualmente esta a cargo de una persona nombrada, que tuvo un curso de capacitación en ENA (2004)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93057"/>
            <a:ext cx="8229600" cy="1323975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No cuenta con ambientes adecuados para la conservación de los documentos.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/>
              <a:t>Local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46088" y="329411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ES" sz="4400" dirty="0">
                <a:solidFill>
                  <a:schemeClr val="tx2"/>
                </a:solidFill>
              </a:rPr>
              <a:t>Equipos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68313" y="4481289"/>
            <a:ext cx="8229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s-E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No cuenta con mobiliario, estantería adecuado y equipos de computo.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4638"/>
            <a:ext cx="8229600" cy="777875"/>
          </a:xfrm>
        </p:spPr>
        <p:txBody>
          <a:bodyPr/>
          <a:lstStyle/>
          <a:p>
            <a:pPr algn="l"/>
            <a:r>
              <a:rPr lang="es-ES"/>
              <a:t>Fondos Documentales</a:t>
            </a:r>
          </a:p>
        </p:txBody>
      </p:sp>
      <p:graphicFrame>
        <p:nvGraphicFramePr>
          <p:cNvPr id="2" name="Object 6"/>
          <p:cNvGraphicFramePr>
            <a:graphicFrameLocks noGrp="1" noChangeAspect="1"/>
          </p:cNvGraphicFramePr>
          <p:nvPr>
            <p:ph type="chart" idx="1"/>
            <p:extLst>
              <p:ext uri="{D42A27DB-BD31-4B8C-83A1-F6EECF244321}">
                <p14:modId xmlns:p14="http://schemas.microsoft.com/office/powerpoint/2010/main" val="2922454898"/>
              </p:ext>
            </p:extLst>
          </p:nvPr>
        </p:nvGraphicFramePr>
        <p:xfrm>
          <a:off x="515938" y="2728614"/>
          <a:ext cx="8307387" cy="3817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691680" y="4916016"/>
            <a:ext cx="113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28 </a:t>
            </a:r>
            <a:r>
              <a:rPr lang="es-ES" sz="2400" b="1" dirty="0" err="1">
                <a:solidFill>
                  <a:schemeClr val="bg1"/>
                </a:solidFill>
              </a:rPr>
              <a:t>m.l</a:t>
            </a:r>
            <a:r>
              <a:rPr lang="es-ES" sz="2400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700338" y="3320157"/>
            <a:ext cx="830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4 </a:t>
            </a:r>
            <a:r>
              <a:rPr lang="es-ES" sz="2000" b="1" dirty="0" err="1">
                <a:solidFill>
                  <a:schemeClr val="bg1"/>
                </a:solidFill>
              </a:rPr>
              <a:t>m.l</a:t>
            </a:r>
            <a:r>
              <a:rPr lang="es-ES" sz="2000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275856" y="4047455"/>
            <a:ext cx="936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8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m.l</a:t>
            </a:r>
            <a:r>
              <a:rPr lang="es-E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11188" y="2395736"/>
            <a:ext cx="138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FFFF00"/>
                </a:solidFill>
              </a:rPr>
              <a:t>1.10 </a:t>
            </a:r>
            <a:r>
              <a:rPr lang="es-ES" sz="2400" b="1" dirty="0" err="1">
                <a:solidFill>
                  <a:srgbClr val="FFFF00"/>
                </a:solidFill>
              </a:rPr>
              <a:t>m.l</a:t>
            </a:r>
            <a:r>
              <a:rPr lang="es-ES" sz="24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042096" y="2420888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FFC000"/>
                </a:solidFill>
              </a:rPr>
              <a:t>0.55 </a:t>
            </a:r>
            <a:r>
              <a:rPr lang="es-ES" sz="2400" b="1" dirty="0" err="1">
                <a:solidFill>
                  <a:srgbClr val="FFC000"/>
                </a:solidFill>
              </a:rPr>
              <a:t>m.l</a:t>
            </a:r>
            <a:r>
              <a:rPr lang="es-ES" sz="2400" b="1" dirty="0"/>
              <a:t>.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63688" y="2420888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FF00FF"/>
                </a:solidFill>
              </a:rPr>
              <a:t> 0.40 </a:t>
            </a:r>
            <a:r>
              <a:rPr lang="es-ES" sz="2400" b="1" dirty="0" err="1">
                <a:solidFill>
                  <a:srgbClr val="FF00FF"/>
                </a:solidFill>
              </a:rPr>
              <a:t>m.l</a:t>
            </a:r>
            <a:r>
              <a:rPr lang="es-ES" sz="2400" b="1" dirty="0">
                <a:solidFill>
                  <a:srgbClr val="FF00FF"/>
                </a:solidFill>
              </a:rPr>
              <a:t>.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54000" y="980728"/>
            <a:ext cx="856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b="1" dirty="0"/>
              <a:t>Representación grafica de los documentos en metros lineales con su fechas </a:t>
            </a:r>
          </a:p>
          <a:p>
            <a:r>
              <a:rPr lang="es-ES" b="1" dirty="0"/>
              <a:t>Extremas.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2176463" y="17922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PE"/>
          </a:p>
        </p:txBody>
      </p:sp>
      <p:graphicFrame>
        <p:nvGraphicFramePr>
          <p:cNvPr id="12678" name="Group 39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94748159"/>
              </p:ext>
            </p:extLst>
          </p:nvPr>
        </p:nvGraphicFramePr>
        <p:xfrm>
          <a:off x="457200" y="2781300"/>
          <a:ext cx="8435280" cy="267176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95742"/>
                <a:gridCol w="843361"/>
                <a:gridCol w="714513"/>
                <a:gridCol w="732921"/>
                <a:gridCol w="885195"/>
                <a:gridCol w="619332"/>
                <a:gridCol w="1033922"/>
                <a:gridCol w="910294"/>
              </a:tblGrid>
              <a:tr h="5036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Actividades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Unidad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Programacion de Metas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Total Metas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  <a:tr h="169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Medida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Anual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Enero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Febrero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Marzo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Trimestre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Ejecución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  <a:tr h="3040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Doc. De gestión Archivística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  <a:tr h="169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Manual de </a:t>
                      </a:r>
                      <a:r>
                        <a:rPr kumimoji="0" lang="es-E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Proce</a:t>
                      </a: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 </a:t>
                      </a: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Archivísticos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nº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0,25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Organización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  <a:tr h="169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Documentos Transferidos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m.l.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0,50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Servicios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Atencio a Personal del Archivo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nº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12679" name="Rectangle 391"/>
          <p:cNvSpPr>
            <a:spLocks noChangeArrowheads="1"/>
          </p:cNvSpPr>
          <p:nvPr/>
        </p:nvSpPr>
        <p:spPr bwMode="auto">
          <a:xfrm>
            <a:off x="457200" y="6921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" sz="4000">
                <a:solidFill>
                  <a:schemeClr val="tx2"/>
                </a:solidFill>
              </a:rPr>
              <a:t>Avance de Metas Programadas 1er Trimestre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72067" y="1988840"/>
            <a:ext cx="7408333" cy="3960440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Archivo Central:</a:t>
            </a:r>
          </a:p>
          <a:p>
            <a:pPr>
              <a:buFontTx/>
              <a:buNone/>
            </a:pPr>
            <a:r>
              <a:rPr lang="es-ES" dirty="0"/>
              <a:t>	- Se </a:t>
            </a:r>
            <a:r>
              <a:rPr lang="es-ES" dirty="0" smtClean="0"/>
              <a:t>recepciono </a:t>
            </a:r>
            <a:r>
              <a:rPr lang="es-ES" dirty="0"/>
              <a:t>de secretaria de Dirección 33 archivadores de palanca.</a:t>
            </a:r>
          </a:p>
          <a:p>
            <a:r>
              <a:rPr lang="es-ES" b="1" dirty="0"/>
              <a:t>Recepción y Tramite Documentario:</a:t>
            </a:r>
          </a:p>
          <a:p>
            <a:pPr>
              <a:buFontTx/>
              <a:buNone/>
            </a:pPr>
            <a:r>
              <a:rPr lang="es-ES" dirty="0"/>
              <a:t>	- Se trabajo </a:t>
            </a:r>
            <a:r>
              <a:rPr lang="es-ES" dirty="0" smtClean="0"/>
              <a:t>recepcionando </a:t>
            </a:r>
            <a:r>
              <a:rPr lang="es-ES" dirty="0"/>
              <a:t>1362 solicitudes (Enero - Febrero).</a:t>
            </a:r>
          </a:p>
          <a:p>
            <a:pPr>
              <a:buFontTx/>
              <a:buNone/>
            </a:pPr>
            <a:r>
              <a:rPr lang="es-ES" dirty="0"/>
              <a:t>	- Se fedateo 44 documentos</a:t>
            </a:r>
            <a:r>
              <a:rPr lang="es-ES" dirty="0" smtClean="0"/>
              <a:t>.</a:t>
            </a:r>
            <a:endParaRPr lang="es-ES" dirty="0"/>
          </a:p>
          <a:p>
            <a:pPr>
              <a:buFontTx/>
              <a:buNone/>
            </a:pPr>
            <a:r>
              <a:rPr lang="es-ES" dirty="0"/>
              <a:t>	</a:t>
            </a:r>
            <a:r>
              <a:rPr lang="es-ES" dirty="0" smtClean="0"/>
              <a:t>- Se recepciono de tramite documentario 34 archivadores de palanca conteniendo solicitudes de usuarios del 2011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/>
              <a:t>Actividades no Programadas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155</TotalTime>
  <Words>267</Words>
  <Application>Microsoft Office PowerPoint</Application>
  <PresentationFormat>Presentación en pantalla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Forma de onda</vt:lpstr>
      <vt:lpstr>Presentación de PowerPoint</vt:lpstr>
      <vt:lpstr>Definición:</vt:lpstr>
      <vt:lpstr>Objetivos</vt:lpstr>
      <vt:lpstr>Objetivos</vt:lpstr>
      <vt:lpstr>Organización </vt:lpstr>
      <vt:lpstr>Local</vt:lpstr>
      <vt:lpstr>Fondos Documentales</vt:lpstr>
      <vt:lpstr>Presentación de PowerPoint</vt:lpstr>
      <vt:lpstr>Actividades no Programadas</vt:lpstr>
      <vt:lpstr>Propuestas de Solución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 CENTRAL</dc:title>
  <dc:creator>Martha</dc:creator>
  <cp:lastModifiedBy>Jesus</cp:lastModifiedBy>
  <cp:revision>27</cp:revision>
  <dcterms:created xsi:type="dcterms:W3CDTF">2003-07-03T05:40:57Z</dcterms:created>
  <dcterms:modified xsi:type="dcterms:W3CDTF">2012-04-18T17:52:32Z</dcterms:modified>
</cp:coreProperties>
</file>