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690C931-7065-4103-BD4D-5AE6ABD06D29}" type="datetimeFigureOut">
              <a:rPr lang="es-ES" smtClean="0"/>
              <a:pPr/>
              <a:t>18/04/2012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0FB59-D0A8-401C-A1CC-AD0EE7970A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Autofit/>
          </a:bodyPr>
          <a:lstStyle/>
          <a:p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>
                <a:solidFill>
                  <a:srgbClr val="002060"/>
                </a:solidFill>
                <a:latin typeface="Bernard MT Condensed" pitchFamily="18" charset="0"/>
              </a:rPr>
              <a:t>dirección de archivo histórico</a:t>
            </a:r>
            <a:r>
              <a:rPr lang="es-ES" sz="4000" dirty="0" smtClean="0"/>
              <a:t/>
            </a:r>
            <a:br>
              <a:rPr lang="es-ES" sz="4000" dirty="0" smtClean="0"/>
            </a:br>
            <a:endParaRPr lang="es-ES" sz="4000" b="1" i="1" dirty="0">
              <a:solidFill>
                <a:schemeClr val="bg2"/>
              </a:solidFill>
              <a:latin typeface="Script MT Bold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002060"/>
                </a:solidFill>
              </a:rPr>
              <a:t>PRIMER TRIMESTRE</a:t>
            </a:r>
            <a:endParaRPr lang="es-E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Se requiere transferencia de la Biblioteca para servir mejor al investigador.</a:t>
            </a:r>
          </a:p>
          <a:p>
            <a:r>
              <a:rPr lang="es-ES" sz="2400" dirty="0" smtClean="0"/>
              <a:t>Las reuniones periódicas de trabajo en cada área y oficina, van a viabilizar las soluciones a los problemas y mejorar la calidad del trabajo administrativo y archivístico.</a:t>
            </a:r>
          </a:p>
          <a:p>
            <a:r>
              <a:rPr lang="es-ES" sz="2400" dirty="0" smtClean="0"/>
              <a:t>Es necesario revisar y actualizar los Cuadros de Clasificación de la documentación </a:t>
            </a:r>
            <a:r>
              <a:rPr lang="es-ES" sz="2400" smtClean="0"/>
              <a:t>en custodia.</a:t>
            </a:r>
            <a:endParaRPr lang="es-ES" sz="2400" dirty="0" smtClean="0"/>
          </a:p>
          <a:p>
            <a:endParaRPr lang="es-E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>
                <a:solidFill>
                  <a:srgbClr val="C00000"/>
                </a:solidFill>
              </a:rPr>
              <a:t>PROGRAMACION 2012:</a:t>
            </a:r>
          </a:p>
          <a:p>
            <a:pPr>
              <a:buNone/>
            </a:pPr>
            <a:r>
              <a:rPr lang="es-ES" dirty="0" smtClean="0"/>
              <a:t>191 metros lineales</a:t>
            </a:r>
          </a:p>
          <a:p>
            <a:pPr>
              <a:buNone/>
            </a:pPr>
            <a:r>
              <a:rPr lang="es-ES" dirty="0" smtClean="0"/>
              <a:t>Fondos Documentales:</a:t>
            </a:r>
          </a:p>
          <a:p>
            <a:r>
              <a:rPr lang="es-ES" dirty="0" smtClean="0"/>
              <a:t>Corte Superior de Justicia: </a:t>
            </a:r>
          </a:p>
          <a:p>
            <a:pPr>
              <a:buNone/>
            </a:pPr>
            <a:r>
              <a:rPr lang="es-ES" dirty="0" smtClean="0"/>
              <a:t>Expedientes Penales: 141 </a:t>
            </a:r>
            <a:r>
              <a:rPr lang="es-ES" dirty="0" err="1" smtClean="0"/>
              <a:t>m.l.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Libros de Jueces: 30 </a:t>
            </a:r>
            <a:r>
              <a:rPr lang="es-ES" dirty="0" err="1" smtClean="0"/>
              <a:t>m.l.</a:t>
            </a:r>
            <a:endParaRPr lang="es-ES" dirty="0" smtClean="0"/>
          </a:p>
          <a:p>
            <a:r>
              <a:rPr lang="es-ES" dirty="0" smtClean="0"/>
              <a:t>Prefectura:  20 </a:t>
            </a:r>
            <a:r>
              <a:rPr lang="es-ES" dirty="0" err="1" smtClean="0"/>
              <a:t>m.l.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Metas alcanzadas: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Libros de Jueces </a:t>
            </a:r>
          </a:p>
          <a:p>
            <a:pPr>
              <a:buNone/>
            </a:pPr>
            <a:r>
              <a:rPr lang="es-ES" sz="2800" dirty="0" smtClean="0"/>
              <a:t>Clasificación por provincias y distritos: 4.25 </a:t>
            </a:r>
            <a:r>
              <a:rPr lang="es-ES" sz="2800" dirty="0" err="1" smtClean="0"/>
              <a:t>m.l.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Ordenamiento cronológico:                    4.25 </a:t>
            </a:r>
            <a:r>
              <a:rPr lang="es-ES" sz="2800" dirty="0" err="1" smtClean="0"/>
              <a:t>m.l.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Numeración de cajas:                               4.25 </a:t>
            </a:r>
            <a:r>
              <a:rPr lang="es-ES" sz="2800" dirty="0" err="1" smtClean="0"/>
              <a:t>m.l.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NO PROGRAMADO: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Inventario general de Corregimiento: 0.70 </a:t>
            </a:r>
            <a:r>
              <a:rPr lang="es-ES" dirty="0" err="1" smtClean="0"/>
              <a:t>m.l.</a:t>
            </a:r>
            <a:r>
              <a:rPr lang="es-ES" dirty="0" smtClean="0"/>
              <a:t> – 08 cajas.</a:t>
            </a:r>
          </a:p>
          <a:p>
            <a:r>
              <a:rPr lang="es-ES" dirty="0" smtClean="0"/>
              <a:t>Inventario general de Intendencia: 6.50 m.l.-17 cajas.</a:t>
            </a:r>
          </a:p>
          <a:p>
            <a:r>
              <a:rPr lang="es-ES" dirty="0" smtClean="0"/>
              <a:t>Inventario general de Intendencia (documentos sueltos): 4.70 m.l.-32 cajas.</a:t>
            </a:r>
          </a:p>
          <a:p>
            <a:r>
              <a:rPr lang="es-ES" dirty="0" smtClean="0"/>
              <a:t>Inventario general de Juzgado de Primera Instancia: 1.10 </a:t>
            </a:r>
            <a:r>
              <a:rPr lang="es-ES" dirty="0" err="1" smtClean="0"/>
              <a:t>m.l.</a:t>
            </a:r>
            <a:r>
              <a:rPr lang="es-ES" dirty="0" smtClean="0"/>
              <a:t> – 13 cajas.</a:t>
            </a:r>
          </a:p>
          <a:p>
            <a:r>
              <a:rPr lang="es-ES" dirty="0" smtClean="0"/>
              <a:t>Inventario General de Prefectura: 79 </a:t>
            </a:r>
            <a:r>
              <a:rPr lang="es-ES" dirty="0" err="1" smtClean="0"/>
              <a:t>m.l.</a:t>
            </a:r>
            <a:r>
              <a:rPr lang="es-ES" dirty="0" smtClean="0"/>
              <a:t> – 493 cajas.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PREFECTURA:</a:t>
            </a:r>
          </a:p>
          <a:p>
            <a:pPr>
              <a:buNone/>
            </a:pPr>
            <a:r>
              <a:rPr lang="es-ES" sz="2800" dirty="0" smtClean="0"/>
              <a:t>Clasificación por años: 6 </a:t>
            </a:r>
            <a:r>
              <a:rPr lang="es-ES" sz="2800" dirty="0" err="1" smtClean="0"/>
              <a:t>m.l.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Ubicación en cajas y numeración: 6 </a:t>
            </a:r>
            <a:r>
              <a:rPr lang="es-ES" sz="2800" dirty="0" err="1" smtClean="0"/>
              <a:t>m.l.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Inventario de cajas: 6 </a:t>
            </a:r>
            <a:r>
              <a:rPr lang="es-ES" sz="2800" dirty="0" err="1" smtClean="0"/>
              <a:t>m.l.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Conservación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Limpieza de documentos: 10.25 </a:t>
            </a:r>
            <a:r>
              <a:rPr lang="es-ES" sz="2800" dirty="0" err="1" smtClean="0"/>
              <a:t>m.l.</a:t>
            </a:r>
            <a:r>
              <a:rPr lang="es-ES" sz="2800" dirty="0" smtClean="0"/>
              <a:t> – 69 cajas</a:t>
            </a:r>
          </a:p>
          <a:p>
            <a:r>
              <a:rPr lang="es-ES" sz="2800" dirty="0" smtClean="0"/>
              <a:t>Acondicionamiento en estantería: 10.25 </a:t>
            </a:r>
            <a:r>
              <a:rPr lang="es-ES" sz="2800" dirty="0" err="1" smtClean="0"/>
              <a:t>m.l.</a:t>
            </a:r>
            <a:r>
              <a:rPr lang="es-ES" sz="2800" dirty="0" smtClean="0"/>
              <a:t> – 69 cajas.</a:t>
            </a:r>
          </a:p>
          <a:p>
            <a:r>
              <a:rPr lang="es-ES" sz="2800" dirty="0" smtClean="0"/>
              <a:t>Limpieza de repositorio: 01</a:t>
            </a:r>
          </a:p>
          <a:p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SERVICIOS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USUARIOS:</a:t>
            </a:r>
          </a:p>
          <a:p>
            <a:r>
              <a:rPr lang="es-ES" sz="2800" dirty="0" smtClean="0"/>
              <a:t>Solicitudes atendidas:  20</a:t>
            </a:r>
          </a:p>
          <a:p>
            <a:r>
              <a:rPr lang="es-ES" sz="2800" dirty="0" smtClean="0"/>
              <a:t>Expedición de copias : 09</a:t>
            </a:r>
          </a:p>
          <a:p>
            <a:pPr>
              <a:buNone/>
            </a:pPr>
            <a:r>
              <a:rPr lang="es-ES" sz="2800" dirty="0" smtClean="0"/>
              <a:t>INVESTIGADORES:</a:t>
            </a:r>
          </a:p>
          <a:p>
            <a:r>
              <a:rPr lang="es-ES" sz="2800" dirty="0" smtClean="0"/>
              <a:t>Solicitudes: 20</a:t>
            </a:r>
          </a:p>
          <a:p>
            <a:r>
              <a:rPr lang="es-ES" sz="2800" dirty="0" smtClean="0"/>
              <a:t>Expedición de copias: 100</a:t>
            </a:r>
          </a:p>
          <a:p>
            <a:endParaRPr lang="es-ES" sz="2800" dirty="0" smtClean="0"/>
          </a:p>
          <a:p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y PROPUESTAS.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Falta de ambientes apropiados: Áreas de repositorios, trabajo técnico, área administrativa y área para atención al usuario e investigador.</a:t>
            </a:r>
          </a:p>
          <a:p>
            <a:r>
              <a:rPr lang="es-ES" sz="2800" dirty="0" smtClean="0"/>
              <a:t>Falta de capacitación en Programación y Evaluación: Talleres de entrenamiento básico.</a:t>
            </a:r>
          </a:p>
          <a:p>
            <a:r>
              <a:rPr lang="es-ES" sz="2800" dirty="0" smtClean="0"/>
              <a:t>No hay formatos para informar el Avance de Metas: implementación de un formato apropiado para informar cuantitativa y cualitativamente.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Falta de especialistas en Historia: la nueva estructura orgánica debe considerar, por lo menos 2 plazas de historiadores con conocimientos de Paleografía.</a:t>
            </a:r>
          </a:p>
          <a:p>
            <a:r>
              <a:rPr lang="es-ES" sz="2000" dirty="0" smtClean="0"/>
              <a:t>Falta de capacitación periódica en Archivística y en Informática Básica: programar jornadas de capacitación interna y dentro del Proyecto de implementación. </a:t>
            </a:r>
          </a:p>
          <a:p>
            <a:r>
              <a:rPr lang="es-ES" sz="2000" dirty="0" smtClean="0"/>
              <a:t>Estantería pendiente de armado: proporcionar baldas y pernos para el armado en el repositorio del </a:t>
            </a:r>
            <a:r>
              <a:rPr lang="es-ES" sz="2000" dirty="0" err="1" smtClean="0"/>
              <a:t>Jr.</a:t>
            </a:r>
            <a:r>
              <a:rPr lang="es-ES" sz="2000" dirty="0" smtClean="0"/>
              <a:t> Carabaya y en el local central.</a:t>
            </a:r>
          </a:p>
          <a:p>
            <a:r>
              <a:rPr lang="es-ES" sz="2000" dirty="0" smtClean="0"/>
              <a:t>Falta de protección de documentación: dotación de cajas de archivo, en lugar de cartón para tapas.</a:t>
            </a:r>
          </a:p>
          <a:p>
            <a:r>
              <a:rPr lang="es-ES" sz="2000" dirty="0" smtClean="0"/>
              <a:t>Deficiencia en la protección del trabajador: dotación periódica de mascarillas y gorros quirúrgicos, jabón germicida,  guardapolvos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144</TotalTime>
  <Words>433</Words>
  <Application>Microsoft Office PowerPoint</Application>
  <PresentationFormat>Presentación en pantalla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Opulento</vt:lpstr>
      <vt:lpstr>    dirección de archivo histórico </vt:lpstr>
      <vt:lpstr>Diapositiva 2</vt:lpstr>
      <vt:lpstr>Metas alcanzadas:</vt:lpstr>
      <vt:lpstr>TRABAJO NO PROGRAMADO:</vt:lpstr>
      <vt:lpstr>Diapositiva 5</vt:lpstr>
      <vt:lpstr>Conservación</vt:lpstr>
      <vt:lpstr>SERVICIOS</vt:lpstr>
      <vt:lpstr>PROBLEMAS y PROPUESTAS.</vt:lpstr>
      <vt:lpstr>Diapositiva 9</vt:lpstr>
      <vt:lpstr>Diapositiva 10</vt:lpstr>
    </vt:vector>
  </TitlesOfParts>
  <Company>OTA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DIRECCION DE ARCHIVO HISTORICO</dc:title>
  <dc:creator>OTA</dc:creator>
  <cp:lastModifiedBy>OTA</cp:lastModifiedBy>
  <cp:revision>22</cp:revision>
  <dcterms:created xsi:type="dcterms:W3CDTF">2012-04-17T18:41:15Z</dcterms:created>
  <dcterms:modified xsi:type="dcterms:W3CDTF">2012-04-18T12:35:58Z</dcterms:modified>
</cp:coreProperties>
</file>