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6"/>
  </p:notesMasterIdLst>
  <p:sldIdLst>
    <p:sldId id="256" r:id="rId2"/>
    <p:sldId id="266" r:id="rId3"/>
    <p:sldId id="257" r:id="rId4"/>
    <p:sldId id="258" r:id="rId5"/>
    <p:sldId id="259" r:id="rId6"/>
    <p:sldId id="260" r:id="rId7"/>
    <p:sldId id="269" r:id="rId8"/>
    <p:sldId id="261" r:id="rId9"/>
    <p:sldId id="262" r:id="rId10"/>
    <p:sldId id="267" r:id="rId11"/>
    <p:sldId id="263" r:id="rId12"/>
    <p:sldId id="264" r:id="rId13"/>
    <p:sldId id="268" r:id="rId14"/>
    <p:sldId id="265" r:id="rId15"/>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Hoja_de_c_lculo_de_Microsoft_Office_Excel1.xlsx"/></Relationships>
</file>

<file path=ppt/charts/_rels/chart2.xml.rels><?xml version="1.0" encoding="UTF-8" standalone="yes"?>
<Relationships xmlns="http://schemas.openxmlformats.org/package/2006/relationships"><Relationship Id="rId1" Type="http://schemas.openxmlformats.org/officeDocument/2006/relationships/package" Target="../embeddings/Hoja_de_c_lculo_de_Microsoft_Office_Excel2.xlsx"/></Relationships>
</file>

<file path=ppt/charts/_rels/chart3.xml.rels><?xml version="1.0" encoding="UTF-8" standalone="yes"?>
<Relationships xmlns="http://schemas.openxmlformats.org/package/2006/relationships"><Relationship Id="rId1" Type="http://schemas.openxmlformats.org/officeDocument/2006/relationships/package" Target="../embeddings/Hoja_de_c_lculo_de_Microsoft_Office_Excel3.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s-ES"/>
  <c:chart>
    <c:autoTitleDeleted val="1"/>
    <c:plotArea>
      <c:layout>
        <c:manualLayout>
          <c:layoutTarget val="inner"/>
          <c:xMode val="edge"/>
          <c:yMode val="edge"/>
          <c:x val="9.2715464138411308E-2"/>
          <c:y val="4.3072601344730427E-2"/>
          <c:w val="0.88517569232417448"/>
          <c:h val="0.66649042424783433"/>
        </c:manualLayout>
      </c:layout>
      <c:barChart>
        <c:barDir val="col"/>
        <c:grouping val="clustered"/>
        <c:ser>
          <c:idx val="0"/>
          <c:order val="0"/>
          <c:tx>
            <c:strRef>
              <c:f>Hoja1!$B$1</c:f>
              <c:strCache>
                <c:ptCount val="1"/>
                <c:pt idx="0">
                  <c:v>F. NOTARIAL</c:v>
                </c:pt>
              </c:strCache>
            </c:strRef>
          </c:tx>
          <c:dLbls>
            <c:txPr>
              <a:bodyPr/>
              <a:lstStyle/>
              <a:p>
                <a:pPr>
                  <a:defRPr lang="es-PE"/>
                </a:pPr>
                <a:endParaRPr lang="es-ES"/>
              </a:p>
            </c:txPr>
            <c:showVal val="1"/>
          </c:dLbls>
          <c:cat>
            <c:strRef>
              <c:f>Hoja1!$A$2</c:f>
              <c:strCache>
                <c:ptCount val="1"/>
                <c:pt idx="0">
                  <c:v>METROS LINEALES</c:v>
                </c:pt>
              </c:strCache>
            </c:strRef>
          </c:cat>
          <c:val>
            <c:numRef>
              <c:f>Hoja1!$B$2</c:f>
              <c:numCache>
                <c:formatCode>General</c:formatCode>
                <c:ptCount val="1"/>
                <c:pt idx="0">
                  <c:v>514</c:v>
                </c:pt>
              </c:numCache>
            </c:numRef>
          </c:val>
        </c:ser>
        <c:ser>
          <c:idx val="1"/>
          <c:order val="1"/>
          <c:tx>
            <c:strRef>
              <c:f>Hoja1!$C$1</c:f>
              <c:strCache>
                <c:ptCount val="1"/>
                <c:pt idx="0">
                  <c:v>F. CSJP</c:v>
                </c:pt>
              </c:strCache>
            </c:strRef>
          </c:tx>
          <c:dLbls>
            <c:txPr>
              <a:bodyPr/>
              <a:lstStyle/>
              <a:p>
                <a:pPr>
                  <a:defRPr lang="es-PE"/>
                </a:pPr>
                <a:endParaRPr lang="es-ES"/>
              </a:p>
            </c:txPr>
            <c:showVal val="1"/>
          </c:dLbls>
          <c:cat>
            <c:strRef>
              <c:f>Hoja1!$A$2</c:f>
              <c:strCache>
                <c:ptCount val="1"/>
                <c:pt idx="0">
                  <c:v>METROS LINEALES</c:v>
                </c:pt>
              </c:strCache>
            </c:strRef>
          </c:cat>
          <c:val>
            <c:numRef>
              <c:f>Hoja1!$C$2</c:f>
              <c:numCache>
                <c:formatCode>General</c:formatCode>
                <c:ptCount val="1"/>
                <c:pt idx="0">
                  <c:v>533</c:v>
                </c:pt>
              </c:numCache>
            </c:numRef>
          </c:val>
        </c:ser>
        <c:ser>
          <c:idx val="2"/>
          <c:order val="2"/>
          <c:tx>
            <c:strRef>
              <c:f>Hoja1!$D$1</c:f>
              <c:strCache>
                <c:ptCount val="1"/>
                <c:pt idx="0">
                  <c:v>F. REGISTRO CIVIL</c:v>
                </c:pt>
              </c:strCache>
            </c:strRef>
          </c:tx>
          <c:dLbls>
            <c:txPr>
              <a:bodyPr/>
              <a:lstStyle/>
              <a:p>
                <a:pPr>
                  <a:defRPr lang="es-PE"/>
                </a:pPr>
                <a:endParaRPr lang="es-ES"/>
              </a:p>
            </c:txPr>
            <c:showVal val="1"/>
          </c:dLbls>
          <c:cat>
            <c:strRef>
              <c:f>Hoja1!$A$2</c:f>
              <c:strCache>
                <c:ptCount val="1"/>
                <c:pt idx="0">
                  <c:v>METROS LINEALES</c:v>
                </c:pt>
              </c:strCache>
            </c:strRef>
          </c:cat>
          <c:val>
            <c:numRef>
              <c:f>Hoja1!$D$2</c:f>
              <c:numCache>
                <c:formatCode>General</c:formatCode>
                <c:ptCount val="1"/>
                <c:pt idx="0">
                  <c:v>143</c:v>
                </c:pt>
              </c:numCache>
            </c:numRef>
          </c:val>
        </c:ser>
        <c:ser>
          <c:idx val="3"/>
          <c:order val="3"/>
          <c:tx>
            <c:strRef>
              <c:f>Hoja1!$E$1</c:f>
              <c:strCache>
                <c:ptCount val="1"/>
                <c:pt idx="0">
                  <c:v>OTROS FONDOS</c:v>
                </c:pt>
              </c:strCache>
            </c:strRef>
          </c:tx>
          <c:dLbls>
            <c:txPr>
              <a:bodyPr/>
              <a:lstStyle/>
              <a:p>
                <a:pPr>
                  <a:defRPr lang="es-PE"/>
                </a:pPr>
                <a:endParaRPr lang="es-ES"/>
              </a:p>
            </c:txPr>
            <c:showVal val="1"/>
          </c:dLbls>
          <c:cat>
            <c:strRef>
              <c:f>Hoja1!$A$2</c:f>
              <c:strCache>
                <c:ptCount val="1"/>
                <c:pt idx="0">
                  <c:v>METROS LINEALES</c:v>
                </c:pt>
              </c:strCache>
            </c:strRef>
          </c:cat>
          <c:val>
            <c:numRef>
              <c:f>Hoja1!$E$2</c:f>
              <c:numCache>
                <c:formatCode>General</c:formatCode>
                <c:ptCount val="1"/>
                <c:pt idx="0">
                  <c:v>94</c:v>
                </c:pt>
              </c:numCache>
            </c:numRef>
          </c:val>
        </c:ser>
        <c:dLbls>
          <c:showVal val="1"/>
        </c:dLbls>
        <c:gapWidth val="75"/>
        <c:axId val="59289984"/>
        <c:axId val="59291520"/>
      </c:barChart>
      <c:catAx>
        <c:axId val="59289984"/>
        <c:scaling>
          <c:orientation val="minMax"/>
        </c:scaling>
        <c:axPos val="b"/>
        <c:numFmt formatCode="General" sourceLinked="1"/>
        <c:majorTickMark val="none"/>
        <c:tickLblPos val="nextTo"/>
        <c:txPr>
          <a:bodyPr/>
          <a:lstStyle/>
          <a:p>
            <a:pPr>
              <a:defRPr lang="es-PE"/>
            </a:pPr>
            <a:endParaRPr lang="es-ES"/>
          </a:p>
        </c:txPr>
        <c:crossAx val="59291520"/>
        <c:crosses val="autoZero"/>
        <c:auto val="1"/>
        <c:lblAlgn val="ctr"/>
        <c:lblOffset val="100"/>
      </c:catAx>
      <c:valAx>
        <c:axId val="59291520"/>
        <c:scaling>
          <c:orientation val="minMax"/>
        </c:scaling>
        <c:axPos val="l"/>
        <c:numFmt formatCode="General" sourceLinked="1"/>
        <c:majorTickMark val="none"/>
        <c:tickLblPos val="nextTo"/>
        <c:txPr>
          <a:bodyPr/>
          <a:lstStyle/>
          <a:p>
            <a:pPr>
              <a:defRPr lang="es-PE"/>
            </a:pPr>
            <a:endParaRPr lang="es-ES"/>
          </a:p>
        </c:txPr>
        <c:crossAx val="59289984"/>
        <c:crosses val="autoZero"/>
        <c:crossBetween val="between"/>
      </c:valAx>
    </c:plotArea>
    <c:legend>
      <c:legendPos val="b"/>
      <c:layout/>
      <c:txPr>
        <a:bodyPr/>
        <a:lstStyle/>
        <a:p>
          <a:pPr>
            <a:defRPr lang="es-PE"/>
          </a:pPr>
          <a:endParaRPr lang="es-ES"/>
        </a:p>
      </c:txPr>
    </c:legend>
    <c:plotVisOnly val="1"/>
  </c:chart>
  <c:txPr>
    <a:bodyPr/>
    <a:lstStyle/>
    <a:p>
      <a:pPr>
        <a:defRPr sz="1800"/>
      </a:pPr>
      <a:endParaRPr lang="es-E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s-ES"/>
  <c:chart>
    <c:plotArea>
      <c:layout/>
      <c:barChart>
        <c:barDir val="col"/>
        <c:grouping val="clustered"/>
        <c:ser>
          <c:idx val="0"/>
          <c:order val="0"/>
          <c:tx>
            <c:strRef>
              <c:f>Hoja1!$B$1</c:f>
              <c:strCache>
                <c:ptCount val="1"/>
                <c:pt idx="0">
                  <c:v>F. NOTARIAL</c:v>
                </c:pt>
              </c:strCache>
            </c:strRef>
          </c:tx>
          <c:dLbls>
            <c:txPr>
              <a:bodyPr/>
              <a:lstStyle/>
              <a:p>
                <a:pPr>
                  <a:defRPr lang="es-PE"/>
                </a:pPr>
                <a:endParaRPr lang="es-ES"/>
              </a:p>
            </c:txPr>
            <c:showVal val="1"/>
          </c:dLbls>
          <c:cat>
            <c:strRef>
              <c:f>Hoja1!$A$2</c:f>
              <c:strCache>
                <c:ptCount val="1"/>
                <c:pt idx="0">
                  <c:v>EN PORCENTAJE</c:v>
                </c:pt>
              </c:strCache>
            </c:strRef>
          </c:cat>
          <c:val>
            <c:numRef>
              <c:f>Hoja1!$B$2</c:f>
              <c:numCache>
                <c:formatCode>0%</c:formatCode>
                <c:ptCount val="1"/>
                <c:pt idx="0">
                  <c:v>0.8</c:v>
                </c:pt>
              </c:numCache>
            </c:numRef>
          </c:val>
        </c:ser>
        <c:ser>
          <c:idx val="1"/>
          <c:order val="1"/>
          <c:tx>
            <c:strRef>
              <c:f>Hoja1!$C$1</c:f>
              <c:strCache>
                <c:ptCount val="1"/>
                <c:pt idx="0">
                  <c:v>F. CSJP</c:v>
                </c:pt>
              </c:strCache>
            </c:strRef>
          </c:tx>
          <c:dLbls>
            <c:txPr>
              <a:bodyPr/>
              <a:lstStyle/>
              <a:p>
                <a:pPr>
                  <a:defRPr lang="es-PE"/>
                </a:pPr>
                <a:endParaRPr lang="es-ES"/>
              </a:p>
            </c:txPr>
            <c:showVal val="1"/>
          </c:dLbls>
          <c:cat>
            <c:strRef>
              <c:f>Hoja1!$A$2</c:f>
              <c:strCache>
                <c:ptCount val="1"/>
                <c:pt idx="0">
                  <c:v>EN PORCENTAJE</c:v>
                </c:pt>
              </c:strCache>
            </c:strRef>
          </c:cat>
          <c:val>
            <c:numRef>
              <c:f>Hoja1!$C$2</c:f>
              <c:numCache>
                <c:formatCode>0%</c:formatCode>
                <c:ptCount val="1"/>
                <c:pt idx="0">
                  <c:v>0.4</c:v>
                </c:pt>
              </c:numCache>
            </c:numRef>
          </c:val>
        </c:ser>
        <c:ser>
          <c:idx val="2"/>
          <c:order val="2"/>
          <c:tx>
            <c:strRef>
              <c:f>Hoja1!$D$1</c:f>
              <c:strCache>
                <c:ptCount val="1"/>
                <c:pt idx="0">
                  <c:v>F. REGISTRO CIVIL</c:v>
                </c:pt>
              </c:strCache>
            </c:strRef>
          </c:tx>
          <c:dLbls>
            <c:txPr>
              <a:bodyPr/>
              <a:lstStyle/>
              <a:p>
                <a:pPr>
                  <a:defRPr lang="es-PE"/>
                </a:pPr>
                <a:endParaRPr lang="es-ES"/>
              </a:p>
            </c:txPr>
            <c:showVal val="1"/>
          </c:dLbls>
          <c:cat>
            <c:strRef>
              <c:f>Hoja1!$A$2</c:f>
              <c:strCache>
                <c:ptCount val="1"/>
                <c:pt idx="0">
                  <c:v>EN PORCENTAJE</c:v>
                </c:pt>
              </c:strCache>
            </c:strRef>
          </c:cat>
          <c:val>
            <c:numRef>
              <c:f>Hoja1!$D$2</c:f>
              <c:numCache>
                <c:formatCode>0%</c:formatCode>
                <c:ptCount val="1"/>
                <c:pt idx="0">
                  <c:v>0.85000000000000053</c:v>
                </c:pt>
              </c:numCache>
            </c:numRef>
          </c:val>
        </c:ser>
        <c:ser>
          <c:idx val="3"/>
          <c:order val="3"/>
          <c:tx>
            <c:strRef>
              <c:f>Hoja1!$E$1</c:f>
              <c:strCache>
                <c:ptCount val="1"/>
                <c:pt idx="0">
                  <c:v>OTROS FONDOS</c:v>
                </c:pt>
              </c:strCache>
            </c:strRef>
          </c:tx>
          <c:dLbls>
            <c:txPr>
              <a:bodyPr/>
              <a:lstStyle/>
              <a:p>
                <a:pPr>
                  <a:defRPr lang="es-PE"/>
                </a:pPr>
                <a:endParaRPr lang="es-ES"/>
              </a:p>
            </c:txPr>
            <c:showVal val="1"/>
          </c:dLbls>
          <c:cat>
            <c:strRef>
              <c:f>Hoja1!$A$2</c:f>
              <c:strCache>
                <c:ptCount val="1"/>
                <c:pt idx="0">
                  <c:v>EN PORCENTAJE</c:v>
                </c:pt>
              </c:strCache>
            </c:strRef>
          </c:cat>
          <c:val>
            <c:numRef>
              <c:f>Hoja1!$E$2</c:f>
              <c:numCache>
                <c:formatCode>0%</c:formatCode>
                <c:ptCount val="1"/>
                <c:pt idx="0">
                  <c:v>0.1</c:v>
                </c:pt>
              </c:numCache>
            </c:numRef>
          </c:val>
        </c:ser>
        <c:dLbls>
          <c:showVal val="1"/>
        </c:dLbls>
        <c:gapWidth val="75"/>
        <c:axId val="66357504"/>
        <c:axId val="66363392"/>
      </c:barChart>
      <c:catAx>
        <c:axId val="66357504"/>
        <c:scaling>
          <c:orientation val="minMax"/>
        </c:scaling>
        <c:axPos val="b"/>
        <c:majorTickMark val="none"/>
        <c:tickLblPos val="nextTo"/>
        <c:txPr>
          <a:bodyPr/>
          <a:lstStyle/>
          <a:p>
            <a:pPr>
              <a:defRPr lang="es-PE"/>
            </a:pPr>
            <a:endParaRPr lang="es-ES"/>
          </a:p>
        </c:txPr>
        <c:crossAx val="66363392"/>
        <c:crosses val="autoZero"/>
        <c:auto val="1"/>
        <c:lblAlgn val="ctr"/>
        <c:lblOffset val="100"/>
      </c:catAx>
      <c:valAx>
        <c:axId val="66363392"/>
        <c:scaling>
          <c:orientation val="minMax"/>
        </c:scaling>
        <c:axPos val="l"/>
        <c:numFmt formatCode="0%" sourceLinked="1"/>
        <c:majorTickMark val="none"/>
        <c:tickLblPos val="nextTo"/>
        <c:txPr>
          <a:bodyPr/>
          <a:lstStyle/>
          <a:p>
            <a:pPr>
              <a:defRPr lang="es-PE"/>
            </a:pPr>
            <a:endParaRPr lang="es-ES"/>
          </a:p>
        </c:txPr>
        <c:crossAx val="66357504"/>
        <c:crosses val="autoZero"/>
        <c:crossBetween val="between"/>
      </c:valAx>
    </c:plotArea>
    <c:legend>
      <c:legendPos val="b"/>
      <c:layout/>
      <c:txPr>
        <a:bodyPr/>
        <a:lstStyle/>
        <a:p>
          <a:pPr>
            <a:defRPr lang="es-PE"/>
          </a:pPr>
          <a:endParaRPr lang="es-ES"/>
        </a:p>
      </c:txPr>
    </c:legend>
    <c:plotVisOnly val="1"/>
  </c:chart>
  <c:txPr>
    <a:bodyPr/>
    <a:lstStyle/>
    <a:p>
      <a:pPr>
        <a:defRPr sz="1800"/>
      </a:pPr>
      <a:endParaRPr lang="es-E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s-ES"/>
  <c:style val="13"/>
  <c:chart>
    <c:title>
      <c:layout/>
      <c:txPr>
        <a:bodyPr/>
        <a:lstStyle/>
        <a:p>
          <a:pPr>
            <a:defRPr lang="es-PE"/>
          </a:pPr>
          <a:endParaRPr lang="es-ES"/>
        </a:p>
      </c:txPr>
    </c:title>
    <c:view3D>
      <c:rotX val="30"/>
      <c:perspective val="30"/>
    </c:view3D>
    <c:plotArea>
      <c:layout/>
      <c:pie3DChart>
        <c:varyColors val="1"/>
        <c:ser>
          <c:idx val="0"/>
          <c:order val="0"/>
          <c:tx>
            <c:strRef>
              <c:f>Hoja1!$B$1</c:f>
              <c:strCache>
                <c:ptCount val="1"/>
                <c:pt idx="0">
                  <c:v>P.T.A</c:v>
                </c:pt>
              </c:strCache>
            </c:strRef>
          </c:tx>
          <c:dLbls>
            <c:txPr>
              <a:bodyPr/>
              <a:lstStyle/>
              <a:p>
                <a:pPr>
                  <a:defRPr lang="es-PE"/>
                </a:pPr>
                <a:endParaRPr lang="es-ES"/>
              </a:p>
            </c:txPr>
            <c:showPercent val="1"/>
          </c:dLbls>
          <c:cat>
            <c:strRef>
              <c:f>Hoja1!$A$2:$A$3</c:f>
              <c:strCache>
                <c:ptCount val="2"/>
                <c:pt idx="0">
                  <c:v>SERVICIOS ARCHIVISTICOS</c:v>
                </c:pt>
                <c:pt idx="1">
                  <c:v> OTROS PROCESOS TECNICOS</c:v>
                </c:pt>
              </c:strCache>
            </c:strRef>
          </c:cat>
          <c:val>
            <c:numRef>
              <c:f>Hoja1!$B$2:$B$3</c:f>
              <c:numCache>
                <c:formatCode>General</c:formatCode>
                <c:ptCount val="2"/>
                <c:pt idx="0">
                  <c:v>80</c:v>
                </c:pt>
                <c:pt idx="1">
                  <c:v>20</c:v>
                </c:pt>
              </c:numCache>
            </c:numRef>
          </c:val>
        </c:ser>
        <c:dLbls>
          <c:showPercent val="1"/>
        </c:dLbls>
      </c:pie3DChart>
    </c:plotArea>
    <c:legend>
      <c:legendPos val="t"/>
      <c:layout/>
      <c:txPr>
        <a:bodyPr/>
        <a:lstStyle/>
        <a:p>
          <a:pPr>
            <a:defRPr lang="es-PE"/>
          </a:pPr>
          <a:endParaRPr lang="es-ES"/>
        </a:p>
      </c:txPr>
    </c:legend>
    <c:plotVisOnly val="1"/>
  </c:chart>
  <c:txPr>
    <a:bodyPr/>
    <a:lstStyle/>
    <a:p>
      <a:pPr>
        <a:defRPr sz="1800"/>
      </a:pPr>
      <a:endParaRPr lang="es-E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16AC4B-792C-45C7-9C0E-EA9C7BCE9815}" type="datetimeFigureOut">
              <a:rPr lang="es-PE" smtClean="0"/>
              <a:pPr/>
              <a:t>16/04/2012</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E08360-800E-4CF4-BFB1-0D71A0D7A774}" type="slidenum">
              <a:rPr lang="es-PE" smtClean="0"/>
              <a:pPr/>
              <a:t>‹Nº›</a:t>
            </a:fld>
            <a:endParaRPr lang="es-P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ORGANIZACIÓN</a:t>
            </a:r>
          </a:p>
          <a:p>
            <a:endParaRPr lang="es-PE" dirty="0"/>
          </a:p>
        </p:txBody>
      </p:sp>
      <p:sp>
        <p:nvSpPr>
          <p:cNvPr id="4" name="3 Marcador de número de diapositiva"/>
          <p:cNvSpPr>
            <a:spLocks noGrp="1"/>
          </p:cNvSpPr>
          <p:nvPr>
            <p:ph type="sldNum" sz="quarter" idx="10"/>
          </p:nvPr>
        </p:nvSpPr>
        <p:spPr/>
        <p:txBody>
          <a:bodyPr/>
          <a:lstStyle/>
          <a:p>
            <a:fld id="{F7E08360-800E-4CF4-BFB1-0D71A0D7A774}" type="slidenum">
              <a:rPr lang="es-PE" smtClean="0"/>
              <a:pPr/>
              <a:t>8</a:t>
            </a:fld>
            <a:endParaRPr lang="es-PE"/>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4C67A54B-8CF3-40FB-AE42-56854E3C4C8E}" type="datetimeFigureOut">
              <a:rPr lang="es-PE" smtClean="0"/>
              <a:pPr/>
              <a:t>16/04/2012</a:t>
            </a:fld>
            <a:endParaRPr lang="es-PE"/>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PE"/>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79C09B05-7162-4441-B771-07E92DB25A1F}" type="slidenum">
              <a:rPr lang="es-PE" smtClean="0"/>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C67A54B-8CF3-40FB-AE42-56854E3C4C8E}" type="datetimeFigureOut">
              <a:rPr lang="es-PE" smtClean="0"/>
              <a:pPr/>
              <a:t>16/04/2012</a:t>
            </a:fld>
            <a:endParaRPr lang="es-PE"/>
          </a:p>
        </p:txBody>
      </p:sp>
      <p:sp>
        <p:nvSpPr>
          <p:cNvPr id="5" name="4 Marcador de pie de página"/>
          <p:cNvSpPr>
            <a:spLocks noGrp="1"/>
          </p:cNvSpPr>
          <p:nvPr>
            <p:ph type="ftr" sz="quarter" idx="11"/>
          </p:nvPr>
        </p:nvSpPr>
        <p:spPr/>
        <p:txBody>
          <a:bodyPr/>
          <a:lstStyle>
            <a:extLst/>
          </a:lstStyle>
          <a:p>
            <a:endParaRPr lang="es-PE"/>
          </a:p>
        </p:txBody>
      </p:sp>
      <p:sp>
        <p:nvSpPr>
          <p:cNvPr id="6" name="5 Marcador de número de diapositiva"/>
          <p:cNvSpPr>
            <a:spLocks noGrp="1"/>
          </p:cNvSpPr>
          <p:nvPr>
            <p:ph type="sldNum" sz="quarter" idx="12"/>
          </p:nvPr>
        </p:nvSpPr>
        <p:spPr/>
        <p:txBody>
          <a:bodyPr/>
          <a:lstStyle>
            <a:extLst/>
          </a:lstStyle>
          <a:p>
            <a:fld id="{79C09B05-7162-4441-B771-07E92DB25A1F}" type="slidenum">
              <a:rPr lang="es-PE" smtClean="0"/>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C67A54B-8CF3-40FB-AE42-56854E3C4C8E}" type="datetimeFigureOut">
              <a:rPr lang="es-PE" smtClean="0"/>
              <a:pPr/>
              <a:t>16/04/2012</a:t>
            </a:fld>
            <a:endParaRPr lang="es-PE"/>
          </a:p>
        </p:txBody>
      </p:sp>
      <p:sp>
        <p:nvSpPr>
          <p:cNvPr id="5" name="4 Marcador de pie de página"/>
          <p:cNvSpPr>
            <a:spLocks noGrp="1"/>
          </p:cNvSpPr>
          <p:nvPr>
            <p:ph type="ftr" sz="quarter" idx="11"/>
          </p:nvPr>
        </p:nvSpPr>
        <p:spPr/>
        <p:txBody>
          <a:bodyPr/>
          <a:lstStyle>
            <a:extLst/>
          </a:lstStyle>
          <a:p>
            <a:endParaRPr lang="es-PE"/>
          </a:p>
        </p:txBody>
      </p:sp>
      <p:sp>
        <p:nvSpPr>
          <p:cNvPr id="6" name="5 Marcador de número de diapositiva"/>
          <p:cNvSpPr>
            <a:spLocks noGrp="1"/>
          </p:cNvSpPr>
          <p:nvPr>
            <p:ph type="sldNum" sz="quarter" idx="12"/>
          </p:nvPr>
        </p:nvSpPr>
        <p:spPr/>
        <p:txBody>
          <a:bodyPr/>
          <a:lstStyle>
            <a:extLst/>
          </a:lstStyle>
          <a:p>
            <a:fld id="{79C09B05-7162-4441-B771-07E92DB25A1F}" type="slidenum">
              <a:rPr lang="es-PE" smtClean="0"/>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C67A54B-8CF3-40FB-AE42-56854E3C4C8E}" type="datetimeFigureOut">
              <a:rPr lang="es-PE" smtClean="0"/>
              <a:pPr/>
              <a:t>16/04/2012</a:t>
            </a:fld>
            <a:endParaRPr lang="es-PE"/>
          </a:p>
        </p:txBody>
      </p:sp>
      <p:sp>
        <p:nvSpPr>
          <p:cNvPr id="5" name="4 Marcador de pie de página"/>
          <p:cNvSpPr>
            <a:spLocks noGrp="1"/>
          </p:cNvSpPr>
          <p:nvPr>
            <p:ph type="ftr" sz="quarter" idx="11"/>
          </p:nvPr>
        </p:nvSpPr>
        <p:spPr/>
        <p:txBody>
          <a:bodyPr/>
          <a:lstStyle>
            <a:extLst/>
          </a:lstStyle>
          <a:p>
            <a:endParaRPr lang="es-PE"/>
          </a:p>
        </p:txBody>
      </p:sp>
      <p:sp>
        <p:nvSpPr>
          <p:cNvPr id="6" name="5 Marcador de número de diapositiva"/>
          <p:cNvSpPr>
            <a:spLocks noGrp="1"/>
          </p:cNvSpPr>
          <p:nvPr>
            <p:ph type="sldNum" sz="quarter" idx="12"/>
          </p:nvPr>
        </p:nvSpPr>
        <p:spPr/>
        <p:txBody>
          <a:bodyPr/>
          <a:lstStyle>
            <a:extLst/>
          </a:lstStyle>
          <a:p>
            <a:fld id="{79C09B05-7162-4441-B771-07E92DB25A1F}" type="slidenum">
              <a:rPr lang="es-PE" smtClean="0"/>
              <a:pPr/>
              <a:t>‹Nº›</a:t>
            </a:fld>
            <a:endParaRPr lang="es-PE"/>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4C67A54B-8CF3-40FB-AE42-56854E3C4C8E}" type="datetimeFigureOut">
              <a:rPr lang="es-PE" smtClean="0"/>
              <a:pPr/>
              <a:t>16/04/2012</a:t>
            </a:fld>
            <a:endParaRPr lang="es-PE"/>
          </a:p>
        </p:txBody>
      </p:sp>
      <p:sp>
        <p:nvSpPr>
          <p:cNvPr id="5" name="4 Marcador de pie de página"/>
          <p:cNvSpPr>
            <a:spLocks noGrp="1"/>
          </p:cNvSpPr>
          <p:nvPr>
            <p:ph type="ftr" sz="quarter" idx="11"/>
          </p:nvPr>
        </p:nvSpPr>
        <p:spPr/>
        <p:txBody>
          <a:bodyPr/>
          <a:lstStyle>
            <a:extLst/>
          </a:lstStyle>
          <a:p>
            <a:endParaRPr lang="es-PE"/>
          </a:p>
        </p:txBody>
      </p:sp>
      <p:sp>
        <p:nvSpPr>
          <p:cNvPr id="6" name="5 Marcador de número de diapositiva"/>
          <p:cNvSpPr>
            <a:spLocks noGrp="1"/>
          </p:cNvSpPr>
          <p:nvPr>
            <p:ph type="sldNum" sz="quarter" idx="12"/>
          </p:nvPr>
        </p:nvSpPr>
        <p:spPr/>
        <p:txBody>
          <a:bodyPr/>
          <a:lstStyle>
            <a:extLst/>
          </a:lstStyle>
          <a:p>
            <a:fld id="{79C09B05-7162-4441-B771-07E92DB25A1F}" type="slidenum">
              <a:rPr lang="es-PE" smtClean="0"/>
              <a:pPr/>
              <a:t>‹Nº›</a:t>
            </a:fld>
            <a:endParaRPr lang="es-PE"/>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4C67A54B-8CF3-40FB-AE42-56854E3C4C8E}" type="datetimeFigureOut">
              <a:rPr lang="es-PE" smtClean="0"/>
              <a:pPr/>
              <a:t>16/04/2012</a:t>
            </a:fld>
            <a:endParaRPr lang="es-PE"/>
          </a:p>
        </p:txBody>
      </p:sp>
      <p:sp>
        <p:nvSpPr>
          <p:cNvPr id="6" name="5 Marcador de pie de página"/>
          <p:cNvSpPr>
            <a:spLocks noGrp="1"/>
          </p:cNvSpPr>
          <p:nvPr>
            <p:ph type="ftr" sz="quarter" idx="11"/>
          </p:nvPr>
        </p:nvSpPr>
        <p:spPr/>
        <p:txBody>
          <a:bodyPr/>
          <a:lstStyle>
            <a:extLst/>
          </a:lstStyle>
          <a:p>
            <a:endParaRPr lang="es-PE"/>
          </a:p>
        </p:txBody>
      </p:sp>
      <p:sp>
        <p:nvSpPr>
          <p:cNvPr id="7" name="6 Marcador de número de diapositiva"/>
          <p:cNvSpPr>
            <a:spLocks noGrp="1"/>
          </p:cNvSpPr>
          <p:nvPr>
            <p:ph type="sldNum" sz="quarter" idx="12"/>
          </p:nvPr>
        </p:nvSpPr>
        <p:spPr/>
        <p:txBody>
          <a:bodyPr/>
          <a:lstStyle>
            <a:extLst/>
          </a:lstStyle>
          <a:p>
            <a:fld id="{79C09B05-7162-4441-B771-07E92DB25A1F}" type="slidenum">
              <a:rPr lang="es-PE" smtClean="0"/>
              <a:pPr/>
              <a:t>‹Nº›</a:t>
            </a:fld>
            <a:endParaRPr lang="es-PE"/>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4C67A54B-8CF3-40FB-AE42-56854E3C4C8E}" type="datetimeFigureOut">
              <a:rPr lang="es-PE" smtClean="0"/>
              <a:pPr/>
              <a:t>16/04/2012</a:t>
            </a:fld>
            <a:endParaRPr lang="es-PE"/>
          </a:p>
        </p:txBody>
      </p:sp>
      <p:sp>
        <p:nvSpPr>
          <p:cNvPr id="8" name="7 Marcador de pie de página"/>
          <p:cNvSpPr>
            <a:spLocks noGrp="1"/>
          </p:cNvSpPr>
          <p:nvPr>
            <p:ph type="ftr" sz="quarter" idx="11"/>
          </p:nvPr>
        </p:nvSpPr>
        <p:spPr/>
        <p:txBody>
          <a:bodyPr/>
          <a:lstStyle>
            <a:extLst/>
          </a:lstStyle>
          <a:p>
            <a:endParaRPr lang="es-PE"/>
          </a:p>
        </p:txBody>
      </p:sp>
      <p:sp>
        <p:nvSpPr>
          <p:cNvPr id="9" name="8 Marcador de número de diapositiva"/>
          <p:cNvSpPr>
            <a:spLocks noGrp="1"/>
          </p:cNvSpPr>
          <p:nvPr>
            <p:ph type="sldNum" sz="quarter" idx="12"/>
          </p:nvPr>
        </p:nvSpPr>
        <p:spPr/>
        <p:txBody>
          <a:bodyPr/>
          <a:lstStyle>
            <a:extLst/>
          </a:lstStyle>
          <a:p>
            <a:fld id="{79C09B05-7162-4441-B771-07E92DB25A1F}" type="slidenum">
              <a:rPr lang="es-PE" smtClean="0"/>
              <a:pPr/>
              <a:t>‹Nº›</a:t>
            </a:fld>
            <a:endParaRPr lang="es-PE"/>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4C67A54B-8CF3-40FB-AE42-56854E3C4C8E}" type="datetimeFigureOut">
              <a:rPr lang="es-PE" smtClean="0"/>
              <a:pPr/>
              <a:t>16/04/2012</a:t>
            </a:fld>
            <a:endParaRPr lang="es-PE"/>
          </a:p>
        </p:txBody>
      </p:sp>
      <p:sp>
        <p:nvSpPr>
          <p:cNvPr id="4" name="3 Marcador de pie de página"/>
          <p:cNvSpPr>
            <a:spLocks noGrp="1"/>
          </p:cNvSpPr>
          <p:nvPr>
            <p:ph type="ftr" sz="quarter" idx="11"/>
          </p:nvPr>
        </p:nvSpPr>
        <p:spPr/>
        <p:txBody>
          <a:bodyPr/>
          <a:lstStyle>
            <a:extLst/>
          </a:lstStyle>
          <a:p>
            <a:endParaRPr lang="es-PE"/>
          </a:p>
        </p:txBody>
      </p:sp>
      <p:sp>
        <p:nvSpPr>
          <p:cNvPr id="5" name="4 Marcador de número de diapositiva"/>
          <p:cNvSpPr>
            <a:spLocks noGrp="1"/>
          </p:cNvSpPr>
          <p:nvPr>
            <p:ph type="sldNum" sz="quarter" idx="12"/>
          </p:nvPr>
        </p:nvSpPr>
        <p:spPr/>
        <p:txBody>
          <a:bodyPr/>
          <a:lstStyle>
            <a:extLst/>
          </a:lstStyle>
          <a:p>
            <a:fld id="{79C09B05-7162-4441-B771-07E92DB25A1F}" type="slidenum">
              <a:rPr lang="es-PE" smtClean="0"/>
              <a:pPr/>
              <a:t>‹Nº›</a:t>
            </a:fld>
            <a:endParaRPr lang="es-PE"/>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4C67A54B-8CF3-40FB-AE42-56854E3C4C8E}" type="datetimeFigureOut">
              <a:rPr lang="es-PE" smtClean="0"/>
              <a:pPr/>
              <a:t>16/04/2012</a:t>
            </a:fld>
            <a:endParaRPr lang="es-PE"/>
          </a:p>
        </p:txBody>
      </p:sp>
      <p:sp>
        <p:nvSpPr>
          <p:cNvPr id="3" name="2 Marcador de pie de página"/>
          <p:cNvSpPr>
            <a:spLocks noGrp="1"/>
          </p:cNvSpPr>
          <p:nvPr>
            <p:ph type="ftr" sz="quarter" idx="11"/>
          </p:nvPr>
        </p:nvSpPr>
        <p:spPr/>
        <p:txBody>
          <a:bodyPr/>
          <a:lstStyle>
            <a:extLst/>
          </a:lstStyle>
          <a:p>
            <a:endParaRPr lang="es-PE"/>
          </a:p>
        </p:txBody>
      </p:sp>
      <p:sp>
        <p:nvSpPr>
          <p:cNvPr id="4" name="3 Marcador de número de diapositiva"/>
          <p:cNvSpPr>
            <a:spLocks noGrp="1"/>
          </p:cNvSpPr>
          <p:nvPr>
            <p:ph type="sldNum" sz="quarter" idx="12"/>
          </p:nvPr>
        </p:nvSpPr>
        <p:spPr/>
        <p:txBody>
          <a:bodyPr/>
          <a:lstStyle>
            <a:extLst/>
          </a:lstStyle>
          <a:p>
            <a:fld id="{79C09B05-7162-4441-B771-07E92DB25A1F}" type="slidenum">
              <a:rPr lang="es-PE" smtClean="0"/>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4C67A54B-8CF3-40FB-AE42-56854E3C4C8E}" type="datetimeFigureOut">
              <a:rPr lang="es-PE" smtClean="0"/>
              <a:pPr/>
              <a:t>16/04/2012</a:t>
            </a:fld>
            <a:endParaRPr lang="es-PE"/>
          </a:p>
        </p:txBody>
      </p:sp>
      <p:sp>
        <p:nvSpPr>
          <p:cNvPr id="6" name="5 Marcador de pie de página"/>
          <p:cNvSpPr>
            <a:spLocks noGrp="1"/>
          </p:cNvSpPr>
          <p:nvPr>
            <p:ph type="ftr" sz="quarter" idx="11"/>
          </p:nvPr>
        </p:nvSpPr>
        <p:spPr/>
        <p:txBody>
          <a:bodyPr/>
          <a:lstStyle>
            <a:extLst/>
          </a:lstStyle>
          <a:p>
            <a:endParaRPr lang="es-PE"/>
          </a:p>
        </p:txBody>
      </p:sp>
      <p:sp>
        <p:nvSpPr>
          <p:cNvPr id="7" name="6 Marcador de número de diapositiva"/>
          <p:cNvSpPr>
            <a:spLocks noGrp="1"/>
          </p:cNvSpPr>
          <p:nvPr>
            <p:ph type="sldNum" sz="quarter" idx="12"/>
          </p:nvPr>
        </p:nvSpPr>
        <p:spPr/>
        <p:txBody>
          <a:bodyPr/>
          <a:lstStyle>
            <a:extLst/>
          </a:lstStyle>
          <a:p>
            <a:fld id="{79C09B05-7162-4441-B771-07E92DB25A1F}" type="slidenum">
              <a:rPr lang="es-PE" smtClean="0"/>
              <a:pPr/>
              <a:t>‹Nº›</a:t>
            </a:fld>
            <a:endParaRPr lang="es-P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4C67A54B-8CF3-40FB-AE42-56854E3C4C8E}" type="datetimeFigureOut">
              <a:rPr lang="es-PE" smtClean="0"/>
              <a:pPr/>
              <a:t>16/04/2012</a:t>
            </a:fld>
            <a:endParaRPr lang="es-PE"/>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PE"/>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79C09B05-7162-4441-B771-07E92DB25A1F}" type="slidenum">
              <a:rPr lang="es-PE" smtClean="0"/>
              <a:pPr/>
              <a:t>‹Nº›</a:t>
            </a:fld>
            <a:endParaRPr lang="es-PE"/>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C67A54B-8CF3-40FB-AE42-56854E3C4C8E}" type="datetimeFigureOut">
              <a:rPr lang="es-PE" smtClean="0"/>
              <a:pPr/>
              <a:t>16/04/2012</a:t>
            </a:fld>
            <a:endParaRPr lang="es-PE"/>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PE"/>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9C09B05-7162-4441-B771-07E92DB25A1F}" type="slidenum">
              <a:rPr lang="es-PE" smtClean="0"/>
              <a:pPr/>
              <a:t>‹Nº›</a:t>
            </a:fld>
            <a:endParaRPr lang="es-PE"/>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ctrTitle"/>
          </p:nvPr>
        </p:nvSpPr>
        <p:spPr>
          <a:xfrm>
            <a:off x="1357290" y="3286124"/>
            <a:ext cx="6357982" cy="1571636"/>
          </a:xfrm>
        </p:spPr>
        <p:txBody>
          <a:bodyPr>
            <a:noAutofit/>
          </a:bodyPr>
          <a:lstStyle/>
          <a:p>
            <a:pPr algn="ctr"/>
            <a:r>
              <a:rPr lang="es-PE" sz="4800" dirty="0" smtClean="0">
                <a:solidFill>
                  <a:srgbClr val="0070C0"/>
                </a:solidFill>
                <a:latin typeface="Broadway" pitchFamily="82" charset="0"/>
              </a:rPr>
              <a:t>A R C H I V O </a:t>
            </a:r>
            <a:br>
              <a:rPr lang="es-PE" sz="4800" dirty="0" smtClean="0">
                <a:solidFill>
                  <a:srgbClr val="0070C0"/>
                </a:solidFill>
                <a:latin typeface="Broadway" pitchFamily="82" charset="0"/>
              </a:rPr>
            </a:br>
            <a:r>
              <a:rPr lang="es-PE" sz="4800" dirty="0" smtClean="0">
                <a:solidFill>
                  <a:srgbClr val="0070C0"/>
                </a:solidFill>
                <a:latin typeface="Broadway" pitchFamily="82" charset="0"/>
              </a:rPr>
              <a:t>I N T E R M E D I O</a:t>
            </a:r>
            <a:endParaRPr lang="es-ES" sz="4800" dirty="0">
              <a:solidFill>
                <a:srgbClr val="0070C0"/>
              </a:solidFill>
              <a:latin typeface="Broadway" pitchFamily="82" charset="0"/>
            </a:endParaRPr>
          </a:p>
        </p:txBody>
      </p:sp>
      <p:pic>
        <p:nvPicPr>
          <p:cNvPr id="6" name="5 Imagen"/>
          <p:cNvPicPr/>
          <p:nvPr/>
        </p:nvPicPr>
        <p:blipFill>
          <a:blip r:embed="rId2"/>
          <a:srcRect/>
          <a:stretch>
            <a:fillRect/>
          </a:stretch>
        </p:blipFill>
        <p:spPr bwMode="auto">
          <a:xfrm>
            <a:off x="928662" y="428604"/>
            <a:ext cx="7429552" cy="2000264"/>
          </a:xfrm>
          <a:prstGeom prst="rect">
            <a:avLst/>
          </a:prstGeom>
          <a:noFill/>
          <a:ln w="9525">
            <a:noFill/>
            <a:miter lim="800000"/>
            <a:headEnd/>
            <a:tailEnd/>
          </a:ln>
        </p:spPr>
      </p:pic>
      <p:sp>
        <p:nvSpPr>
          <p:cNvPr id="7" name="4 Título"/>
          <p:cNvSpPr txBox="1">
            <a:spLocks/>
          </p:cNvSpPr>
          <p:nvPr/>
        </p:nvSpPr>
        <p:spPr>
          <a:xfrm>
            <a:off x="3643306" y="5572140"/>
            <a:ext cx="2000264" cy="785818"/>
          </a:xfrm>
          <a:prstGeom prst="rect">
            <a:avLst/>
          </a:prstGeom>
        </p:spPr>
        <p:txBody>
          <a:bodyPr vert="horz" lIns="45720" rIns="45720" anchor="t">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PE" sz="4600" b="1" i="0" u="none" strike="noStrike" kern="1200" cap="all" spc="0" normalizeH="0" baseline="0" noProof="0" dirty="0" smtClean="0">
                <a:ln w="5000" cmpd="sng">
                  <a:solidFill>
                    <a:schemeClr val="accent1">
                      <a:tint val="80000"/>
                      <a:shade val="99000"/>
                      <a:satMod val="500000"/>
                    </a:schemeClr>
                  </a:solidFill>
                  <a:prstDash val="solid"/>
                </a:ln>
                <a:solidFill>
                  <a:schemeClr val="accent2">
                    <a:lumMod val="60000"/>
                    <a:lumOff val="40000"/>
                  </a:schemeClr>
                </a:solidFill>
                <a:effectLst>
                  <a:outerShdw blurRad="50800" dist="38100" dir="5400000" algn="t" rotWithShape="0">
                    <a:prstClr val="black">
                      <a:alpha val="50000"/>
                    </a:prstClr>
                  </a:outerShdw>
                </a:effectLst>
                <a:uLnTx/>
                <a:uFillTx/>
                <a:latin typeface="+mj-lt"/>
                <a:ea typeface="+mj-ea"/>
                <a:cs typeface="+mj-cs"/>
              </a:rPr>
              <a:t>2012</a:t>
            </a:r>
            <a:endParaRPr kumimoji="0" lang="es-ES" sz="4600" b="1" i="0" u="none" strike="noStrike" kern="1200" cap="all" spc="0" normalizeH="0" baseline="0" noProof="0" dirty="0">
              <a:ln w="5000" cmpd="sng">
                <a:solidFill>
                  <a:schemeClr val="accent1">
                    <a:tint val="80000"/>
                    <a:shade val="99000"/>
                    <a:satMod val="500000"/>
                  </a:schemeClr>
                </a:solidFill>
                <a:prstDash val="solid"/>
              </a:ln>
              <a:solidFill>
                <a:schemeClr val="accent2">
                  <a:lumMod val="60000"/>
                  <a:lumOff val="40000"/>
                </a:schemeClr>
              </a:solidFill>
              <a:effectLst>
                <a:outerShdw blurRad="50800" dist="38100" dir="5400000" algn="t" rotWithShape="0">
                  <a:prstClr val="black">
                    <a:alpha val="50000"/>
                  </a:prst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Marcador de contenido"/>
          <p:cNvGraphicFramePr>
            <a:graphicFrameLocks noGrp="1"/>
          </p:cNvGraphicFramePr>
          <p:nvPr>
            <p:ph idx="1"/>
          </p:nvPr>
        </p:nvGraphicFramePr>
        <p:xfrm>
          <a:off x="642910" y="1285860"/>
          <a:ext cx="7786744" cy="4714909"/>
        </p:xfrm>
        <a:graphic>
          <a:graphicData uri="http://schemas.openxmlformats.org/drawingml/2006/table">
            <a:tbl>
              <a:tblPr firstRow="1" bandRow="1">
                <a:tableStyleId>{5C22544A-7EE6-4342-B048-85BDC9FD1C3A}</a:tableStyleId>
              </a:tblPr>
              <a:tblGrid>
                <a:gridCol w="1946686"/>
                <a:gridCol w="1946686"/>
                <a:gridCol w="1946686"/>
                <a:gridCol w="1946686"/>
              </a:tblGrid>
              <a:tr h="760901">
                <a:tc>
                  <a:txBody>
                    <a:bodyPr/>
                    <a:lstStyle/>
                    <a:p>
                      <a:r>
                        <a:rPr lang="es-ES" dirty="0" smtClean="0"/>
                        <a:t>ACTIVIDADES</a:t>
                      </a:r>
                      <a:endParaRPr lang="es-PE" dirty="0"/>
                    </a:p>
                  </a:txBody>
                  <a:tcPr/>
                </a:tc>
                <a:tc>
                  <a:txBody>
                    <a:bodyPr/>
                    <a:lstStyle/>
                    <a:p>
                      <a:pPr algn="ctr"/>
                      <a:r>
                        <a:rPr lang="es-ES" dirty="0" smtClean="0"/>
                        <a:t>NOTARIAL</a:t>
                      </a:r>
                      <a:endParaRPr lang="es-PE" dirty="0"/>
                    </a:p>
                  </a:txBody>
                  <a:tcPr/>
                </a:tc>
                <a:tc>
                  <a:txBody>
                    <a:bodyPr/>
                    <a:lstStyle/>
                    <a:p>
                      <a:pPr algn="ctr"/>
                      <a:r>
                        <a:rPr lang="es-ES" dirty="0" smtClean="0"/>
                        <a:t>REGISTRO CIVIL</a:t>
                      </a:r>
                      <a:endParaRPr lang="es-PE" dirty="0"/>
                    </a:p>
                  </a:txBody>
                  <a:tcPr/>
                </a:tc>
                <a:tc>
                  <a:txBody>
                    <a:bodyPr/>
                    <a:lstStyle/>
                    <a:p>
                      <a:pPr algn="ctr"/>
                      <a:r>
                        <a:rPr lang="es-ES" dirty="0" smtClean="0"/>
                        <a:t>CORTE SUPERIOR </a:t>
                      </a:r>
                      <a:endParaRPr lang="es-PE" dirty="0"/>
                    </a:p>
                  </a:txBody>
                  <a:tcPr/>
                </a:tc>
              </a:tr>
              <a:tr h="728370">
                <a:tc>
                  <a:txBody>
                    <a:bodyPr/>
                    <a:lstStyle/>
                    <a:p>
                      <a:r>
                        <a:rPr lang="es-ES" dirty="0" smtClean="0"/>
                        <a:t>Cambiado de forros</a:t>
                      </a:r>
                      <a:r>
                        <a:rPr lang="es-ES" baseline="0" dirty="0" smtClean="0"/>
                        <a:t> </a:t>
                      </a:r>
                      <a:endParaRPr lang="es-PE" dirty="0"/>
                    </a:p>
                  </a:txBody>
                  <a:tcPr/>
                </a:tc>
                <a:tc>
                  <a:txBody>
                    <a:bodyPr/>
                    <a:lstStyle/>
                    <a:p>
                      <a:pPr algn="ctr"/>
                      <a:r>
                        <a:rPr lang="es-ES" dirty="0" smtClean="0"/>
                        <a:t>-</a:t>
                      </a:r>
                      <a:endParaRPr lang="es-PE" dirty="0"/>
                    </a:p>
                  </a:txBody>
                  <a:tcPr/>
                </a:tc>
                <a:tc>
                  <a:txBody>
                    <a:bodyPr/>
                    <a:lstStyle/>
                    <a:p>
                      <a:pPr algn="ctr"/>
                      <a:r>
                        <a:rPr lang="es-ES" dirty="0" smtClean="0"/>
                        <a:t>50 libros</a:t>
                      </a:r>
                      <a:endParaRPr lang="es-PE" dirty="0"/>
                    </a:p>
                  </a:txBody>
                  <a:tcPr/>
                </a:tc>
                <a:tc>
                  <a:txBody>
                    <a:bodyPr/>
                    <a:lstStyle/>
                    <a:p>
                      <a:pPr algn="ctr"/>
                      <a:r>
                        <a:rPr lang="es-ES" dirty="0" smtClean="0"/>
                        <a:t>-</a:t>
                      </a:r>
                      <a:endParaRPr lang="es-PE" dirty="0"/>
                    </a:p>
                  </a:txBody>
                  <a:tcPr/>
                </a:tc>
              </a:tr>
              <a:tr h="1040528">
                <a:tc>
                  <a:txBody>
                    <a:bodyPr/>
                    <a:lstStyle/>
                    <a:p>
                      <a:r>
                        <a:rPr lang="es-ES" dirty="0" smtClean="0"/>
                        <a:t>Colocado</a:t>
                      </a:r>
                      <a:r>
                        <a:rPr lang="es-ES" baseline="0" dirty="0" smtClean="0"/>
                        <a:t> de cartón en legajos</a:t>
                      </a:r>
                      <a:endParaRPr lang="es-PE" dirty="0"/>
                    </a:p>
                  </a:txBody>
                  <a:tcPr/>
                </a:tc>
                <a:tc>
                  <a:txBody>
                    <a:bodyPr/>
                    <a:lstStyle/>
                    <a:p>
                      <a:pPr algn="ctr"/>
                      <a:r>
                        <a:rPr lang="es-ES" dirty="0" smtClean="0"/>
                        <a:t>-</a:t>
                      </a:r>
                      <a:endParaRPr lang="es-PE" dirty="0"/>
                    </a:p>
                  </a:txBody>
                  <a:tcPr/>
                </a:tc>
                <a:tc>
                  <a:txBody>
                    <a:bodyPr/>
                    <a:lstStyle/>
                    <a:p>
                      <a:pPr algn="ctr"/>
                      <a:r>
                        <a:rPr lang="es-ES" dirty="0" smtClean="0"/>
                        <a:t>100 Leg.</a:t>
                      </a:r>
                      <a:endParaRPr lang="es-ES" baseline="0" dirty="0" smtClean="0"/>
                    </a:p>
                    <a:p>
                      <a:pPr algn="ctr"/>
                      <a:r>
                        <a:rPr lang="es-ES" baseline="0" dirty="0" smtClean="0"/>
                        <a:t>50 Libros</a:t>
                      </a:r>
                      <a:endParaRPr lang="es-PE" dirty="0"/>
                    </a:p>
                  </a:txBody>
                  <a:tcPr/>
                </a:tc>
                <a:tc>
                  <a:txBody>
                    <a:bodyPr/>
                    <a:lstStyle/>
                    <a:p>
                      <a:pPr algn="ctr"/>
                      <a:r>
                        <a:rPr lang="es-ES" dirty="0" smtClean="0"/>
                        <a:t>-</a:t>
                      </a:r>
                    </a:p>
                    <a:p>
                      <a:pPr algn="ctr"/>
                      <a:endParaRPr lang="es-PE" dirty="0" smtClean="0"/>
                    </a:p>
                    <a:p>
                      <a:pPr algn="ctr"/>
                      <a:endParaRPr lang="es-PE" dirty="0"/>
                    </a:p>
                  </a:txBody>
                  <a:tcPr/>
                </a:tc>
              </a:tr>
              <a:tr h="728370">
                <a:tc>
                  <a:txBody>
                    <a:bodyPr/>
                    <a:lstStyle/>
                    <a:p>
                      <a:r>
                        <a:rPr lang="es-ES" dirty="0" smtClean="0"/>
                        <a:t>Limpieza de documentos</a:t>
                      </a:r>
                      <a:endParaRPr lang="es-PE" dirty="0"/>
                    </a:p>
                  </a:txBody>
                  <a:tcPr/>
                </a:tc>
                <a:tc>
                  <a:txBody>
                    <a:bodyPr/>
                    <a:lstStyle/>
                    <a:p>
                      <a:pPr algn="ctr"/>
                      <a:r>
                        <a:rPr lang="es-ES" dirty="0" smtClean="0"/>
                        <a:t>80 ML</a:t>
                      </a:r>
                      <a:endParaRPr lang="es-PE" dirty="0"/>
                    </a:p>
                  </a:txBody>
                  <a:tcPr/>
                </a:tc>
                <a:tc>
                  <a:txBody>
                    <a:bodyPr/>
                    <a:lstStyle/>
                    <a:p>
                      <a:pPr algn="ctr"/>
                      <a:r>
                        <a:rPr lang="es-ES" dirty="0" smtClean="0"/>
                        <a:t>100 Leg.</a:t>
                      </a:r>
                      <a:endParaRPr lang="es-PE" dirty="0"/>
                    </a:p>
                  </a:txBody>
                  <a:tcPr/>
                </a:tc>
                <a:tc>
                  <a:txBody>
                    <a:bodyPr/>
                    <a:lstStyle/>
                    <a:p>
                      <a:pPr algn="ctr"/>
                      <a:r>
                        <a:rPr lang="es-ES" dirty="0" smtClean="0"/>
                        <a:t>80 ML</a:t>
                      </a:r>
                      <a:endParaRPr lang="es-PE" dirty="0"/>
                    </a:p>
                  </a:txBody>
                  <a:tcPr/>
                </a:tc>
              </a:tr>
              <a:tr h="728370">
                <a:tc>
                  <a:txBody>
                    <a:bodyPr/>
                    <a:lstStyle/>
                    <a:p>
                      <a:r>
                        <a:rPr lang="es-ES" dirty="0" smtClean="0"/>
                        <a:t>Acondicionamiento de legajos</a:t>
                      </a:r>
                      <a:endParaRPr lang="es-PE" dirty="0"/>
                    </a:p>
                  </a:txBody>
                  <a:tcPr/>
                </a:tc>
                <a:tc>
                  <a:txBody>
                    <a:bodyPr/>
                    <a:lstStyle/>
                    <a:p>
                      <a:pPr algn="ctr"/>
                      <a:r>
                        <a:rPr lang="es-ES" dirty="0" smtClean="0"/>
                        <a:t>80 ML</a:t>
                      </a:r>
                      <a:endParaRPr lang="es-PE" dirty="0"/>
                    </a:p>
                  </a:txBody>
                  <a:tcPr/>
                </a:tc>
                <a:tc>
                  <a:txBody>
                    <a:bodyPr/>
                    <a:lstStyle/>
                    <a:p>
                      <a:pPr algn="ctr"/>
                      <a:r>
                        <a:rPr lang="es-ES" dirty="0" smtClean="0"/>
                        <a:t>-</a:t>
                      </a:r>
                      <a:endParaRPr lang="es-PE" dirty="0"/>
                    </a:p>
                  </a:txBody>
                  <a:tcPr/>
                </a:tc>
                <a:tc>
                  <a:txBody>
                    <a:bodyPr/>
                    <a:lstStyle/>
                    <a:p>
                      <a:pPr algn="ctr"/>
                      <a:r>
                        <a:rPr lang="es-ES" dirty="0" smtClean="0"/>
                        <a:t>-</a:t>
                      </a:r>
                      <a:endParaRPr lang="es-PE" dirty="0"/>
                    </a:p>
                  </a:txBody>
                  <a:tcPr/>
                </a:tc>
              </a:tr>
              <a:tr h="728370">
                <a:tc>
                  <a:txBody>
                    <a:bodyPr/>
                    <a:lstStyle/>
                    <a:p>
                      <a:r>
                        <a:rPr lang="es-ES" dirty="0" smtClean="0"/>
                        <a:t>Limpieza de local</a:t>
                      </a:r>
                      <a:endParaRPr lang="es-PE" dirty="0"/>
                    </a:p>
                  </a:txBody>
                  <a:tcPr/>
                </a:tc>
                <a:tc>
                  <a:txBody>
                    <a:bodyPr/>
                    <a:lstStyle/>
                    <a:p>
                      <a:pPr algn="ctr"/>
                      <a:r>
                        <a:rPr lang="es-ES" dirty="0" smtClean="0"/>
                        <a:t>1 Jor.</a:t>
                      </a:r>
                      <a:endParaRPr lang="es-PE" dirty="0"/>
                    </a:p>
                  </a:txBody>
                  <a:tcPr/>
                </a:tc>
                <a:tc>
                  <a:txBody>
                    <a:bodyPr/>
                    <a:lstStyle/>
                    <a:p>
                      <a:pPr algn="ctr"/>
                      <a:r>
                        <a:rPr lang="es-ES" dirty="0" smtClean="0"/>
                        <a:t>1 Jor.</a:t>
                      </a:r>
                      <a:endParaRPr lang="es-PE" dirty="0"/>
                    </a:p>
                  </a:txBody>
                  <a:tcPr/>
                </a:tc>
                <a:tc>
                  <a:txBody>
                    <a:bodyPr/>
                    <a:lstStyle/>
                    <a:p>
                      <a:pPr algn="ctr"/>
                      <a:r>
                        <a:rPr lang="es-ES" dirty="0" smtClean="0"/>
                        <a:t>1 Jor.</a:t>
                      </a:r>
                      <a:endParaRPr lang="es-PE" dirty="0"/>
                    </a:p>
                  </a:txBody>
                  <a:tcPr/>
                </a:tc>
              </a:tr>
            </a:tbl>
          </a:graphicData>
        </a:graphic>
      </p:graphicFrame>
      <p:sp>
        <p:nvSpPr>
          <p:cNvPr id="2" name="1 Título"/>
          <p:cNvSpPr>
            <a:spLocks noGrp="1"/>
          </p:cNvSpPr>
          <p:nvPr>
            <p:ph type="title"/>
          </p:nvPr>
        </p:nvSpPr>
        <p:spPr>
          <a:xfrm>
            <a:off x="785786" y="285728"/>
            <a:ext cx="7467600" cy="1143000"/>
          </a:xfrm>
        </p:spPr>
        <p:txBody>
          <a:bodyPr/>
          <a:lstStyle/>
          <a:p>
            <a:pPr algn="ctr"/>
            <a:r>
              <a:rPr lang="es-ES" dirty="0" smtClean="0">
                <a:latin typeface="ArabBruD" pitchFamily="2" charset="0"/>
              </a:rPr>
              <a:t>II. COSERVACION</a:t>
            </a:r>
            <a:endParaRPr lang="es-PE" dirty="0">
              <a:latin typeface="ArabBruD" pitchFamily="2" charset="0"/>
            </a:endParaRPr>
          </a:p>
        </p:txBody>
      </p:sp>
      <p:pic>
        <p:nvPicPr>
          <p:cNvPr id="4" name="3 Imagen"/>
          <p:cNvPicPr/>
          <p:nvPr/>
        </p:nvPicPr>
        <p:blipFill>
          <a:blip r:embed="rId2"/>
          <a:srcRect/>
          <a:stretch>
            <a:fillRect/>
          </a:stretch>
        </p:blipFill>
        <p:spPr bwMode="auto">
          <a:xfrm>
            <a:off x="142844" y="142852"/>
            <a:ext cx="428628" cy="5715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857224" y="1285860"/>
          <a:ext cx="7467600" cy="5019040"/>
        </p:xfrm>
        <a:graphic>
          <a:graphicData uri="http://schemas.openxmlformats.org/drawingml/2006/table">
            <a:tbl>
              <a:tblPr firstRow="1" bandRow="1">
                <a:tableStyleId>{5C22544A-7EE6-4342-B048-85BDC9FD1C3A}</a:tableStyleId>
              </a:tblPr>
              <a:tblGrid>
                <a:gridCol w="1866900"/>
                <a:gridCol w="1866900"/>
                <a:gridCol w="1866900"/>
                <a:gridCol w="1866900"/>
              </a:tblGrid>
              <a:tr h="370840">
                <a:tc>
                  <a:txBody>
                    <a:bodyPr/>
                    <a:lstStyle/>
                    <a:p>
                      <a:r>
                        <a:rPr lang="es-ES" dirty="0" smtClean="0"/>
                        <a:t>ACTIVIDADES</a:t>
                      </a:r>
                      <a:endParaRPr lang="es-PE" dirty="0"/>
                    </a:p>
                  </a:txBody>
                  <a:tcPr/>
                </a:tc>
                <a:tc>
                  <a:txBody>
                    <a:bodyPr/>
                    <a:lstStyle/>
                    <a:p>
                      <a:pPr algn="ctr"/>
                      <a:r>
                        <a:rPr lang="es-ES" dirty="0" smtClean="0"/>
                        <a:t>NOTARIAL</a:t>
                      </a:r>
                      <a:endParaRPr lang="es-PE" dirty="0"/>
                    </a:p>
                  </a:txBody>
                  <a:tcPr/>
                </a:tc>
                <a:tc>
                  <a:txBody>
                    <a:bodyPr/>
                    <a:lstStyle/>
                    <a:p>
                      <a:pPr algn="ctr"/>
                      <a:r>
                        <a:rPr lang="es-ES" dirty="0" smtClean="0"/>
                        <a:t>REGISTRO CIVIL</a:t>
                      </a:r>
                      <a:endParaRPr lang="es-PE" dirty="0"/>
                    </a:p>
                  </a:txBody>
                  <a:tcPr/>
                </a:tc>
                <a:tc>
                  <a:txBody>
                    <a:bodyPr/>
                    <a:lstStyle/>
                    <a:p>
                      <a:pPr algn="ctr"/>
                      <a:r>
                        <a:rPr lang="es-ES" dirty="0" smtClean="0"/>
                        <a:t>CORTE SUPERIOR </a:t>
                      </a:r>
                      <a:endParaRPr lang="es-PE" dirty="0"/>
                    </a:p>
                  </a:txBody>
                  <a:tcPr/>
                </a:tc>
              </a:tr>
              <a:tr h="370840">
                <a:tc>
                  <a:txBody>
                    <a:bodyPr/>
                    <a:lstStyle/>
                    <a:p>
                      <a:r>
                        <a:rPr lang="es-ES" sz="1600" dirty="0" smtClean="0"/>
                        <a:t>Exp. Testimonios</a:t>
                      </a:r>
                      <a:endParaRPr lang="es-PE" sz="1600" dirty="0"/>
                    </a:p>
                  </a:txBody>
                  <a:tcPr/>
                </a:tc>
                <a:tc>
                  <a:txBody>
                    <a:bodyPr/>
                    <a:lstStyle/>
                    <a:p>
                      <a:pPr algn="ctr"/>
                      <a:r>
                        <a:rPr lang="es-ES" sz="1600" dirty="0" smtClean="0"/>
                        <a:t>740</a:t>
                      </a:r>
                      <a:endParaRPr lang="es-PE" sz="1600" dirty="0"/>
                    </a:p>
                  </a:txBody>
                  <a:tcPr/>
                </a:tc>
                <a:tc>
                  <a:txBody>
                    <a:bodyPr/>
                    <a:lstStyle/>
                    <a:p>
                      <a:pPr algn="ctr"/>
                      <a:r>
                        <a:rPr lang="es-ES" sz="1600" dirty="0" smtClean="0"/>
                        <a:t>-</a:t>
                      </a:r>
                      <a:endParaRPr lang="es-PE" sz="1600" dirty="0"/>
                    </a:p>
                  </a:txBody>
                  <a:tcPr/>
                </a:tc>
                <a:tc>
                  <a:txBody>
                    <a:bodyPr/>
                    <a:lstStyle/>
                    <a:p>
                      <a:pPr algn="ctr"/>
                      <a:r>
                        <a:rPr lang="es-ES" sz="1600" dirty="0" smtClean="0"/>
                        <a:t>-</a:t>
                      </a:r>
                      <a:endParaRPr lang="es-PE" sz="1600" dirty="0"/>
                    </a:p>
                  </a:txBody>
                  <a:tcPr/>
                </a:tc>
              </a:tr>
              <a:tr h="370840">
                <a:tc>
                  <a:txBody>
                    <a:bodyPr/>
                    <a:lstStyle/>
                    <a:p>
                      <a:r>
                        <a:rPr lang="es-ES" sz="1600" dirty="0" smtClean="0"/>
                        <a:t>Exp. Copias certificadas</a:t>
                      </a:r>
                      <a:endParaRPr lang="es-PE" sz="1600" dirty="0"/>
                    </a:p>
                  </a:txBody>
                  <a:tcPr/>
                </a:tc>
                <a:tc>
                  <a:txBody>
                    <a:bodyPr/>
                    <a:lstStyle/>
                    <a:p>
                      <a:pPr algn="ctr"/>
                      <a:r>
                        <a:rPr lang="es-ES" sz="1600" dirty="0" smtClean="0"/>
                        <a:t>84</a:t>
                      </a:r>
                      <a:endParaRPr lang="es-PE" sz="1600" dirty="0"/>
                    </a:p>
                  </a:txBody>
                  <a:tcPr/>
                </a:tc>
                <a:tc>
                  <a:txBody>
                    <a:bodyPr/>
                    <a:lstStyle/>
                    <a:p>
                      <a:pPr algn="ctr"/>
                      <a:r>
                        <a:rPr lang="es-ES" sz="1600" dirty="0" smtClean="0"/>
                        <a:t>102</a:t>
                      </a:r>
                      <a:endParaRPr lang="es-PE" sz="1600" dirty="0"/>
                    </a:p>
                  </a:txBody>
                  <a:tcPr/>
                </a:tc>
                <a:tc>
                  <a:txBody>
                    <a:bodyPr/>
                    <a:lstStyle/>
                    <a:p>
                      <a:pPr algn="ctr"/>
                      <a:r>
                        <a:rPr lang="es-ES" sz="1600" dirty="0" smtClean="0"/>
                        <a:t>02</a:t>
                      </a:r>
                      <a:endParaRPr lang="es-PE" sz="1600" dirty="0"/>
                    </a:p>
                  </a:txBody>
                  <a:tcPr/>
                </a:tc>
              </a:tr>
              <a:tr h="370840">
                <a:tc>
                  <a:txBody>
                    <a:bodyPr/>
                    <a:lstStyle/>
                    <a:p>
                      <a:r>
                        <a:rPr lang="es-ES" sz="1600" dirty="0" smtClean="0"/>
                        <a:t>Copia simple</a:t>
                      </a:r>
                      <a:endParaRPr lang="es-PE" sz="1600" dirty="0"/>
                    </a:p>
                  </a:txBody>
                  <a:tcPr/>
                </a:tc>
                <a:tc>
                  <a:txBody>
                    <a:bodyPr/>
                    <a:lstStyle/>
                    <a:p>
                      <a:pPr algn="ctr"/>
                      <a:r>
                        <a:rPr lang="es-ES" sz="1600" dirty="0" smtClean="0"/>
                        <a:t>02</a:t>
                      </a:r>
                      <a:endParaRPr lang="es-PE" sz="1600" dirty="0"/>
                    </a:p>
                  </a:txBody>
                  <a:tcPr/>
                </a:tc>
                <a:tc>
                  <a:txBody>
                    <a:bodyPr/>
                    <a:lstStyle/>
                    <a:p>
                      <a:pPr algn="ctr"/>
                      <a:r>
                        <a:rPr lang="es-ES" sz="1600" dirty="0" smtClean="0"/>
                        <a:t>-</a:t>
                      </a:r>
                      <a:endParaRPr lang="es-PE" sz="1600" dirty="0"/>
                    </a:p>
                  </a:txBody>
                  <a:tcPr/>
                </a:tc>
                <a:tc>
                  <a:txBody>
                    <a:bodyPr/>
                    <a:lstStyle/>
                    <a:p>
                      <a:pPr algn="ctr"/>
                      <a:r>
                        <a:rPr lang="es-ES" sz="1600" dirty="0" smtClean="0"/>
                        <a:t>-</a:t>
                      </a:r>
                      <a:endParaRPr lang="es-PE" sz="1600" dirty="0"/>
                    </a:p>
                  </a:txBody>
                  <a:tcPr/>
                </a:tc>
              </a:tr>
              <a:tr h="370840">
                <a:tc>
                  <a:txBody>
                    <a:bodyPr/>
                    <a:lstStyle/>
                    <a:p>
                      <a:r>
                        <a:rPr lang="es-ES" sz="1600" dirty="0" smtClean="0"/>
                        <a:t>Constancia</a:t>
                      </a:r>
                      <a:endParaRPr lang="es-PE" sz="1600" dirty="0"/>
                    </a:p>
                  </a:txBody>
                  <a:tcPr/>
                </a:tc>
                <a:tc>
                  <a:txBody>
                    <a:bodyPr/>
                    <a:lstStyle/>
                    <a:p>
                      <a:pPr algn="ctr"/>
                      <a:r>
                        <a:rPr lang="es-ES" sz="1600" dirty="0" smtClean="0"/>
                        <a:t>55</a:t>
                      </a:r>
                      <a:endParaRPr lang="es-PE" sz="1600" dirty="0"/>
                    </a:p>
                  </a:txBody>
                  <a:tcPr/>
                </a:tc>
                <a:tc>
                  <a:txBody>
                    <a:bodyPr/>
                    <a:lstStyle/>
                    <a:p>
                      <a:pPr algn="ctr"/>
                      <a:r>
                        <a:rPr lang="es-ES" sz="1600" dirty="0" smtClean="0"/>
                        <a:t>42</a:t>
                      </a:r>
                      <a:endParaRPr lang="es-PE" sz="1600" dirty="0"/>
                    </a:p>
                  </a:txBody>
                  <a:tcPr/>
                </a:tc>
                <a:tc>
                  <a:txBody>
                    <a:bodyPr/>
                    <a:lstStyle/>
                    <a:p>
                      <a:pPr algn="ctr"/>
                      <a:r>
                        <a:rPr lang="es-ES" sz="1600" dirty="0" smtClean="0"/>
                        <a:t>-</a:t>
                      </a:r>
                      <a:endParaRPr lang="es-PE" sz="1600" dirty="0"/>
                    </a:p>
                  </a:txBody>
                  <a:tcPr/>
                </a:tc>
              </a:tr>
              <a:tr h="370840">
                <a:tc>
                  <a:txBody>
                    <a:bodyPr/>
                    <a:lstStyle/>
                    <a:p>
                      <a:r>
                        <a:rPr lang="es-ES" sz="1600" dirty="0" smtClean="0"/>
                        <a:t>Exhibición</a:t>
                      </a:r>
                      <a:endParaRPr lang="es-PE" sz="1600" dirty="0"/>
                    </a:p>
                  </a:txBody>
                  <a:tcPr/>
                </a:tc>
                <a:tc>
                  <a:txBody>
                    <a:bodyPr/>
                    <a:lstStyle/>
                    <a:p>
                      <a:pPr algn="ctr"/>
                      <a:r>
                        <a:rPr lang="es-ES" sz="1600" dirty="0" smtClean="0"/>
                        <a:t>03</a:t>
                      </a:r>
                      <a:endParaRPr lang="es-PE" sz="1600" dirty="0"/>
                    </a:p>
                  </a:txBody>
                  <a:tcPr/>
                </a:tc>
                <a:tc>
                  <a:txBody>
                    <a:bodyPr/>
                    <a:lstStyle/>
                    <a:p>
                      <a:pPr algn="ctr"/>
                      <a:r>
                        <a:rPr lang="es-ES" sz="1600" dirty="0" smtClean="0"/>
                        <a:t>-</a:t>
                      </a:r>
                      <a:endParaRPr lang="es-PE" sz="1600" dirty="0"/>
                    </a:p>
                  </a:txBody>
                  <a:tcPr/>
                </a:tc>
                <a:tc>
                  <a:txBody>
                    <a:bodyPr/>
                    <a:lstStyle/>
                    <a:p>
                      <a:pPr algn="ctr"/>
                      <a:r>
                        <a:rPr lang="es-ES" sz="1600" dirty="0" smtClean="0"/>
                        <a:t>-</a:t>
                      </a:r>
                      <a:endParaRPr lang="es-PE" sz="1600" dirty="0"/>
                    </a:p>
                  </a:txBody>
                  <a:tcPr/>
                </a:tc>
              </a:tr>
              <a:tr h="370840">
                <a:tc>
                  <a:txBody>
                    <a:bodyPr/>
                    <a:lstStyle/>
                    <a:p>
                      <a:r>
                        <a:rPr lang="es-ES" sz="1600" dirty="0" smtClean="0"/>
                        <a:t>Anotación al margen</a:t>
                      </a:r>
                      <a:endParaRPr lang="es-PE" sz="1600" dirty="0"/>
                    </a:p>
                  </a:txBody>
                  <a:tcPr/>
                </a:tc>
                <a:tc>
                  <a:txBody>
                    <a:bodyPr/>
                    <a:lstStyle/>
                    <a:p>
                      <a:pPr algn="ctr"/>
                      <a:r>
                        <a:rPr lang="es-ES" sz="1600" dirty="0" smtClean="0"/>
                        <a:t>16</a:t>
                      </a:r>
                      <a:endParaRPr lang="es-PE" sz="1600" dirty="0"/>
                    </a:p>
                  </a:txBody>
                  <a:tcPr/>
                </a:tc>
                <a:tc>
                  <a:txBody>
                    <a:bodyPr/>
                    <a:lstStyle/>
                    <a:p>
                      <a:pPr algn="ctr"/>
                      <a:r>
                        <a:rPr lang="es-ES" sz="1600" dirty="0" smtClean="0"/>
                        <a:t>02</a:t>
                      </a:r>
                      <a:endParaRPr lang="es-PE" sz="1600" dirty="0"/>
                    </a:p>
                  </a:txBody>
                  <a:tcPr/>
                </a:tc>
                <a:tc>
                  <a:txBody>
                    <a:bodyPr/>
                    <a:lstStyle/>
                    <a:p>
                      <a:pPr algn="ctr"/>
                      <a:r>
                        <a:rPr lang="es-ES" sz="1600" dirty="0" smtClean="0"/>
                        <a:t>-</a:t>
                      </a:r>
                      <a:endParaRPr lang="es-PE" sz="1600" dirty="0"/>
                    </a:p>
                  </a:txBody>
                  <a:tcPr/>
                </a:tc>
              </a:tr>
              <a:tr h="370840">
                <a:tc>
                  <a:txBody>
                    <a:bodyPr/>
                    <a:lstStyle/>
                    <a:p>
                      <a:r>
                        <a:rPr lang="es-PE" sz="1600" dirty="0" smtClean="0"/>
                        <a:t>Regularización de Escrituras</a:t>
                      </a:r>
                      <a:endParaRPr lang="es-PE" sz="1600" dirty="0"/>
                    </a:p>
                  </a:txBody>
                  <a:tcPr/>
                </a:tc>
                <a:tc>
                  <a:txBody>
                    <a:bodyPr/>
                    <a:lstStyle/>
                    <a:p>
                      <a:pPr algn="ctr"/>
                      <a:r>
                        <a:rPr lang="es-PE" sz="1600" dirty="0" smtClean="0"/>
                        <a:t>33</a:t>
                      </a:r>
                      <a:endParaRPr lang="es-PE" sz="1600" dirty="0"/>
                    </a:p>
                  </a:txBody>
                  <a:tcPr/>
                </a:tc>
                <a:tc>
                  <a:txBody>
                    <a:bodyPr/>
                    <a:lstStyle/>
                    <a:p>
                      <a:pPr algn="ctr"/>
                      <a:r>
                        <a:rPr lang="es-PE" sz="1600" dirty="0" smtClean="0"/>
                        <a:t>-</a:t>
                      </a:r>
                      <a:endParaRPr lang="es-PE" sz="1600" dirty="0"/>
                    </a:p>
                  </a:txBody>
                  <a:tcPr/>
                </a:tc>
                <a:tc>
                  <a:txBody>
                    <a:bodyPr/>
                    <a:lstStyle/>
                    <a:p>
                      <a:pPr algn="ctr"/>
                      <a:r>
                        <a:rPr lang="es-PE" sz="1600" dirty="0" smtClean="0"/>
                        <a:t>-</a:t>
                      </a:r>
                      <a:endParaRPr lang="es-PE" sz="1600" dirty="0"/>
                    </a:p>
                  </a:txBody>
                  <a:tcPr/>
                </a:tc>
              </a:tr>
              <a:tr h="370840">
                <a:tc>
                  <a:txBody>
                    <a:bodyPr/>
                    <a:lstStyle/>
                    <a:p>
                      <a:r>
                        <a:rPr lang="es-ES" sz="1600" dirty="0" smtClean="0"/>
                        <a:t>Remisión de expediente</a:t>
                      </a:r>
                      <a:endParaRPr lang="es-PE" sz="1600" dirty="0"/>
                    </a:p>
                  </a:txBody>
                  <a:tcPr/>
                </a:tc>
                <a:tc>
                  <a:txBody>
                    <a:bodyPr/>
                    <a:lstStyle/>
                    <a:p>
                      <a:pPr algn="ctr"/>
                      <a:r>
                        <a:rPr lang="es-ES" sz="1600" dirty="0" smtClean="0"/>
                        <a:t>-</a:t>
                      </a:r>
                      <a:endParaRPr lang="es-PE" sz="1600" dirty="0"/>
                    </a:p>
                  </a:txBody>
                  <a:tcPr/>
                </a:tc>
                <a:tc>
                  <a:txBody>
                    <a:bodyPr/>
                    <a:lstStyle/>
                    <a:p>
                      <a:pPr algn="ctr"/>
                      <a:r>
                        <a:rPr lang="es-ES" sz="1600" dirty="0" smtClean="0"/>
                        <a:t>-</a:t>
                      </a:r>
                      <a:endParaRPr lang="es-PE" sz="1600" dirty="0"/>
                    </a:p>
                  </a:txBody>
                  <a:tcPr/>
                </a:tc>
                <a:tc>
                  <a:txBody>
                    <a:bodyPr/>
                    <a:lstStyle/>
                    <a:p>
                      <a:pPr algn="ctr"/>
                      <a:r>
                        <a:rPr lang="es-ES" sz="1600" dirty="0" smtClean="0"/>
                        <a:t>04</a:t>
                      </a:r>
                    </a:p>
                    <a:p>
                      <a:pPr algn="ctr"/>
                      <a:endParaRPr lang="es-PE" sz="1600" dirty="0"/>
                    </a:p>
                  </a:txBody>
                  <a:tcPr/>
                </a:tc>
              </a:tr>
              <a:tr h="370840">
                <a:tc>
                  <a:txBody>
                    <a:bodyPr/>
                    <a:lstStyle/>
                    <a:p>
                      <a:r>
                        <a:rPr lang="es-PE" sz="1600" dirty="0" smtClean="0"/>
                        <a:t>Peritajes</a:t>
                      </a:r>
                      <a:endParaRPr lang="es-PE" sz="1600" dirty="0"/>
                    </a:p>
                  </a:txBody>
                  <a:tcPr/>
                </a:tc>
                <a:tc>
                  <a:txBody>
                    <a:bodyPr/>
                    <a:lstStyle/>
                    <a:p>
                      <a:pPr algn="ctr"/>
                      <a:r>
                        <a:rPr lang="es-PE" sz="1600" dirty="0" smtClean="0"/>
                        <a:t>08</a:t>
                      </a:r>
                      <a:endParaRPr lang="es-PE" sz="1600" dirty="0"/>
                    </a:p>
                  </a:txBody>
                  <a:tcPr/>
                </a:tc>
                <a:tc>
                  <a:txBody>
                    <a:bodyPr/>
                    <a:lstStyle/>
                    <a:p>
                      <a:pPr algn="ctr"/>
                      <a:r>
                        <a:rPr lang="es-PE" sz="1600" dirty="0" smtClean="0"/>
                        <a:t>-</a:t>
                      </a:r>
                      <a:endParaRPr lang="es-PE" sz="1600" dirty="0"/>
                    </a:p>
                  </a:txBody>
                  <a:tcPr/>
                </a:tc>
                <a:tc>
                  <a:txBody>
                    <a:bodyPr/>
                    <a:lstStyle/>
                    <a:p>
                      <a:pPr algn="ctr"/>
                      <a:r>
                        <a:rPr lang="es-PE" sz="1600" dirty="0" smtClean="0"/>
                        <a:t>-</a:t>
                      </a:r>
                      <a:endParaRPr lang="es-PE" sz="1600" dirty="0"/>
                    </a:p>
                  </a:txBody>
                  <a:tcPr/>
                </a:tc>
              </a:tr>
            </a:tbl>
          </a:graphicData>
        </a:graphic>
      </p:graphicFrame>
      <p:sp>
        <p:nvSpPr>
          <p:cNvPr id="2" name="1 Título"/>
          <p:cNvSpPr>
            <a:spLocks noGrp="1"/>
          </p:cNvSpPr>
          <p:nvPr>
            <p:ph type="title"/>
          </p:nvPr>
        </p:nvSpPr>
        <p:spPr>
          <a:xfrm>
            <a:off x="928662" y="285728"/>
            <a:ext cx="7467600" cy="1143000"/>
          </a:xfrm>
        </p:spPr>
        <p:txBody>
          <a:bodyPr/>
          <a:lstStyle/>
          <a:p>
            <a:pPr algn="ctr"/>
            <a:r>
              <a:rPr lang="es-ES" dirty="0" smtClean="0">
                <a:latin typeface="ArabBruD" pitchFamily="2" charset="0"/>
              </a:rPr>
              <a:t>III. SERVICIOS</a:t>
            </a:r>
            <a:endParaRPr lang="es-PE" dirty="0">
              <a:latin typeface="ArabBruD" pitchFamily="2" charset="0"/>
            </a:endParaRPr>
          </a:p>
        </p:txBody>
      </p:sp>
      <p:pic>
        <p:nvPicPr>
          <p:cNvPr id="5" name="4 Imagen"/>
          <p:cNvPicPr/>
          <p:nvPr/>
        </p:nvPicPr>
        <p:blipFill>
          <a:blip r:embed="rId2"/>
          <a:srcRect/>
          <a:stretch>
            <a:fillRect/>
          </a:stretch>
        </p:blipFill>
        <p:spPr bwMode="auto">
          <a:xfrm>
            <a:off x="142844" y="142852"/>
            <a:ext cx="428628" cy="5715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28596" y="1214422"/>
          <a:ext cx="8429684" cy="1833880"/>
        </p:xfrm>
        <a:graphic>
          <a:graphicData uri="http://schemas.openxmlformats.org/drawingml/2006/table">
            <a:tbl>
              <a:tblPr firstRow="1" bandRow="1">
                <a:tableStyleId>{5C22544A-7EE6-4342-B048-85BDC9FD1C3A}</a:tableStyleId>
              </a:tblPr>
              <a:tblGrid>
                <a:gridCol w="1957788"/>
                <a:gridCol w="1399798"/>
                <a:gridCol w="2758163"/>
                <a:gridCol w="2313935"/>
              </a:tblGrid>
              <a:tr h="370840">
                <a:tc>
                  <a:txBody>
                    <a:bodyPr/>
                    <a:lstStyle/>
                    <a:p>
                      <a:r>
                        <a:rPr lang="es-ES" dirty="0" smtClean="0"/>
                        <a:t>ACTIVIDADES</a:t>
                      </a:r>
                      <a:endParaRPr lang="es-PE" dirty="0"/>
                    </a:p>
                  </a:txBody>
                  <a:tcPr/>
                </a:tc>
                <a:tc>
                  <a:txBody>
                    <a:bodyPr/>
                    <a:lstStyle/>
                    <a:p>
                      <a:pPr algn="ctr"/>
                      <a:r>
                        <a:rPr lang="es-ES" dirty="0" smtClean="0"/>
                        <a:t>NOTARIAL</a:t>
                      </a:r>
                      <a:endParaRPr lang="es-PE" dirty="0"/>
                    </a:p>
                  </a:txBody>
                  <a:tcPr/>
                </a:tc>
                <a:tc>
                  <a:txBody>
                    <a:bodyPr/>
                    <a:lstStyle/>
                    <a:p>
                      <a:pPr algn="ctr"/>
                      <a:r>
                        <a:rPr lang="es-ES" dirty="0" smtClean="0"/>
                        <a:t>REGISTRO CIVIL</a:t>
                      </a:r>
                      <a:endParaRPr lang="es-PE" dirty="0"/>
                    </a:p>
                  </a:txBody>
                  <a:tcPr/>
                </a:tc>
                <a:tc>
                  <a:txBody>
                    <a:bodyPr/>
                    <a:lstStyle/>
                    <a:p>
                      <a:pPr algn="ctr"/>
                      <a:r>
                        <a:rPr lang="es-ES" dirty="0" smtClean="0"/>
                        <a:t>CORTE SUPERIOR </a:t>
                      </a:r>
                      <a:endParaRPr lang="es-PE" dirty="0"/>
                    </a:p>
                  </a:txBody>
                  <a:tcPr/>
                </a:tc>
              </a:tr>
              <a:tr h="370840">
                <a:tc>
                  <a:txBody>
                    <a:bodyPr/>
                    <a:lstStyle/>
                    <a:p>
                      <a:r>
                        <a:rPr lang="es-ES" dirty="0" smtClean="0"/>
                        <a:t>Otras actividades</a:t>
                      </a:r>
                      <a:endParaRPr lang="es-PE" dirty="0"/>
                    </a:p>
                  </a:txBody>
                  <a:tcPr/>
                </a:tc>
                <a:tc>
                  <a:txBody>
                    <a:bodyPr/>
                    <a:lstStyle/>
                    <a:p>
                      <a:pPr algn="ctr"/>
                      <a:r>
                        <a:rPr lang="es-ES" dirty="0" smtClean="0"/>
                        <a:t>-</a:t>
                      </a:r>
                      <a:endParaRPr lang="es-PE" dirty="0"/>
                    </a:p>
                  </a:txBody>
                  <a:tcPr/>
                </a:tc>
                <a:tc>
                  <a:txBody>
                    <a:bodyPr/>
                    <a:lstStyle/>
                    <a:p>
                      <a:pPr algn="l">
                        <a:buFont typeface="Arial" pitchFamily="34" charset="0"/>
                        <a:buChar char="•"/>
                      </a:pPr>
                      <a:r>
                        <a:rPr lang="es-ES" dirty="0" smtClean="0"/>
                        <a:t> Revisión de libros devueltos</a:t>
                      </a:r>
                      <a:r>
                        <a:rPr lang="es-ES" baseline="0" dirty="0" smtClean="0"/>
                        <a:t>  por la RENIEC – 92 libros</a:t>
                      </a:r>
                    </a:p>
                    <a:p>
                      <a:pPr algn="l">
                        <a:buFont typeface="Arial" pitchFamily="34" charset="0"/>
                        <a:buChar char="•"/>
                      </a:pPr>
                      <a:r>
                        <a:rPr lang="es-ES" baseline="0" dirty="0" smtClean="0"/>
                        <a:t> Apoyo oficina central</a:t>
                      </a:r>
                    </a:p>
                    <a:p>
                      <a:pPr algn="l">
                        <a:buFont typeface="Arial" pitchFamily="34" charset="0"/>
                        <a:buChar char="•"/>
                      </a:pPr>
                      <a:endParaRPr lang="es-PE" dirty="0"/>
                    </a:p>
                  </a:txBody>
                  <a:tcPr/>
                </a:tc>
                <a:tc>
                  <a:txBody>
                    <a:bodyPr/>
                    <a:lstStyle/>
                    <a:p>
                      <a:pPr algn="l">
                        <a:buFont typeface="Arial" pitchFamily="34" charset="0"/>
                        <a:buChar char="•"/>
                      </a:pPr>
                      <a:r>
                        <a:rPr lang="es-ES" dirty="0" smtClean="0"/>
                        <a:t> Apoyo oficina central.</a:t>
                      </a:r>
                    </a:p>
                    <a:p>
                      <a:pPr algn="l">
                        <a:buFont typeface="Arial" pitchFamily="34" charset="0"/>
                        <a:buNone/>
                      </a:pPr>
                      <a:endParaRPr lang="es-PE" dirty="0"/>
                    </a:p>
                  </a:txBody>
                  <a:tcPr/>
                </a:tc>
              </a:tr>
            </a:tbl>
          </a:graphicData>
        </a:graphic>
      </p:graphicFrame>
      <p:sp>
        <p:nvSpPr>
          <p:cNvPr id="2" name="1 Título"/>
          <p:cNvSpPr>
            <a:spLocks noGrp="1"/>
          </p:cNvSpPr>
          <p:nvPr>
            <p:ph type="title"/>
          </p:nvPr>
        </p:nvSpPr>
        <p:spPr>
          <a:xfrm>
            <a:off x="928662" y="285728"/>
            <a:ext cx="7467600" cy="1143000"/>
          </a:xfrm>
        </p:spPr>
        <p:txBody>
          <a:bodyPr/>
          <a:lstStyle/>
          <a:p>
            <a:pPr algn="ctr"/>
            <a:r>
              <a:rPr lang="es-ES" dirty="0" smtClean="0">
                <a:latin typeface="ArabBruD" pitchFamily="2" charset="0"/>
              </a:rPr>
              <a:t>IV. OTRAS ACTIVIDADES</a:t>
            </a:r>
            <a:endParaRPr lang="es-PE" dirty="0">
              <a:latin typeface="ArabBruD" pitchFamily="2" charset="0"/>
            </a:endParaRPr>
          </a:p>
        </p:txBody>
      </p:sp>
      <p:pic>
        <p:nvPicPr>
          <p:cNvPr id="5" name="4 Imagen" descr="Proceso de Digitalizacion del Fondo Notarial"/>
          <p:cNvPicPr/>
          <p:nvPr/>
        </p:nvPicPr>
        <p:blipFill>
          <a:blip r:embed="rId2"/>
          <a:srcRect/>
          <a:stretch>
            <a:fillRect/>
          </a:stretch>
        </p:blipFill>
        <p:spPr bwMode="auto">
          <a:xfrm>
            <a:off x="857224" y="3429000"/>
            <a:ext cx="2786082" cy="2571768"/>
          </a:xfrm>
          <a:prstGeom prst="rect">
            <a:avLst/>
          </a:prstGeom>
          <a:noFill/>
          <a:ln w="9525">
            <a:noFill/>
            <a:miter lim="800000"/>
            <a:headEnd/>
            <a:tailEnd/>
          </a:ln>
          <a:effectLst>
            <a:glow rad="228600">
              <a:schemeClr val="accent1">
                <a:satMod val="175000"/>
                <a:alpha val="40000"/>
              </a:schemeClr>
            </a:glow>
          </a:effectLst>
        </p:spPr>
      </p:pic>
      <p:sp>
        <p:nvSpPr>
          <p:cNvPr id="4098" name="AutoShape 2" descr="http://t0.gstatic.com/images?q=tbn:ANd9GcQhcBiL7OMfafC6wo84KVitwtgANe4LdS1vXdsUHscGOwT-uEUaq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7" name="6 Imagen" descr="http://t2.gstatic.com/images?q=tbn:ANd9GcRTi23W4vBccys63gxuVZnmC_Hk_PaDlzyUyAruItEGYZa7dmXG"/>
          <p:cNvPicPr/>
          <p:nvPr/>
        </p:nvPicPr>
        <p:blipFill>
          <a:blip r:embed="rId3"/>
          <a:srcRect/>
          <a:stretch>
            <a:fillRect/>
          </a:stretch>
        </p:blipFill>
        <p:spPr bwMode="auto">
          <a:xfrm>
            <a:off x="4643438" y="3429000"/>
            <a:ext cx="3643338" cy="2571768"/>
          </a:xfrm>
          <a:prstGeom prst="rect">
            <a:avLst/>
          </a:prstGeom>
          <a:noFill/>
          <a:ln w="9525">
            <a:noFill/>
            <a:miter lim="800000"/>
            <a:headEnd/>
            <a:tailEnd/>
          </a:ln>
          <a:effectLst>
            <a:glow rad="228600">
              <a:schemeClr val="accent1">
                <a:satMod val="175000"/>
                <a:alpha val="40000"/>
              </a:schemeClr>
            </a:glow>
          </a:effectLst>
        </p:spPr>
      </p:pic>
      <p:pic>
        <p:nvPicPr>
          <p:cNvPr id="8" name="7 Imagen"/>
          <p:cNvPicPr/>
          <p:nvPr/>
        </p:nvPicPr>
        <p:blipFill>
          <a:blip r:embed="rId4"/>
          <a:srcRect/>
          <a:stretch>
            <a:fillRect/>
          </a:stretch>
        </p:blipFill>
        <p:spPr bwMode="auto">
          <a:xfrm>
            <a:off x="142844" y="214290"/>
            <a:ext cx="428628" cy="5715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714348" y="714356"/>
          <a:ext cx="3786214" cy="5572164"/>
        </p:xfrm>
        <a:graphic>
          <a:graphicData uri="http://schemas.openxmlformats.org/drawingml/2006/table">
            <a:tbl>
              <a:tblPr firstRow="1" bandRow="1">
                <a:effectLst>
                  <a:innerShdw blurRad="114300">
                    <a:prstClr val="black"/>
                  </a:innerShdw>
                </a:effectLst>
                <a:tableStyleId>{5C22544A-7EE6-4342-B048-85BDC9FD1C3A}</a:tableStyleId>
              </a:tblPr>
              <a:tblGrid>
                <a:gridCol w="3786214"/>
              </a:tblGrid>
              <a:tr h="327775">
                <a:tc>
                  <a:txBody>
                    <a:bodyPr/>
                    <a:lstStyle/>
                    <a:p>
                      <a:pPr algn="ctr"/>
                      <a:r>
                        <a:rPr lang="es-ES" sz="1300" dirty="0" smtClean="0"/>
                        <a:t>PROBLEMAS</a:t>
                      </a:r>
                      <a:endParaRPr lang="es-PE" sz="1300" dirty="0"/>
                    </a:p>
                  </a:txBody>
                  <a:tcPr/>
                </a:tc>
              </a:tr>
              <a:tr h="5244389">
                <a:tc>
                  <a:txBody>
                    <a:bodyPr/>
                    <a:lstStyle/>
                    <a:p>
                      <a:pPr algn="just">
                        <a:buFont typeface="Arial" pitchFamily="34" charset="0"/>
                        <a:buChar char="•"/>
                      </a:pPr>
                      <a:r>
                        <a:rPr lang="es-ES" sz="1300" dirty="0" smtClean="0"/>
                        <a:t> </a:t>
                      </a:r>
                      <a:r>
                        <a:rPr kumimoji="0" lang="es-ES" sz="1300" kern="1200" dirty="0" smtClean="0">
                          <a:solidFill>
                            <a:schemeClr val="dk1"/>
                          </a:solidFill>
                          <a:latin typeface="+mn-lt"/>
                          <a:ea typeface="+mn-ea"/>
                          <a:cs typeface="+mn-cs"/>
                        </a:rPr>
                        <a:t>En el Fondo Notarial, se presenta deterioro paulatino de documentos, por el constante manipuleo de los mismos, en las tareas de servicios al público usuario.</a:t>
                      </a:r>
                    </a:p>
                    <a:p>
                      <a:pPr algn="l">
                        <a:buFont typeface="Arial" pitchFamily="34" charset="0"/>
                        <a:buChar char="•"/>
                      </a:pPr>
                      <a:endParaRPr kumimoji="0" lang="es-PE" sz="1300" kern="1200" dirty="0" smtClean="0">
                        <a:solidFill>
                          <a:schemeClr val="dk1"/>
                        </a:solidFill>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es-PE" sz="1300" kern="1200" dirty="0" smtClean="0">
                          <a:solidFill>
                            <a:schemeClr val="dk1"/>
                          </a:solidFill>
                          <a:latin typeface="+mn-lt"/>
                          <a:ea typeface="+mn-ea"/>
                          <a:cs typeface="+mn-cs"/>
                        </a:rPr>
                        <a:t> </a:t>
                      </a:r>
                      <a:r>
                        <a:rPr kumimoji="0" lang="es-ES" sz="1300" kern="1200" dirty="0" smtClean="0">
                          <a:solidFill>
                            <a:schemeClr val="dk1"/>
                          </a:solidFill>
                          <a:latin typeface="+mn-lt"/>
                          <a:ea typeface="+mn-ea"/>
                          <a:cs typeface="+mn-cs"/>
                        </a:rPr>
                        <a:t>En el repositorio donde se custodia el FONDO NOTARIAL (sótano),  y</a:t>
                      </a:r>
                      <a:r>
                        <a:rPr kumimoji="0" lang="es-ES" sz="1300" kern="1200" baseline="0" dirty="0" smtClean="0">
                          <a:solidFill>
                            <a:schemeClr val="dk1"/>
                          </a:solidFill>
                          <a:latin typeface="+mn-lt"/>
                          <a:ea typeface="+mn-ea"/>
                          <a:cs typeface="+mn-cs"/>
                        </a:rPr>
                        <a:t> el Repositorio de </a:t>
                      </a:r>
                      <a:r>
                        <a:rPr kumimoji="0" lang="es-ES" sz="1300" kern="1200" baseline="0" dirty="0" err="1" smtClean="0">
                          <a:solidFill>
                            <a:schemeClr val="dk1"/>
                          </a:solidFill>
                          <a:latin typeface="+mn-lt"/>
                          <a:ea typeface="+mn-ea"/>
                          <a:cs typeface="+mn-cs"/>
                        </a:rPr>
                        <a:t>Carabaya</a:t>
                      </a:r>
                      <a:r>
                        <a:rPr kumimoji="0" lang="es-ES" sz="1300" kern="1200" baseline="0" dirty="0" smtClean="0">
                          <a:solidFill>
                            <a:schemeClr val="dk1"/>
                          </a:solidFill>
                          <a:latin typeface="+mn-lt"/>
                          <a:ea typeface="+mn-ea"/>
                          <a:cs typeface="+mn-cs"/>
                        </a:rPr>
                        <a:t>; </a:t>
                      </a:r>
                      <a:r>
                        <a:rPr kumimoji="0" lang="es-ES" sz="1300" kern="1200" dirty="0" smtClean="0">
                          <a:solidFill>
                            <a:schemeClr val="dk1"/>
                          </a:solidFill>
                          <a:latin typeface="+mn-lt"/>
                          <a:ea typeface="+mn-ea"/>
                          <a:cs typeface="+mn-cs"/>
                        </a:rPr>
                        <a:t>se observa filtración de agua lo cual no garantiza la conservación de los documentos.</a:t>
                      </a:r>
                    </a:p>
                    <a:p>
                      <a:pPr marL="0" marR="0" lvl="0" indent="0" algn="just"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es-ES" sz="1300" kern="1200" dirty="0" smtClean="0">
                        <a:solidFill>
                          <a:schemeClr val="dk1"/>
                        </a:solidFill>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es-ES" sz="1300" kern="1200" dirty="0" smtClean="0">
                          <a:solidFill>
                            <a:schemeClr val="dk1"/>
                          </a:solidFill>
                          <a:latin typeface="+mn-lt"/>
                          <a:ea typeface="+mn-ea"/>
                          <a:cs typeface="+mn-cs"/>
                        </a:rPr>
                        <a:t>No se dota en forma  periódica al personal del Área Técnica de mascarillas, Jaboncillos, toallas y otros. A causa de ello, el personal se encuentra con bajas defensas.</a:t>
                      </a:r>
                    </a:p>
                    <a:p>
                      <a:pPr algn="l">
                        <a:buFont typeface="Arial" pitchFamily="34" charset="0"/>
                        <a:buChar char="•"/>
                      </a:pPr>
                      <a:endParaRPr lang="es-PE" sz="1300" dirty="0" smtClean="0"/>
                    </a:p>
                    <a:p>
                      <a:pPr marL="0" marR="0" lvl="0" indent="0" algn="just" defTabSz="914400" rtl="0" eaLnBrk="1" fontAlgn="auto" latinLnBrk="0" hangingPunct="1">
                        <a:lnSpc>
                          <a:spcPct val="100000"/>
                        </a:lnSpc>
                        <a:spcBef>
                          <a:spcPts val="0"/>
                        </a:spcBef>
                        <a:spcAft>
                          <a:spcPts val="0"/>
                        </a:spcAft>
                        <a:buClrTx/>
                        <a:buSzTx/>
                        <a:buFont typeface="Arial" pitchFamily="34" charset="0"/>
                        <a:buChar char="•"/>
                        <a:tabLst/>
                        <a:defRPr/>
                      </a:pPr>
                      <a:r>
                        <a:rPr lang="es-PE" sz="1300" dirty="0" smtClean="0"/>
                        <a:t> </a:t>
                      </a:r>
                      <a:r>
                        <a:rPr kumimoji="0" lang="es-ES" sz="1300" kern="1200" dirty="0" smtClean="0">
                          <a:solidFill>
                            <a:schemeClr val="dk1"/>
                          </a:solidFill>
                          <a:latin typeface="+mn-lt"/>
                          <a:ea typeface="+mn-ea"/>
                          <a:cs typeface="+mn-cs"/>
                        </a:rPr>
                        <a:t>Implementar capacitación al personal del área técnica, relacionados a las tareas que se cumple dentro de Institución.</a:t>
                      </a:r>
                    </a:p>
                    <a:p>
                      <a:pPr algn="l">
                        <a:buFont typeface="Arial" pitchFamily="34" charset="0"/>
                        <a:buChar char="•"/>
                      </a:pPr>
                      <a:endParaRPr lang="es-PE" sz="1300" dirty="0" smtClean="0"/>
                    </a:p>
                    <a:p>
                      <a:pPr algn="just">
                        <a:buFont typeface="Arial" pitchFamily="34" charset="0"/>
                        <a:buChar char="•"/>
                      </a:pPr>
                      <a:r>
                        <a:rPr lang="es-PE" sz="1300" dirty="0" smtClean="0"/>
                        <a:t> La no continuidad</a:t>
                      </a:r>
                      <a:r>
                        <a:rPr lang="es-PE" sz="1300" baseline="0" dirty="0" smtClean="0"/>
                        <a:t> del ingreso de datos del Fondo Notarial al 100%, viene atrasando la demora de ubicación del documento solicitado por el usuario.</a:t>
                      </a:r>
                      <a:endParaRPr lang="es-ES" sz="1300" dirty="0" smtClean="0"/>
                    </a:p>
                    <a:p>
                      <a:pPr algn="l">
                        <a:buFont typeface="Arial" pitchFamily="34" charset="0"/>
                        <a:buNone/>
                      </a:pPr>
                      <a:endParaRPr lang="es-PE" sz="1300" dirty="0"/>
                    </a:p>
                  </a:txBody>
                  <a:tcPr/>
                </a:tc>
              </a:tr>
            </a:tbl>
          </a:graphicData>
        </a:graphic>
      </p:graphicFrame>
      <p:sp>
        <p:nvSpPr>
          <p:cNvPr id="4098" name="AutoShape 2" descr="http://t0.gstatic.com/images?q=tbn:ANd9GcQhcBiL7OMfafC6wo84KVitwtgANe4LdS1vXdsUHscGOwT-uEUaq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8" name="7 Imagen"/>
          <p:cNvPicPr/>
          <p:nvPr/>
        </p:nvPicPr>
        <p:blipFill>
          <a:blip r:embed="rId2"/>
          <a:srcRect/>
          <a:stretch>
            <a:fillRect/>
          </a:stretch>
        </p:blipFill>
        <p:spPr bwMode="auto">
          <a:xfrm>
            <a:off x="142844" y="214290"/>
            <a:ext cx="428628" cy="571504"/>
          </a:xfrm>
          <a:prstGeom prst="rect">
            <a:avLst/>
          </a:prstGeom>
          <a:noFill/>
          <a:ln w="9525">
            <a:noFill/>
            <a:miter lim="800000"/>
            <a:headEnd/>
            <a:tailEnd/>
          </a:ln>
        </p:spPr>
      </p:pic>
      <p:graphicFrame>
        <p:nvGraphicFramePr>
          <p:cNvPr id="13" name="3 Marcador de contenido"/>
          <p:cNvGraphicFramePr>
            <a:graphicFrameLocks noGrp="1"/>
          </p:cNvGraphicFramePr>
          <p:nvPr>
            <p:ph idx="1"/>
          </p:nvPr>
        </p:nvGraphicFramePr>
        <p:xfrm>
          <a:off x="4929190" y="714356"/>
          <a:ext cx="3786214" cy="5500726"/>
        </p:xfrm>
        <a:graphic>
          <a:graphicData uri="http://schemas.openxmlformats.org/drawingml/2006/table">
            <a:tbl>
              <a:tblPr firstRow="1" bandRow="1">
                <a:effectLst>
                  <a:innerShdw blurRad="114300">
                    <a:prstClr val="black"/>
                  </a:innerShdw>
                </a:effectLst>
                <a:tableStyleId>{5C22544A-7EE6-4342-B048-85BDC9FD1C3A}</a:tableStyleId>
              </a:tblPr>
              <a:tblGrid>
                <a:gridCol w="3786214"/>
              </a:tblGrid>
              <a:tr h="393858">
                <a:tc>
                  <a:txBody>
                    <a:bodyPr/>
                    <a:lstStyle/>
                    <a:p>
                      <a:pPr algn="ctr"/>
                      <a:r>
                        <a:rPr lang="es-ES" dirty="0" smtClean="0"/>
                        <a:t>RECOMENDACIONES</a:t>
                      </a:r>
                      <a:endParaRPr lang="es-PE" dirty="0"/>
                    </a:p>
                  </a:txBody>
                  <a:tcPr/>
                </a:tc>
              </a:tr>
              <a:tr h="5106868">
                <a:tc>
                  <a:txBody>
                    <a:bodyPr/>
                    <a:lstStyle/>
                    <a:p>
                      <a:pPr lvl="0" algn="just">
                        <a:buFont typeface="Wingdings" pitchFamily="2" charset="2"/>
                        <a:buChar char="ü"/>
                      </a:pPr>
                      <a:r>
                        <a:rPr kumimoji="0" lang="es-ES" sz="1300" kern="1200" dirty="0" smtClean="0">
                          <a:solidFill>
                            <a:schemeClr val="dk1"/>
                          </a:solidFill>
                          <a:latin typeface="+mn-lt"/>
                          <a:ea typeface="+mn-ea"/>
                          <a:cs typeface="+mn-cs"/>
                        </a:rPr>
                        <a:t>Capacitación permanente al personal del Área Técnica, en temas relacionados a las labores que se cumple en cada área.</a:t>
                      </a:r>
                    </a:p>
                    <a:p>
                      <a:pPr algn="just">
                        <a:buFont typeface="Wingdings" pitchFamily="2" charset="2"/>
                        <a:buNone/>
                      </a:pPr>
                      <a:endParaRPr kumimoji="0" lang="es-ES" sz="1300" kern="1200" dirty="0" smtClean="0">
                        <a:solidFill>
                          <a:schemeClr val="dk1"/>
                        </a:solidFill>
                        <a:latin typeface="+mn-lt"/>
                        <a:ea typeface="+mn-ea"/>
                        <a:cs typeface="+mn-cs"/>
                      </a:endParaRPr>
                    </a:p>
                    <a:p>
                      <a:pPr lvl="0" algn="just">
                        <a:buFont typeface="Wingdings" pitchFamily="2" charset="2"/>
                        <a:buChar char="ü"/>
                      </a:pPr>
                      <a:r>
                        <a:rPr kumimoji="0" lang="es-ES" sz="1300" kern="1200" dirty="0" smtClean="0">
                          <a:solidFill>
                            <a:schemeClr val="dk1"/>
                          </a:solidFill>
                          <a:latin typeface="+mn-lt"/>
                          <a:ea typeface="+mn-ea"/>
                          <a:cs typeface="+mn-cs"/>
                        </a:rPr>
                        <a:t>Implementar un taller de conservación de documentos, con equipos y personal a dedicación exclusiva.</a:t>
                      </a:r>
                    </a:p>
                    <a:p>
                      <a:pPr algn="just">
                        <a:buFont typeface="Wingdings" pitchFamily="2" charset="2"/>
                        <a:buChar char="ü"/>
                      </a:pPr>
                      <a:endParaRPr kumimoji="0" lang="es-ES" sz="1300" kern="1200" dirty="0" smtClean="0">
                        <a:solidFill>
                          <a:schemeClr val="dk1"/>
                        </a:solidFill>
                        <a:latin typeface="+mn-lt"/>
                        <a:ea typeface="+mn-ea"/>
                        <a:cs typeface="+mn-cs"/>
                      </a:endParaRPr>
                    </a:p>
                    <a:p>
                      <a:pPr lvl="0" algn="just">
                        <a:buFont typeface="Wingdings" pitchFamily="2" charset="2"/>
                        <a:buChar char="ü"/>
                      </a:pPr>
                      <a:r>
                        <a:rPr kumimoji="0" lang="es-ES" sz="1300" kern="1200" dirty="0" smtClean="0">
                          <a:solidFill>
                            <a:schemeClr val="dk1"/>
                          </a:solidFill>
                          <a:latin typeface="+mn-lt"/>
                          <a:ea typeface="+mn-ea"/>
                          <a:cs typeface="+mn-cs"/>
                        </a:rPr>
                        <a:t>Dotar en forma periódica de útiles de Escritorio, equipos, mascarillas, jaboncillos, toallas, etc.</a:t>
                      </a:r>
                    </a:p>
                    <a:p>
                      <a:pPr algn="just">
                        <a:buFont typeface="Wingdings" pitchFamily="2" charset="2"/>
                        <a:buNone/>
                      </a:pPr>
                      <a:endParaRPr kumimoji="0" lang="es-ES" sz="1300" kern="1200" dirty="0" smtClean="0">
                        <a:solidFill>
                          <a:schemeClr val="dk1"/>
                        </a:solidFill>
                        <a:latin typeface="+mn-lt"/>
                        <a:ea typeface="+mn-ea"/>
                        <a:cs typeface="+mn-cs"/>
                      </a:endParaRPr>
                    </a:p>
                    <a:p>
                      <a:pPr lvl="0" algn="just">
                        <a:buFont typeface="Wingdings" pitchFamily="2" charset="2"/>
                        <a:buChar char="ü"/>
                      </a:pPr>
                      <a:r>
                        <a:rPr kumimoji="0" lang="es-ES" sz="1300" kern="1200" dirty="0" smtClean="0">
                          <a:solidFill>
                            <a:schemeClr val="dk1"/>
                          </a:solidFill>
                          <a:latin typeface="+mn-lt"/>
                          <a:ea typeface="+mn-ea"/>
                          <a:cs typeface="+mn-cs"/>
                        </a:rPr>
                        <a:t>Tomar precauciones del caso, de las filtraciones de agua en los repositorios que se custodia los fondos documentales.</a:t>
                      </a:r>
                    </a:p>
                    <a:p>
                      <a:pPr algn="just">
                        <a:buFont typeface="Wingdings" pitchFamily="2" charset="2"/>
                        <a:buNone/>
                      </a:pPr>
                      <a:endParaRPr kumimoji="0" lang="es-ES" sz="1300" kern="1200" dirty="0" smtClean="0">
                        <a:solidFill>
                          <a:schemeClr val="dk1"/>
                        </a:solidFill>
                        <a:latin typeface="+mn-lt"/>
                        <a:ea typeface="+mn-ea"/>
                        <a:cs typeface="+mn-cs"/>
                      </a:endParaRPr>
                    </a:p>
                    <a:p>
                      <a:pPr lvl="0" algn="just">
                        <a:buFont typeface="Wingdings" pitchFamily="2" charset="2"/>
                        <a:buChar char="ü"/>
                      </a:pPr>
                      <a:r>
                        <a:rPr kumimoji="0" lang="es-ES" sz="1300" kern="1200" dirty="0" smtClean="0">
                          <a:solidFill>
                            <a:schemeClr val="dk1"/>
                          </a:solidFill>
                          <a:latin typeface="+mn-lt"/>
                          <a:ea typeface="+mn-ea"/>
                          <a:cs typeface="+mn-cs"/>
                        </a:rPr>
                        <a:t>Por la situación Climatológica, el personal de Archivo Intermedio viene sufriendo de frio, el mismo que complica la salud del Personal del Área Técnica. Por lo que  solicitamos la adquisición de Alfombra para el piso, Estufa, hervidor eléctrico, agua, leche, azúcar entre otros. </a:t>
                      </a:r>
                    </a:p>
                    <a:p>
                      <a:pPr algn="just">
                        <a:buFont typeface="Wingdings" pitchFamily="2" charset="2"/>
                        <a:buChar char="ü"/>
                      </a:pPr>
                      <a:endParaRPr lang="es-PE" sz="1300"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57224" y="3429000"/>
            <a:ext cx="7467600" cy="1714504"/>
          </a:xfrm>
        </p:spPr>
        <p:txBody>
          <a:bodyPr>
            <a:noAutofit/>
          </a:bodyPr>
          <a:lstStyle/>
          <a:p>
            <a:pPr algn="ctr"/>
            <a:r>
              <a:rPr lang="es-PE" sz="7200" dirty="0" smtClean="0">
                <a:solidFill>
                  <a:srgbClr val="00B0F0"/>
                </a:solidFill>
                <a:latin typeface="Algerian" pitchFamily="82" charset="0"/>
              </a:rPr>
              <a:t>G R A C I A S</a:t>
            </a:r>
            <a:endParaRPr lang="es-PE" sz="7200" dirty="0">
              <a:solidFill>
                <a:srgbClr val="00B0F0"/>
              </a:solidFill>
              <a:latin typeface="Algerian" pitchFamily="82" charset="0"/>
            </a:endParaRPr>
          </a:p>
        </p:txBody>
      </p:sp>
      <p:pic>
        <p:nvPicPr>
          <p:cNvPr id="3074" name="Picture 2" descr="http://t1.gstatic.com/images?q=tbn:ANd9GcRhnJH3PTHqsHsWaRhanYB2qNs2sogawxRGPPTjUFIBlwAsldNp"/>
          <p:cNvPicPr>
            <a:picLocks noChangeAspect="1" noChangeArrowheads="1"/>
          </p:cNvPicPr>
          <p:nvPr/>
        </p:nvPicPr>
        <p:blipFill>
          <a:blip r:embed="rId2"/>
          <a:srcRect/>
          <a:stretch>
            <a:fillRect/>
          </a:stretch>
        </p:blipFill>
        <p:spPr bwMode="auto">
          <a:xfrm>
            <a:off x="3500430" y="785794"/>
            <a:ext cx="2009775" cy="2276475"/>
          </a:xfrm>
          <a:prstGeom prst="rect">
            <a:avLst/>
          </a:prstGeom>
          <a:noFill/>
        </p:spPr>
      </p:pic>
      <p:pic>
        <p:nvPicPr>
          <p:cNvPr id="4" name="3 Imagen" descr="http://t0.gstatic.com/images?q=tbn:ANd9GcQhcBiL7OMfafC6wo84KVitwtgANe4LdS1vXdsUHscGOwT-uEUaqA"/>
          <p:cNvPicPr/>
          <p:nvPr/>
        </p:nvPicPr>
        <p:blipFill>
          <a:blip r:embed="rId3"/>
          <a:srcRect/>
          <a:stretch>
            <a:fillRect/>
          </a:stretch>
        </p:blipFill>
        <p:spPr bwMode="auto">
          <a:xfrm>
            <a:off x="2928926" y="571480"/>
            <a:ext cx="3071834" cy="2643206"/>
          </a:xfrm>
          <a:prstGeom prst="rect">
            <a:avLst/>
          </a:prstGeom>
          <a:noFill/>
          <a:ln w="9525">
            <a:noFill/>
            <a:miter lim="800000"/>
            <a:headEnd/>
            <a:tailEnd/>
          </a:ln>
        </p:spPr>
      </p:pic>
      <p:sp>
        <p:nvSpPr>
          <p:cNvPr id="5" name="1 Título"/>
          <p:cNvSpPr txBox="1">
            <a:spLocks/>
          </p:cNvSpPr>
          <p:nvPr/>
        </p:nvSpPr>
        <p:spPr>
          <a:xfrm>
            <a:off x="6000760" y="6286520"/>
            <a:ext cx="2786082" cy="357182"/>
          </a:xfrm>
          <a:prstGeom prst="rect">
            <a:avLst/>
          </a:prstGeom>
        </p:spPr>
        <p:txBody>
          <a:bodyPr vert="horz" rtlCol="0" anchor="ctr">
            <a:no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PE" sz="1600" b="1" i="0" u="none" strike="noStrike" kern="1200" cap="none" spc="0" normalizeH="0" baseline="0" noProof="0" dirty="0" smtClean="0">
                <a:ln>
                  <a:noFill/>
                </a:ln>
                <a:solidFill>
                  <a:srgbClr val="C00000"/>
                </a:solidFill>
                <a:effectLst>
                  <a:outerShdw blurRad="31750" dist="25400" dir="5400000" algn="tl" rotWithShape="0">
                    <a:srgbClr val="000000">
                      <a:alpha val="25000"/>
                    </a:srgbClr>
                  </a:outerShdw>
                </a:effectLst>
                <a:uLnTx/>
                <a:uFillTx/>
                <a:latin typeface="Monotype Corsiva" pitchFamily="66" charset="0"/>
                <a:ea typeface="+mj-ea"/>
                <a:cs typeface="+mj-cs"/>
              </a:rPr>
              <a:t>Que</a:t>
            </a:r>
            <a:r>
              <a:rPr kumimoji="0" lang="es-PE" sz="1600" b="1" i="0" u="none" strike="noStrike" kern="1200" cap="none" spc="0" normalizeH="0" noProof="0" dirty="0" smtClean="0">
                <a:ln>
                  <a:noFill/>
                </a:ln>
                <a:solidFill>
                  <a:srgbClr val="C00000"/>
                </a:solidFill>
                <a:effectLst>
                  <a:outerShdw blurRad="31750" dist="25400" dir="5400000" algn="tl" rotWithShape="0">
                    <a:srgbClr val="000000">
                      <a:alpha val="25000"/>
                    </a:srgbClr>
                  </a:outerShdw>
                </a:effectLst>
                <a:uLnTx/>
                <a:uFillTx/>
                <a:latin typeface="Monotype Corsiva" pitchFamily="66" charset="0"/>
                <a:ea typeface="+mj-ea"/>
                <a:cs typeface="+mj-cs"/>
              </a:rPr>
              <a:t> tengan un bonito día.</a:t>
            </a:r>
            <a:endParaRPr kumimoji="0" lang="es-PE" sz="1600" b="1" i="0" u="none" strike="noStrike" kern="1200" cap="none" spc="0" normalizeH="0" baseline="0" noProof="0" dirty="0">
              <a:ln>
                <a:noFill/>
              </a:ln>
              <a:solidFill>
                <a:srgbClr val="C00000"/>
              </a:solidFill>
              <a:effectLst>
                <a:outerShdw blurRad="31750" dist="25400" dir="5400000" algn="tl" rotWithShape="0">
                  <a:srgbClr val="000000">
                    <a:alpha val="25000"/>
                  </a:srgbClr>
                </a:outerShdw>
              </a:effectLst>
              <a:uLnTx/>
              <a:uFillTx/>
              <a:latin typeface="Monotype Corsiva" pitchFamily="66" charset="0"/>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428604"/>
            <a:ext cx="7572428" cy="1857388"/>
          </a:xfrm>
        </p:spPr>
        <p:txBody>
          <a:bodyPr>
            <a:normAutofit/>
          </a:bodyPr>
          <a:lstStyle/>
          <a:p>
            <a:pPr algn="ctr"/>
            <a:r>
              <a:rPr lang="es-ES" dirty="0" smtClean="0"/>
              <a:t>DIRECCIÓN </a:t>
            </a:r>
            <a:br>
              <a:rPr lang="es-ES" dirty="0" smtClean="0"/>
            </a:br>
            <a:r>
              <a:rPr lang="es-ES" dirty="0" smtClean="0"/>
              <a:t>ARCHIVO   INTERMEDIO </a:t>
            </a:r>
            <a:endParaRPr lang="es-PE" dirty="0"/>
          </a:p>
        </p:txBody>
      </p:sp>
      <p:sp>
        <p:nvSpPr>
          <p:cNvPr id="3" name="2 Subtítulo"/>
          <p:cNvSpPr>
            <a:spLocks noGrp="1"/>
          </p:cNvSpPr>
          <p:nvPr>
            <p:ph type="subTitle" idx="1"/>
          </p:nvPr>
        </p:nvSpPr>
        <p:spPr>
          <a:xfrm>
            <a:off x="357158" y="3357562"/>
            <a:ext cx="4929222" cy="1038220"/>
          </a:xfrm>
        </p:spPr>
        <p:txBody>
          <a:bodyPr>
            <a:noAutofit/>
          </a:bodyPr>
          <a:lstStyle/>
          <a:p>
            <a:pPr algn="ctr"/>
            <a:r>
              <a:rPr lang="es-ES" sz="2800" b="1" dirty="0" smtClean="0">
                <a:solidFill>
                  <a:srgbClr val="0070C0"/>
                </a:solidFill>
                <a:latin typeface="Algerian" pitchFamily="82" charset="0"/>
              </a:rPr>
              <a:t>PRIMER TRIMESTRE</a:t>
            </a:r>
          </a:p>
          <a:p>
            <a:pPr algn="ctr"/>
            <a:r>
              <a:rPr lang="es-ES" sz="2800" b="1" dirty="0" smtClean="0">
                <a:solidFill>
                  <a:srgbClr val="0070C0"/>
                </a:solidFill>
                <a:latin typeface="Algerian" pitchFamily="82" charset="0"/>
              </a:rPr>
              <a:t> 2012</a:t>
            </a:r>
            <a:endParaRPr lang="es-PE" sz="2800" b="1" dirty="0">
              <a:solidFill>
                <a:srgbClr val="0070C0"/>
              </a:solidFill>
              <a:latin typeface="Algerian" pitchFamily="82" charset="0"/>
            </a:endParaRPr>
          </a:p>
        </p:txBody>
      </p:sp>
      <p:pic>
        <p:nvPicPr>
          <p:cNvPr id="4" name="3 Imagen" descr="http://t0.gstatic.com/images?q=tbn:ANd9GcRsX_PHBV2W2G0hSP9mxRxYflrnEgroC4yJ4mtd9FzRiXKQwZszAELcfjck"/>
          <p:cNvPicPr/>
          <p:nvPr/>
        </p:nvPicPr>
        <p:blipFill>
          <a:blip r:embed="rId2"/>
          <a:srcRect/>
          <a:stretch>
            <a:fillRect/>
          </a:stretch>
        </p:blipFill>
        <p:spPr bwMode="auto">
          <a:xfrm>
            <a:off x="5072066" y="2857496"/>
            <a:ext cx="2214578" cy="1857388"/>
          </a:xfrm>
          <a:prstGeom prst="rect">
            <a:avLst/>
          </a:prstGeom>
          <a:noFill/>
          <a:ln w="9525">
            <a:noFill/>
            <a:miter lim="800000"/>
            <a:headEnd/>
            <a:tailEnd/>
          </a:ln>
        </p:spPr>
      </p:pic>
      <p:pic>
        <p:nvPicPr>
          <p:cNvPr id="5" name="4 Imagen"/>
          <p:cNvPicPr/>
          <p:nvPr/>
        </p:nvPicPr>
        <p:blipFill>
          <a:blip r:embed="rId3"/>
          <a:srcRect/>
          <a:stretch>
            <a:fillRect/>
          </a:stretch>
        </p:blipFill>
        <p:spPr bwMode="auto">
          <a:xfrm>
            <a:off x="142844" y="142853"/>
            <a:ext cx="428628" cy="5715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138"/>
          <a:ext cx="8229600" cy="4525962"/>
        </p:xfrm>
        <a:graphic>
          <a:graphicData uri="http://schemas.openxmlformats.org/drawingml/2006/chart">
            <c:chart xmlns:c="http://schemas.openxmlformats.org/drawingml/2006/chart" xmlns:r="http://schemas.openxmlformats.org/officeDocument/2006/relationships" r:id="rId2"/>
          </a:graphicData>
        </a:graphic>
      </p:graphicFrame>
      <p:sp>
        <p:nvSpPr>
          <p:cNvPr id="2" name="1 Título"/>
          <p:cNvSpPr>
            <a:spLocks noGrp="1"/>
          </p:cNvSpPr>
          <p:nvPr>
            <p:ph type="title"/>
          </p:nvPr>
        </p:nvSpPr>
        <p:spPr/>
        <p:txBody>
          <a:bodyPr>
            <a:normAutofit/>
          </a:bodyPr>
          <a:lstStyle/>
          <a:p>
            <a:pPr marL="857250" indent="-857250" algn="ctr">
              <a:buFont typeface="+mj-lt"/>
              <a:buAutoNum type="romanUcPeriod"/>
            </a:pPr>
            <a:r>
              <a:rPr lang="es-ES" b="1" dirty="0" smtClean="0">
                <a:latin typeface="ArabBruD" pitchFamily="2" charset="0"/>
              </a:rPr>
              <a:t>FONDOS DOCUMENTALES</a:t>
            </a:r>
            <a:endParaRPr lang="es-PE" b="1" dirty="0">
              <a:latin typeface="ArabBruD" pitchFamily="2" charset="0"/>
            </a:endParaRPr>
          </a:p>
        </p:txBody>
      </p:sp>
      <p:pic>
        <p:nvPicPr>
          <p:cNvPr id="5" name="4 Imagen" descr="http://t1.gstatic.com/images?q=tbn:ANd9GcSm_IlwUoEr1PJ-4P7YgV2_LvJeVpdmvJtYaI4abQ_UWjv7RYsv"/>
          <p:cNvPicPr/>
          <p:nvPr/>
        </p:nvPicPr>
        <p:blipFill>
          <a:blip r:embed="rId3"/>
          <a:srcRect/>
          <a:stretch>
            <a:fillRect/>
          </a:stretch>
        </p:blipFill>
        <p:spPr bwMode="auto">
          <a:xfrm>
            <a:off x="7072331" y="1285860"/>
            <a:ext cx="1643074" cy="1928826"/>
          </a:xfrm>
          <a:prstGeom prst="rect">
            <a:avLst/>
          </a:prstGeom>
          <a:noFill/>
          <a:ln w="9525">
            <a:noFill/>
            <a:miter lim="800000"/>
            <a:headEnd/>
            <a:tailEnd/>
          </a:ln>
          <a:effectLst>
            <a:glow rad="139700">
              <a:schemeClr val="accent1">
                <a:satMod val="175000"/>
                <a:alpha val="40000"/>
              </a:schemeClr>
            </a:glow>
          </a:effectLst>
        </p:spPr>
      </p:pic>
      <p:pic>
        <p:nvPicPr>
          <p:cNvPr id="6" name="5 Imagen"/>
          <p:cNvPicPr/>
          <p:nvPr/>
        </p:nvPicPr>
        <p:blipFill>
          <a:blip r:embed="rId4"/>
          <a:srcRect/>
          <a:stretch>
            <a:fillRect/>
          </a:stretch>
        </p:blipFill>
        <p:spPr bwMode="auto">
          <a:xfrm>
            <a:off x="142844" y="142852"/>
            <a:ext cx="428628" cy="5715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138"/>
          <a:ext cx="8229600" cy="4525962"/>
        </p:xfrm>
        <a:graphic>
          <a:graphicData uri="http://schemas.openxmlformats.org/drawingml/2006/chart">
            <c:chart xmlns:c="http://schemas.openxmlformats.org/drawingml/2006/chart" xmlns:r="http://schemas.openxmlformats.org/officeDocument/2006/relationships" r:id="rId2"/>
          </a:graphicData>
        </a:graphic>
      </p:graphicFrame>
      <p:sp>
        <p:nvSpPr>
          <p:cNvPr id="2" name="1 Título"/>
          <p:cNvSpPr>
            <a:spLocks noGrp="1"/>
          </p:cNvSpPr>
          <p:nvPr>
            <p:ph type="title"/>
          </p:nvPr>
        </p:nvSpPr>
        <p:spPr/>
        <p:txBody>
          <a:bodyPr>
            <a:normAutofit fontScale="90000"/>
          </a:bodyPr>
          <a:lstStyle/>
          <a:p>
            <a:pPr algn="ctr"/>
            <a:r>
              <a:rPr lang="es-ES" sz="4900" b="1" dirty="0" smtClean="0">
                <a:latin typeface="ArabBruD" pitchFamily="2" charset="0"/>
              </a:rPr>
              <a:t>II. NIVEL DE ORGANIZACIÓN </a:t>
            </a:r>
            <a:r>
              <a:rPr lang="es-ES" dirty="0" smtClean="0">
                <a:solidFill>
                  <a:srgbClr val="00B0F0"/>
                </a:solidFill>
                <a:latin typeface="ArabBruD" pitchFamily="2" charset="0"/>
              </a:rPr>
              <a:t/>
            </a:r>
            <a:br>
              <a:rPr lang="es-ES" dirty="0" smtClean="0">
                <a:solidFill>
                  <a:srgbClr val="00B0F0"/>
                </a:solidFill>
                <a:latin typeface="ArabBruD" pitchFamily="2" charset="0"/>
              </a:rPr>
            </a:br>
            <a:r>
              <a:rPr lang="es-ES" sz="2700" dirty="0" smtClean="0">
                <a:solidFill>
                  <a:srgbClr val="00B0F0"/>
                </a:solidFill>
                <a:latin typeface="ArabBruD" pitchFamily="2" charset="0"/>
              </a:rPr>
              <a:t>(Clasificación, ordenamiento y codificación)</a:t>
            </a:r>
            <a:endParaRPr lang="es-PE" sz="2700" dirty="0">
              <a:solidFill>
                <a:srgbClr val="00B0F0"/>
              </a:solidFill>
              <a:latin typeface="ArabBruD" pitchFamily="2" charset="0"/>
            </a:endParaRPr>
          </a:p>
        </p:txBody>
      </p:sp>
      <p:pic>
        <p:nvPicPr>
          <p:cNvPr id="5" name="4 Imagen"/>
          <p:cNvPicPr/>
          <p:nvPr/>
        </p:nvPicPr>
        <p:blipFill>
          <a:blip r:embed="rId3"/>
          <a:srcRect/>
          <a:stretch>
            <a:fillRect/>
          </a:stretch>
        </p:blipFill>
        <p:spPr bwMode="auto">
          <a:xfrm>
            <a:off x="142844" y="142852"/>
            <a:ext cx="428628" cy="5715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785786" y="1928802"/>
          <a:ext cx="7467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2" name="1 Título"/>
          <p:cNvSpPr>
            <a:spLocks noGrp="1"/>
          </p:cNvSpPr>
          <p:nvPr>
            <p:ph type="title"/>
          </p:nvPr>
        </p:nvSpPr>
        <p:spPr>
          <a:xfrm>
            <a:off x="500034" y="428604"/>
            <a:ext cx="8643966" cy="1214446"/>
          </a:xfrm>
        </p:spPr>
        <p:txBody>
          <a:bodyPr>
            <a:noAutofit/>
          </a:bodyPr>
          <a:lstStyle/>
          <a:p>
            <a:pPr algn="ctr"/>
            <a:r>
              <a:rPr lang="es-ES" sz="3600" b="1" dirty="0" smtClean="0">
                <a:latin typeface="ArabBruD" pitchFamily="2" charset="0"/>
              </a:rPr>
              <a:t>III. PARTICIPACIÓN DEL PERSONAL EN EJECUCIÓN DE PROCESOS TÉCNICOS ARCHIVISTICOS</a:t>
            </a:r>
            <a:endParaRPr lang="es-PE" sz="3600" b="1" dirty="0">
              <a:latin typeface="ArabBruD" pitchFamily="2" charset="0"/>
            </a:endParaRPr>
          </a:p>
        </p:txBody>
      </p:sp>
      <p:pic>
        <p:nvPicPr>
          <p:cNvPr id="5" name="4 Imagen"/>
          <p:cNvPicPr/>
          <p:nvPr/>
        </p:nvPicPr>
        <p:blipFill>
          <a:blip r:embed="rId3"/>
          <a:srcRect/>
          <a:stretch>
            <a:fillRect/>
          </a:stretch>
        </p:blipFill>
        <p:spPr bwMode="auto">
          <a:xfrm>
            <a:off x="142844" y="142852"/>
            <a:ext cx="428628" cy="5715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b="1" dirty="0" smtClean="0">
                <a:latin typeface="ArabBruD" pitchFamily="2" charset="0"/>
              </a:rPr>
              <a:t>IV. NUMERO DE USUARIOS ATENDIDOS – 1º TRIMESTRE - 2012.</a:t>
            </a:r>
            <a:endParaRPr lang="es-PE" b="1" dirty="0">
              <a:latin typeface="ArabBruD" pitchFamily="2" charset="0"/>
            </a:endParaRPr>
          </a:p>
        </p:txBody>
      </p:sp>
      <p:pic>
        <p:nvPicPr>
          <p:cNvPr id="9218" name="Picture 2" descr="http://t3.gstatic.com/images?q=tbn:ANd9GcTbd0Sc2oD1nVLaC_hQB--3Oqt3eantr3YvqhQBZxERFnX-LYwGbFVLE60"/>
          <p:cNvPicPr>
            <a:picLocks noChangeAspect="1" noChangeArrowheads="1"/>
          </p:cNvPicPr>
          <p:nvPr/>
        </p:nvPicPr>
        <p:blipFill>
          <a:blip r:embed="rId2"/>
          <a:srcRect/>
          <a:stretch>
            <a:fillRect/>
          </a:stretch>
        </p:blipFill>
        <p:spPr bwMode="auto">
          <a:xfrm>
            <a:off x="3357554" y="1571612"/>
            <a:ext cx="2219325" cy="1057276"/>
          </a:xfrm>
          <a:prstGeom prst="rect">
            <a:avLst/>
          </a:prstGeom>
          <a:noFill/>
        </p:spPr>
      </p:pic>
      <p:pic>
        <p:nvPicPr>
          <p:cNvPr id="6" name="5 Imagen"/>
          <p:cNvPicPr/>
          <p:nvPr/>
        </p:nvPicPr>
        <p:blipFill>
          <a:blip r:embed="rId3"/>
          <a:srcRect/>
          <a:stretch>
            <a:fillRect/>
          </a:stretch>
        </p:blipFill>
        <p:spPr bwMode="auto">
          <a:xfrm>
            <a:off x="142844" y="142852"/>
            <a:ext cx="428628" cy="571504"/>
          </a:xfrm>
          <a:prstGeom prst="rect">
            <a:avLst/>
          </a:prstGeom>
          <a:noFill/>
          <a:ln w="9525">
            <a:noFill/>
            <a:miter lim="800000"/>
            <a:headEnd/>
            <a:tailEnd/>
          </a:ln>
        </p:spPr>
      </p:pic>
      <p:pic>
        <p:nvPicPr>
          <p:cNvPr id="3" name="Picture 2"/>
          <p:cNvPicPr>
            <a:picLocks noChangeAspect="1" noChangeArrowheads="1"/>
          </p:cNvPicPr>
          <p:nvPr/>
        </p:nvPicPr>
        <p:blipFill>
          <a:blip r:embed="rId4"/>
          <a:srcRect/>
          <a:stretch>
            <a:fillRect/>
          </a:stretch>
        </p:blipFill>
        <p:spPr bwMode="auto">
          <a:xfrm>
            <a:off x="357158" y="3071810"/>
            <a:ext cx="8439905" cy="26812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tretch>
            <a:fillRect/>
          </a:stretch>
        </p:blipFill>
        <p:spPr bwMode="auto">
          <a:xfrm>
            <a:off x="3857620" y="1643050"/>
            <a:ext cx="4371975" cy="3657600"/>
          </a:xfrm>
          <a:prstGeom prst="rect">
            <a:avLst/>
          </a:prstGeom>
          <a:noFill/>
          <a:ln w="9525">
            <a:noFill/>
            <a:miter lim="800000"/>
            <a:headEnd/>
            <a:tailEnd/>
          </a:ln>
          <a:effectLst/>
        </p:spPr>
      </p:pic>
      <p:sp>
        <p:nvSpPr>
          <p:cNvPr id="2" name="1 Título"/>
          <p:cNvSpPr>
            <a:spLocks noGrp="1"/>
          </p:cNvSpPr>
          <p:nvPr>
            <p:ph type="title"/>
          </p:nvPr>
        </p:nvSpPr>
        <p:spPr/>
        <p:txBody>
          <a:bodyPr>
            <a:normAutofit fontScale="90000"/>
          </a:bodyPr>
          <a:lstStyle/>
          <a:p>
            <a:pPr algn="ctr"/>
            <a:r>
              <a:rPr lang="es-ES" b="1" dirty="0" smtClean="0">
                <a:latin typeface="ArabBruD" pitchFamily="2" charset="0"/>
              </a:rPr>
              <a:t>IV. NUMERO DE USUARIOS ATENDIDOS – 1º TRIMESTRE - 2012.</a:t>
            </a:r>
            <a:endParaRPr lang="es-PE" b="1" dirty="0">
              <a:latin typeface="ArabBruD" pitchFamily="2" charset="0"/>
            </a:endParaRPr>
          </a:p>
        </p:txBody>
      </p:sp>
      <p:pic>
        <p:nvPicPr>
          <p:cNvPr id="4" name="3 Imagen" descr="http://t1.gstatic.com/images?q=tbn:ANd9GcTx_avaoGufsX0kb2WAxKvsXSDUVuEYVZqoaV6Lm1DcrJn0GKh0"/>
          <p:cNvPicPr/>
          <p:nvPr/>
        </p:nvPicPr>
        <p:blipFill>
          <a:blip r:embed="rId3"/>
          <a:srcRect/>
          <a:stretch>
            <a:fillRect/>
          </a:stretch>
        </p:blipFill>
        <p:spPr bwMode="auto">
          <a:xfrm>
            <a:off x="357158" y="4071942"/>
            <a:ext cx="2643206" cy="1643074"/>
          </a:xfrm>
          <a:prstGeom prst="rect">
            <a:avLst/>
          </a:prstGeom>
          <a:noFill/>
          <a:ln w="9525">
            <a:noFill/>
            <a:miter lim="800000"/>
            <a:headEnd/>
            <a:tailEnd/>
          </a:ln>
          <a:effectLst>
            <a:glow rad="228600">
              <a:schemeClr val="accent1">
                <a:satMod val="175000"/>
                <a:alpha val="40000"/>
              </a:schemeClr>
            </a:glow>
          </a:effectLst>
        </p:spPr>
      </p:pic>
      <p:pic>
        <p:nvPicPr>
          <p:cNvPr id="9218" name="Picture 2" descr="http://t3.gstatic.com/images?q=tbn:ANd9GcTbd0Sc2oD1nVLaC_hQB--3Oqt3eantr3YvqhQBZxERFnX-LYwGbFVLE60"/>
          <p:cNvPicPr>
            <a:picLocks noChangeAspect="1" noChangeArrowheads="1"/>
          </p:cNvPicPr>
          <p:nvPr/>
        </p:nvPicPr>
        <p:blipFill>
          <a:blip r:embed="rId4"/>
          <a:srcRect/>
          <a:stretch>
            <a:fillRect/>
          </a:stretch>
        </p:blipFill>
        <p:spPr bwMode="auto">
          <a:xfrm>
            <a:off x="500034" y="2357430"/>
            <a:ext cx="2219325" cy="1057276"/>
          </a:xfrm>
          <a:prstGeom prst="rect">
            <a:avLst/>
          </a:prstGeom>
          <a:noFill/>
        </p:spPr>
      </p:pic>
      <p:pic>
        <p:nvPicPr>
          <p:cNvPr id="6" name="5 Imagen"/>
          <p:cNvPicPr/>
          <p:nvPr/>
        </p:nvPicPr>
        <p:blipFill>
          <a:blip r:embed="rId5"/>
          <a:srcRect/>
          <a:stretch>
            <a:fillRect/>
          </a:stretch>
        </p:blipFill>
        <p:spPr bwMode="auto">
          <a:xfrm>
            <a:off x="142844" y="142852"/>
            <a:ext cx="428628" cy="5715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Marcador de contenido"/>
          <p:cNvGraphicFramePr>
            <a:graphicFrameLocks noGrp="1"/>
          </p:cNvGraphicFramePr>
          <p:nvPr>
            <p:ph idx="1"/>
          </p:nvPr>
        </p:nvGraphicFramePr>
        <p:xfrm>
          <a:off x="857224" y="2285992"/>
          <a:ext cx="7467600" cy="1651000"/>
        </p:xfrm>
        <a:graphic>
          <a:graphicData uri="http://schemas.openxmlformats.org/drawingml/2006/table">
            <a:tbl>
              <a:tblPr firstRow="1" bandRow="1">
                <a:tableStyleId>{5C22544A-7EE6-4342-B048-85BDC9FD1C3A}</a:tableStyleId>
              </a:tblPr>
              <a:tblGrid>
                <a:gridCol w="2114536"/>
                <a:gridCol w="1619264"/>
                <a:gridCol w="1866900"/>
                <a:gridCol w="1866900"/>
              </a:tblGrid>
              <a:tr h="370840">
                <a:tc>
                  <a:txBody>
                    <a:bodyPr/>
                    <a:lstStyle/>
                    <a:p>
                      <a:pPr algn="ctr"/>
                      <a:r>
                        <a:rPr lang="es-ES" dirty="0" smtClean="0"/>
                        <a:t>ACTIVIDADES</a:t>
                      </a:r>
                      <a:endParaRPr lang="es-PE" dirty="0"/>
                    </a:p>
                  </a:txBody>
                  <a:tcPr/>
                </a:tc>
                <a:tc>
                  <a:txBody>
                    <a:bodyPr/>
                    <a:lstStyle/>
                    <a:p>
                      <a:pPr algn="ctr"/>
                      <a:r>
                        <a:rPr lang="es-ES" dirty="0" smtClean="0"/>
                        <a:t>NOTARIAL</a:t>
                      </a:r>
                      <a:endParaRPr lang="es-PE" dirty="0"/>
                    </a:p>
                  </a:txBody>
                  <a:tcPr/>
                </a:tc>
                <a:tc>
                  <a:txBody>
                    <a:bodyPr/>
                    <a:lstStyle/>
                    <a:p>
                      <a:pPr algn="ctr"/>
                      <a:r>
                        <a:rPr lang="es-ES" dirty="0" smtClean="0"/>
                        <a:t>REGISTRO CIVIL</a:t>
                      </a:r>
                      <a:endParaRPr lang="es-PE" dirty="0"/>
                    </a:p>
                  </a:txBody>
                  <a:tcPr/>
                </a:tc>
                <a:tc>
                  <a:txBody>
                    <a:bodyPr/>
                    <a:lstStyle/>
                    <a:p>
                      <a:pPr algn="ctr"/>
                      <a:r>
                        <a:rPr lang="es-ES" dirty="0" smtClean="0"/>
                        <a:t>CORTE SUPERIOR </a:t>
                      </a:r>
                      <a:endParaRPr lang="es-PE" dirty="0"/>
                    </a:p>
                  </a:txBody>
                  <a:tcPr/>
                </a:tc>
              </a:tr>
              <a:tr h="370840">
                <a:tc>
                  <a:txBody>
                    <a:bodyPr/>
                    <a:lstStyle/>
                    <a:p>
                      <a:r>
                        <a:rPr lang="es-ES" dirty="0" smtClean="0"/>
                        <a:t>Clasificación</a:t>
                      </a:r>
                    </a:p>
                    <a:p>
                      <a:r>
                        <a:rPr lang="es-ES" dirty="0" smtClean="0"/>
                        <a:t>Exp. Prot,</a:t>
                      </a:r>
                      <a:endParaRPr lang="es-PE" dirty="0"/>
                    </a:p>
                  </a:txBody>
                  <a:tcPr/>
                </a:tc>
                <a:tc>
                  <a:txBody>
                    <a:bodyPr/>
                    <a:lstStyle/>
                    <a:p>
                      <a:r>
                        <a:rPr lang="es-ES" dirty="0" smtClean="0"/>
                        <a:t>-</a:t>
                      </a:r>
                    </a:p>
                    <a:p>
                      <a:r>
                        <a:rPr lang="es-ES" dirty="0" smtClean="0"/>
                        <a:t>3ML</a:t>
                      </a:r>
                      <a:endParaRPr lang="es-PE" dirty="0"/>
                    </a:p>
                  </a:txBody>
                  <a:tcPr/>
                </a:tc>
                <a:tc>
                  <a:txBody>
                    <a:bodyPr/>
                    <a:lstStyle/>
                    <a:p>
                      <a:r>
                        <a:rPr lang="es-ES" dirty="0" smtClean="0"/>
                        <a:t>-</a:t>
                      </a:r>
                    </a:p>
                    <a:p>
                      <a:r>
                        <a:rPr lang="es-ES" dirty="0" smtClean="0"/>
                        <a:t>-</a:t>
                      </a:r>
                      <a:endParaRPr lang="es-PE" dirty="0"/>
                    </a:p>
                  </a:txBody>
                  <a:tcPr/>
                </a:tc>
                <a:tc>
                  <a:txBody>
                    <a:bodyPr/>
                    <a:lstStyle/>
                    <a:p>
                      <a:r>
                        <a:rPr lang="es-ES" dirty="0" smtClean="0"/>
                        <a:t>6 ML</a:t>
                      </a:r>
                    </a:p>
                    <a:p>
                      <a:r>
                        <a:rPr lang="es-ES" dirty="0" smtClean="0"/>
                        <a:t>-</a:t>
                      </a:r>
                      <a:endParaRPr lang="es-PE" dirty="0"/>
                    </a:p>
                  </a:txBody>
                  <a:tcPr/>
                </a:tc>
              </a:tr>
              <a:tr h="370840">
                <a:tc>
                  <a:txBody>
                    <a:bodyPr/>
                    <a:lstStyle/>
                    <a:p>
                      <a:r>
                        <a:rPr lang="es-ES" dirty="0" smtClean="0"/>
                        <a:t>Ordenamiento</a:t>
                      </a:r>
                      <a:endParaRPr lang="es-PE" dirty="0"/>
                    </a:p>
                  </a:txBody>
                  <a:tcPr/>
                </a:tc>
                <a:tc>
                  <a:txBody>
                    <a:bodyPr/>
                    <a:lstStyle/>
                    <a:p>
                      <a:r>
                        <a:rPr lang="es-ES" dirty="0" smtClean="0"/>
                        <a:t>-</a:t>
                      </a:r>
                      <a:endParaRPr lang="es-PE" dirty="0"/>
                    </a:p>
                  </a:txBody>
                  <a:tcPr/>
                </a:tc>
                <a:tc>
                  <a:txBody>
                    <a:bodyPr/>
                    <a:lstStyle/>
                    <a:p>
                      <a:r>
                        <a:rPr lang="es-ES" dirty="0" smtClean="0"/>
                        <a:t>-</a:t>
                      </a:r>
                      <a:endParaRPr lang="es-PE" dirty="0"/>
                    </a:p>
                  </a:txBody>
                  <a:tcPr/>
                </a:tc>
                <a:tc>
                  <a:txBody>
                    <a:bodyPr/>
                    <a:lstStyle/>
                    <a:p>
                      <a:r>
                        <a:rPr lang="es-ES" dirty="0" smtClean="0"/>
                        <a:t>6 ML</a:t>
                      </a:r>
                      <a:endParaRPr lang="es-PE" dirty="0"/>
                    </a:p>
                  </a:txBody>
                  <a:tcPr/>
                </a:tc>
              </a:tr>
            </a:tbl>
          </a:graphicData>
        </a:graphic>
      </p:graphicFrame>
      <p:sp>
        <p:nvSpPr>
          <p:cNvPr id="2" name="1 Título"/>
          <p:cNvSpPr>
            <a:spLocks noGrp="1"/>
          </p:cNvSpPr>
          <p:nvPr>
            <p:ph type="title"/>
          </p:nvPr>
        </p:nvSpPr>
        <p:spPr>
          <a:xfrm>
            <a:off x="428596" y="285728"/>
            <a:ext cx="8429684" cy="1071570"/>
          </a:xfrm>
        </p:spPr>
        <p:txBody>
          <a:bodyPr>
            <a:noAutofit/>
          </a:bodyPr>
          <a:lstStyle/>
          <a:p>
            <a:pPr algn="ctr"/>
            <a:r>
              <a:rPr lang="es-ES" sz="3600" b="1" dirty="0" smtClean="0">
                <a:latin typeface="ArabBruD" pitchFamily="2" charset="0"/>
              </a:rPr>
              <a:t>EJECUCIÓN DE PROCESOS TÉCNICOS ARCHIVISTICOS</a:t>
            </a:r>
            <a:r>
              <a:rPr lang="es-ES" sz="3600" dirty="0" smtClean="0">
                <a:latin typeface="ArabBruD" pitchFamily="2" charset="0"/>
              </a:rPr>
              <a:t/>
            </a:r>
            <a:br>
              <a:rPr lang="es-ES" sz="3600" dirty="0" smtClean="0">
                <a:latin typeface="ArabBruD" pitchFamily="2" charset="0"/>
              </a:rPr>
            </a:br>
            <a:r>
              <a:rPr lang="es-ES" sz="3600" dirty="0" smtClean="0">
                <a:latin typeface="ArabBruD" pitchFamily="2" charset="0"/>
              </a:rPr>
              <a:t>(Primer Trimestre 2012)</a:t>
            </a:r>
            <a:endParaRPr lang="es-PE" sz="3600" dirty="0">
              <a:latin typeface="ArabBruD" pitchFamily="2" charset="0"/>
            </a:endParaRPr>
          </a:p>
        </p:txBody>
      </p:sp>
      <p:sp>
        <p:nvSpPr>
          <p:cNvPr id="7" name="6 Rectángulo"/>
          <p:cNvSpPr/>
          <p:nvPr/>
        </p:nvSpPr>
        <p:spPr>
          <a:xfrm>
            <a:off x="3000364" y="1500174"/>
            <a:ext cx="3401893" cy="707886"/>
          </a:xfrm>
          <a:prstGeom prst="rect">
            <a:avLst/>
          </a:prstGeom>
        </p:spPr>
        <p:txBody>
          <a:bodyPr wrap="none">
            <a:spAutoFit/>
          </a:bodyPr>
          <a:lstStyle/>
          <a:p>
            <a:pPr marL="400050" indent="-400050">
              <a:buFont typeface="+mj-lt"/>
              <a:buAutoNum type="romanUcPeriod"/>
            </a:pPr>
            <a:r>
              <a:rPr lang="es-ES" sz="4000" b="1" dirty="0" smtClean="0">
                <a:latin typeface="ArabBruD" pitchFamily="2" charset="0"/>
              </a:rPr>
              <a:t>ORGANIZACIÓN</a:t>
            </a:r>
          </a:p>
        </p:txBody>
      </p:sp>
      <p:pic>
        <p:nvPicPr>
          <p:cNvPr id="6" name="5 Imagen" descr="http://t0.gstatic.com/images?q=tbn:ANd9GcSPS7vKnuf00GnfiTLrF1Zp0MdjTj5ENll8LGq5GD7VafycoV-A"/>
          <p:cNvPicPr/>
          <p:nvPr/>
        </p:nvPicPr>
        <p:blipFill>
          <a:blip r:embed="rId3"/>
          <a:srcRect/>
          <a:stretch>
            <a:fillRect/>
          </a:stretch>
        </p:blipFill>
        <p:spPr bwMode="auto">
          <a:xfrm>
            <a:off x="4572000" y="4357694"/>
            <a:ext cx="2928958" cy="2267585"/>
          </a:xfrm>
          <a:prstGeom prst="rect">
            <a:avLst/>
          </a:prstGeom>
          <a:noFill/>
          <a:ln w="9525">
            <a:noFill/>
            <a:miter lim="800000"/>
            <a:headEnd/>
            <a:tailEnd/>
          </a:ln>
          <a:effectLst>
            <a:glow rad="139700">
              <a:schemeClr val="accent1">
                <a:satMod val="175000"/>
                <a:alpha val="40000"/>
              </a:schemeClr>
            </a:glow>
          </a:effectLst>
        </p:spPr>
      </p:pic>
      <p:pic>
        <p:nvPicPr>
          <p:cNvPr id="8" name="7 Imagen" descr="http://t2.gstatic.com/images?q=tbn:ANd9GcS9UzLy69-2TjeoBrljMJlUlkPxncNWjZfGaEdBzuM817rUGjVu"/>
          <p:cNvPicPr/>
          <p:nvPr/>
        </p:nvPicPr>
        <p:blipFill>
          <a:blip r:embed="rId4"/>
          <a:srcRect/>
          <a:stretch>
            <a:fillRect/>
          </a:stretch>
        </p:blipFill>
        <p:spPr bwMode="auto">
          <a:xfrm>
            <a:off x="1285852" y="4429132"/>
            <a:ext cx="2357454" cy="2143140"/>
          </a:xfrm>
          <a:prstGeom prst="rect">
            <a:avLst/>
          </a:prstGeom>
          <a:noFill/>
          <a:ln w="9525">
            <a:noFill/>
            <a:miter lim="800000"/>
            <a:headEnd/>
            <a:tailEnd/>
          </a:ln>
          <a:effectLst>
            <a:glow rad="228600">
              <a:schemeClr val="accent1">
                <a:satMod val="175000"/>
                <a:alpha val="40000"/>
              </a:schemeClr>
            </a:glow>
          </a:effectLst>
        </p:spPr>
      </p:pic>
      <p:pic>
        <p:nvPicPr>
          <p:cNvPr id="9" name="8 Imagen"/>
          <p:cNvPicPr/>
          <p:nvPr/>
        </p:nvPicPr>
        <p:blipFill>
          <a:blip r:embed="rId5"/>
          <a:srcRect/>
          <a:stretch>
            <a:fillRect/>
          </a:stretch>
        </p:blipFill>
        <p:spPr bwMode="auto">
          <a:xfrm>
            <a:off x="142844" y="142852"/>
            <a:ext cx="428628" cy="5715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Marcador de contenido"/>
          <p:cNvGraphicFramePr>
            <a:graphicFrameLocks noGrp="1"/>
          </p:cNvGraphicFramePr>
          <p:nvPr>
            <p:ph idx="1"/>
          </p:nvPr>
        </p:nvGraphicFramePr>
        <p:xfrm>
          <a:off x="642910" y="1285860"/>
          <a:ext cx="7786744" cy="1675301"/>
        </p:xfrm>
        <a:graphic>
          <a:graphicData uri="http://schemas.openxmlformats.org/drawingml/2006/table">
            <a:tbl>
              <a:tblPr firstRow="1" bandRow="1">
                <a:tableStyleId>{5C22544A-7EE6-4342-B048-85BDC9FD1C3A}</a:tableStyleId>
              </a:tblPr>
              <a:tblGrid>
                <a:gridCol w="1946686"/>
                <a:gridCol w="1946686"/>
                <a:gridCol w="1946686"/>
                <a:gridCol w="1946686"/>
              </a:tblGrid>
              <a:tr h="760901">
                <a:tc>
                  <a:txBody>
                    <a:bodyPr/>
                    <a:lstStyle/>
                    <a:p>
                      <a:r>
                        <a:rPr lang="es-ES" dirty="0" smtClean="0"/>
                        <a:t>ACTIVIDADES</a:t>
                      </a:r>
                      <a:endParaRPr lang="es-PE" dirty="0"/>
                    </a:p>
                  </a:txBody>
                  <a:tcPr/>
                </a:tc>
                <a:tc>
                  <a:txBody>
                    <a:bodyPr/>
                    <a:lstStyle/>
                    <a:p>
                      <a:pPr algn="ctr"/>
                      <a:r>
                        <a:rPr lang="es-ES" dirty="0" smtClean="0"/>
                        <a:t>NOTARIAL</a:t>
                      </a:r>
                      <a:endParaRPr lang="es-PE" dirty="0"/>
                    </a:p>
                  </a:txBody>
                  <a:tcPr/>
                </a:tc>
                <a:tc>
                  <a:txBody>
                    <a:bodyPr/>
                    <a:lstStyle/>
                    <a:p>
                      <a:pPr algn="ctr"/>
                      <a:r>
                        <a:rPr lang="es-ES" dirty="0" smtClean="0"/>
                        <a:t>REGISTRO CIVIL</a:t>
                      </a:r>
                      <a:endParaRPr lang="es-PE" dirty="0"/>
                    </a:p>
                  </a:txBody>
                  <a:tcPr/>
                </a:tc>
                <a:tc>
                  <a:txBody>
                    <a:bodyPr/>
                    <a:lstStyle/>
                    <a:p>
                      <a:pPr algn="ctr"/>
                      <a:r>
                        <a:rPr lang="es-ES" dirty="0" smtClean="0"/>
                        <a:t>CORTE SUPERIOR </a:t>
                      </a:r>
                      <a:endParaRPr lang="es-PE" dirty="0"/>
                    </a:p>
                  </a:txBody>
                  <a:tcPr/>
                </a:tc>
              </a:tr>
              <a:tr h="728370">
                <a:tc>
                  <a:txBody>
                    <a:bodyPr/>
                    <a:lstStyle/>
                    <a:p>
                      <a:r>
                        <a:rPr lang="es-PE" dirty="0" smtClean="0"/>
                        <a:t>Re empastado de los Protocolos</a:t>
                      </a:r>
                      <a:endParaRPr lang="es-PE" dirty="0"/>
                    </a:p>
                  </a:txBody>
                  <a:tcPr/>
                </a:tc>
                <a:tc>
                  <a:txBody>
                    <a:bodyPr/>
                    <a:lstStyle/>
                    <a:p>
                      <a:pPr algn="ctr"/>
                      <a:r>
                        <a:rPr lang="es-PE" dirty="0" smtClean="0"/>
                        <a:t>8 </a:t>
                      </a:r>
                      <a:r>
                        <a:rPr lang="es-PE" dirty="0" err="1" smtClean="0"/>
                        <a:t>Prot</a:t>
                      </a:r>
                      <a:r>
                        <a:rPr lang="es-PE" dirty="0" smtClean="0"/>
                        <a:t>.</a:t>
                      </a:r>
                      <a:endParaRPr lang="es-PE" dirty="0"/>
                    </a:p>
                  </a:txBody>
                  <a:tcPr/>
                </a:tc>
                <a:tc>
                  <a:txBody>
                    <a:bodyPr/>
                    <a:lstStyle/>
                    <a:p>
                      <a:pPr algn="ctr"/>
                      <a:r>
                        <a:rPr lang="es-PE" dirty="0" smtClean="0"/>
                        <a:t>-</a:t>
                      </a:r>
                      <a:endParaRPr lang="es-PE" dirty="0"/>
                    </a:p>
                  </a:txBody>
                  <a:tcPr/>
                </a:tc>
                <a:tc>
                  <a:txBody>
                    <a:bodyPr/>
                    <a:lstStyle/>
                    <a:p>
                      <a:pPr algn="ctr"/>
                      <a:r>
                        <a:rPr lang="es-PE" dirty="0" smtClean="0"/>
                        <a:t>-</a:t>
                      </a:r>
                      <a:endParaRPr lang="es-PE" dirty="0"/>
                    </a:p>
                  </a:txBody>
                  <a:tcPr/>
                </a:tc>
              </a:tr>
            </a:tbl>
          </a:graphicData>
        </a:graphic>
      </p:graphicFrame>
      <p:sp>
        <p:nvSpPr>
          <p:cNvPr id="2" name="1 Título"/>
          <p:cNvSpPr>
            <a:spLocks noGrp="1"/>
          </p:cNvSpPr>
          <p:nvPr>
            <p:ph type="title"/>
          </p:nvPr>
        </p:nvSpPr>
        <p:spPr>
          <a:xfrm>
            <a:off x="785786" y="285728"/>
            <a:ext cx="7467600" cy="1143000"/>
          </a:xfrm>
        </p:spPr>
        <p:txBody>
          <a:bodyPr/>
          <a:lstStyle/>
          <a:p>
            <a:pPr algn="ctr"/>
            <a:r>
              <a:rPr lang="es-ES" b="1" dirty="0" smtClean="0">
                <a:latin typeface="ArabBruD" pitchFamily="2" charset="0"/>
              </a:rPr>
              <a:t>II. COSERVACIÓN</a:t>
            </a:r>
            <a:endParaRPr lang="es-PE" b="1" dirty="0">
              <a:latin typeface="ArabBruD" pitchFamily="2" charset="0"/>
            </a:endParaRPr>
          </a:p>
        </p:txBody>
      </p:sp>
      <p:pic>
        <p:nvPicPr>
          <p:cNvPr id="4" name="3 Imagen" descr="http://t0.gstatic.com/images?q=tbn:ANd9GcT0ZYxWCRp8tyT5-sPQMr22uk-A_h6w1c_885gkQIH_iqvylGSC"/>
          <p:cNvPicPr/>
          <p:nvPr/>
        </p:nvPicPr>
        <p:blipFill>
          <a:blip r:embed="rId2"/>
          <a:srcRect/>
          <a:stretch>
            <a:fillRect/>
          </a:stretch>
        </p:blipFill>
        <p:spPr bwMode="auto">
          <a:xfrm>
            <a:off x="1071538" y="5000636"/>
            <a:ext cx="2071702" cy="1332569"/>
          </a:xfrm>
          <a:prstGeom prst="rect">
            <a:avLst/>
          </a:prstGeom>
          <a:noFill/>
          <a:ln w="9525">
            <a:noFill/>
            <a:miter lim="800000"/>
            <a:headEnd/>
            <a:tailEnd/>
          </a:ln>
          <a:effectLst>
            <a:glow rad="139700">
              <a:schemeClr val="accent1">
                <a:satMod val="175000"/>
                <a:alpha val="40000"/>
              </a:schemeClr>
            </a:glow>
          </a:effectLst>
        </p:spPr>
      </p:pic>
      <p:pic>
        <p:nvPicPr>
          <p:cNvPr id="6" name="5 Imagen" descr="http://t0.gstatic.com/images?q=tbn:ANd9GcRB5yojr1WqcnfuKb9YiQaMSqz9oA0NiQEHy57eb5RXfAfppuLx"/>
          <p:cNvPicPr/>
          <p:nvPr/>
        </p:nvPicPr>
        <p:blipFill>
          <a:blip r:embed="rId3"/>
          <a:srcRect/>
          <a:stretch>
            <a:fillRect/>
          </a:stretch>
        </p:blipFill>
        <p:spPr bwMode="auto">
          <a:xfrm>
            <a:off x="857224" y="2928934"/>
            <a:ext cx="2501900" cy="1821180"/>
          </a:xfrm>
          <a:prstGeom prst="rect">
            <a:avLst/>
          </a:prstGeom>
          <a:noFill/>
          <a:ln w="9525">
            <a:noFill/>
            <a:miter lim="800000"/>
            <a:headEnd/>
            <a:tailEnd/>
          </a:ln>
        </p:spPr>
      </p:pic>
      <p:pic>
        <p:nvPicPr>
          <p:cNvPr id="7" name="6 Imagen" descr="http://t3.gstatic.com/images?q=tbn:ANd9GcTAqqBjWRVGtUcqksd0E61KYW0Z0kn9Xw_taZEbqIlgUbE-bxD37A"/>
          <p:cNvPicPr/>
          <p:nvPr/>
        </p:nvPicPr>
        <p:blipFill>
          <a:blip r:embed="rId4"/>
          <a:srcRect/>
          <a:stretch>
            <a:fillRect/>
          </a:stretch>
        </p:blipFill>
        <p:spPr bwMode="auto">
          <a:xfrm>
            <a:off x="4286248" y="3143248"/>
            <a:ext cx="3643338" cy="2857520"/>
          </a:xfrm>
          <a:prstGeom prst="rect">
            <a:avLst/>
          </a:prstGeom>
          <a:noFill/>
          <a:ln w="9525">
            <a:noFill/>
            <a:miter lim="800000"/>
            <a:headEnd/>
            <a:tailEnd/>
          </a:ln>
          <a:effectLst>
            <a:glow rad="228600">
              <a:schemeClr val="accent1">
                <a:satMod val="175000"/>
                <a:alpha val="40000"/>
              </a:schemeClr>
            </a:glow>
          </a:effectLst>
        </p:spPr>
      </p:pic>
      <p:pic>
        <p:nvPicPr>
          <p:cNvPr id="8" name="7 Imagen"/>
          <p:cNvPicPr/>
          <p:nvPr/>
        </p:nvPicPr>
        <p:blipFill>
          <a:blip r:embed="rId5"/>
          <a:srcRect/>
          <a:stretch>
            <a:fillRect/>
          </a:stretch>
        </p:blipFill>
        <p:spPr bwMode="auto">
          <a:xfrm>
            <a:off x="142844" y="142852"/>
            <a:ext cx="428628" cy="5715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208</TotalTime>
  <Words>540</Words>
  <Application>Microsoft Office PowerPoint</Application>
  <PresentationFormat>Presentación en pantalla (4:3)</PresentationFormat>
  <Paragraphs>139</Paragraphs>
  <Slides>14</Slides>
  <Notes>1</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Concurrencia</vt:lpstr>
      <vt:lpstr>A R C H I V O  I N T E R M E D I O</vt:lpstr>
      <vt:lpstr>DIRECCIÓN  ARCHIVO   INTERMEDIO </vt:lpstr>
      <vt:lpstr>FONDOS DOCUMENTALES</vt:lpstr>
      <vt:lpstr>II. NIVEL DE ORGANIZACIÓN  (Clasificación, ordenamiento y codificación)</vt:lpstr>
      <vt:lpstr>III. PARTICIPACIÓN DEL PERSONAL EN EJECUCIÓN DE PROCESOS TÉCNICOS ARCHIVISTICOS</vt:lpstr>
      <vt:lpstr>IV. NUMERO DE USUARIOS ATENDIDOS – 1º TRIMESTRE - 2012.</vt:lpstr>
      <vt:lpstr>IV. NUMERO DE USUARIOS ATENDIDOS – 1º TRIMESTRE - 2012.</vt:lpstr>
      <vt:lpstr>EJECUCIÓN DE PROCESOS TÉCNICOS ARCHIVISTICOS (Primer Trimestre 2012)</vt:lpstr>
      <vt:lpstr>II. COSERVACIÓN</vt:lpstr>
      <vt:lpstr>II. COSERVACION</vt:lpstr>
      <vt:lpstr>III. SERVICIOS</vt:lpstr>
      <vt:lpstr>IV. OTRAS ACTIVIDADES</vt:lpstr>
      <vt:lpstr>Diapositiva 13</vt:lpstr>
      <vt:lpstr>G R A C I A 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DIRECCION DEL ARCHIVO INTERMEDIO</dc:title>
  <dc:creator>Intel</dc:creator>
  <cp:lastModifiedBy>Secretaria</cp:lastModifiedBy>
  <cp:revision>27</cp:revision>
  <dcterms:created xsi:type="dcterms:W3CDTF">2012-05-16T20:09:06Z</dcterms:created>
  <dcterms:modified xsi:type="dcterms:W3CDTF">2012-04-16T21:00:06Z</dcterms:modified>
</cp:coreProperties>
</file>