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85" r:id="rId2"/>
    <p:sldId id="286" r:id="rId3"/>
    <p:sldId id="288" r:id="rId4"/>
    <p:sldId id="287" r:id="rId5"/>
    <p:sldId id="289" r:id="rId6"/>
    <p:sldId id="256" r:id="rId7"/>
    <p:sldId id="257" r:id="rId8"/>
    <p:sldId id="279" r:id="rId9"/>
    <p:sldId id="280" r:id="rId10"/>
    <p:sldId id="266" r:id="rId11"/>
    <p:sldId id="268" r:id="rId12"/>
    <p:sldId id="274" r:id="rId13"/>
    <p:sldId id="281" r:id="rId14"/>
    <p:sldId id="290" r:id="rId15"/>
    <p:sldId id="294" r:id="rId16"/>
    <p:sldId id="295" r:id="rId17"/>
    <p:sldId id="297" r:id="rId18"/>
    <p:sldId id="271" r:id="rId19"/>
    <p:sldId id="272" r:id="rId20"/>
    <p:sldId id="282" r:id="rId21"/>
    <p:sldId id="284" r:id="rId2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8989A-8085-4097-9C00-CDDFF379920E}" type="datetimeFigureOut">
              <a:rPr lang="es-ES" smtClean="0"/>
              <a:pPr/>
              <a:t>09/04/2012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5C3F9-00B3-46F1-8545-906E2E8533A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4340" name="4 Marcador de encabezado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5C3F9-00B3-46F1-8545-906E2E8533A9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3C0EA8-29B7-40D6-83FB-5F2D43C30E43}" type="datetimeFigureOut">
              <a:rPr lang="es-ES_tradnl" smtClean="0"/>
              <a:pPr/>
              <a:t>09/04/2012</a:t>
            </a:fld>
            <a:endParaRPr lang="es-ES_tradn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C50B1F1-1AE8-49DD-9A78-FFCA2D95F5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725470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>
                <a:latin typeface="+mn-lt"/>
              </a:rPr>
              <a:t>Planificando en el Archivo Regional</a:t>
            </a:r>
            <a:endParaRPr lang="es-ES" sz="3600" dirty="0">
              <a:latin typeface="+mn-lt"/>
            </a:endParaRPr>
          </a:p>
        </p:txBody>
      </p:sp>
      <p:pic>
        <p:nvPicPr>
          <p:cNvPr id="5" name="Picture 6" descr="foto-adm-orgaos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3286180" cy="3071834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6" name="Picture 2" descr="sc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285992"/>
            <a:ext cx="328614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alainv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571612"/>
            <a:ext cx="3357554" cy="2714644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OBJETIVOS: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 smtClean="0"/>
              <a:t>	</a:t>
            </a:r>
            <a:r>
              <a:rPr lang="es-ES_tradnl" sz="2800" b="1" dirty="0" smtClean="0"/>
              <a:t>Eje Estratégico: </a:t>
            </a:r>
            <a:r>
              <a:rPr lang="es-ES_tradnl" sz="2800" dirty="0" smtClean="0"/>
              <a:t>ESTADO Y GOBERNABILIDAD</a:t>
            </a:r>
            <a:endParaRPr lang="es-ES_tradnl" sz="2800" b="1" dirty="0" smtClean="0"/>
          </a:p>
          <a:p>
            <a:pPr algn="just"/>
            <a:endParaRPr lang="es-ES_tradnl" sz="2600" b="1" dirty="0" smtClean="0"/>
          </a:p>
          <a:p>
            <a:pPr algn="just"/>
            <a:r>
              <a:rPr lang="es-ES_tradnl" sz="2400" b="1" dirty="0" smtClean="0"/>
              <a:t>Objetivo </a:t>
            </a:r>
            <a:r>
              <a:rPr lang="es-ES_tradnl" sz="2400" b="1" dirty="0" smtClean="0"/>
              <a:t>Nacional: </a:t>
            </a:r>
            <a:r>
              <a:rPr lang="es-ES_tradnl" sz="2400" dirty="0" smtClean="0"/>
              <a:t>Estado democrático y descentralizado que funciona con eficiencia al servicio de la </a:t>
            </a:r>
            <a:r>
              <a:rPr lang="es-ES_tradnl" sz="2400" dirty="0" smtClean="0"/>
              <a:t>ciudadanía.</a:t>
            </a:r>
          </a:p>
          <a:p>
            <a:pPr algn="just"/>
            <a:endParaRPr lang="es-ES_tradnl" sz="2400" dirty="0" smtClean="0"/>
          </a:p>
          <a:p>
            <a:pPr algn="just"/>
            <a:r>
              <a:rPr lang="es-ES" sz="2400" b="1" dirty="0" smtClean="0"/>
              <a:t>Objetivo </a:t>
            </a:r>
            <a:r>
              <a:rPr lang="es-ES" sz="2400" b="1" dirty="0" smtClean="0"/>
              <a:t>Estratégico Regional </a:t>
            </a:r>
            <a:r>
              <a:rPr lang="es-ES" sz="2400" b="1" dirty="0"/>
              <a:t>7</a:t>
            </a:r>
            <a:r>
              <a:rPr lang="es-ES" sz="2400" b="1" dirty="0" smtClean="0"/>
              <a:t>:  </a:t>
            </a:r>
            <a:r>
              <a:rPr lang="es-ES" sz="2400" dirty="0" smtClean="0"/>
              <a:t>Gestión </a:t>
            </a:r>
            <a:r>
              <a:rPr lang="es-ES" sz="2400" dirty="0"/>
              <a:t>Pública participativa, eficiente, eficaz y transparente con valores que promueve el desarrollo regional sostenible</a:t>
            </a:r>
            <a:r>
              <a:rPr lang="es-ES" sz="2400" dirty="0" smtClean="0"/>
              <a:t>.</a:t>
            </a:r>
          </a:p>
          <a:p>
            <a:pPr algn="just"/>
            <a:endParaRPr lang="es-ES_tradnl" sz="2400" dirty="0"/>
          </a:p>
          <a:p>
            <a:pPr algn="just"/>
            <a:r>
              <a:rPr lang="es-ES_tradnl" sz="2400" b="1" dirty="0"/>
              <a:t>Objetivo </a:t>
            </a:r>
            <a:r>
              <a:rPr lang="es-ES_tradnl" sz="2400" b="1" dirty="0" smtClean="0"/>
              <a:t>Específico:  </a:t>
            </a:r>
            <a:r>
              <a:rPr lang="es-ES_tradnl" sz="2400" dirty="0" smtClean="0"/>
              <a:t>Desarrollar </a:t>
            </a:r>
            <a:r>
              <a:rPr lang="es-ES_tradnl" sz="2400" dirty="0"/>
              <a:t>los procesos técnicos archivísticos, automatizados para una mejor prestación de servicios, implementando acciones de Supervisión, </a:t>
            </a:r>
            <a:r>
              <a:rPr lang="es-ES_tradnl" sz="2400" dirty="0" smtClean="0"/>
              <a:t>Asesoramiento, Capacitación y Difusión.</a:t>
            </a:r>
            <a:endParaRPr lang="es-ES_tradnl" sz="2400" dirty="0"/>
          </a:p>
          <a:p>
            <a:endParaRPr lang="es-ES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101477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796908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sz="4000" b="1" dirty="0" smtClean="0"/>
              <a:t>LINEAMIENTOS </a:t>
            </a:r>
            <a:r>
              <a:rPr lang="es-ES" sz="4000" b="1" dirty="0"/>
              <a:t>DE </a:t>
            </a:r>
            <a:r>
              <a:rPr lang="es-ES" sz="4000" b="1" dirty="0" smtClean="0"/>
              <a:t>POLITICA INSTITUCIONAL  </a:t>
            </a:r>
            <a:r>
              <a:rPr lang="es-ES_tradnl" sz="4000" dirty="0"/>
              <a:t/>
            </a:r>
            <a:br>
              <a:rPr lang="es-ES_tradnl" sz="4000" dirty="0"/>
            </a:br>
            <a:endParaRPr lang="es-ES_tradnl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196752"/>
            <a:ext cx="8643998" cy="4929411"/>
          </a:xfrm>
        </p:spPr>
        <p:txBody>
          <a:bodyPr>
            <a:normAutofit lnSpcReduction="10000"/>
          </a:bodyPr>
          <a:lstStyle/>
          <a:p>
            <a:pPr marL="493713" indent="-457200" algn="just">
              <a:buAutoNum type="arabicPeriod"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Preservación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, conservación y restauración del Patrimonio Documental de la Región Puno. </a:t>
            </a:r>
            <a:endParaRPr lang="es-PE" sz="2400" dirty="0" smtClean="0">
              <a:latin typeface="Arial" pitchFamily="34" charset="0"/>
              <a:cs typeface="Arial" pitchFamily="34" charset="0"/>
            </a:endParaRPr>
          </a:p>
          <a:p>
            <a:pPr marL="493713" indent="-457200" algn="just">
              <a:buAutoNum type="arabicPeriod"/>
            </a:pPr>
            <a:endParaRPr lang="es-PE" sz="2400" dirty="0" smtClean="0">
              <a:latin typeface="Arial" pitchFamily="34" charset="0"/>
              <a:cs typeface="Arial" pitchFamily="34" charset="0"/>
            </a:endParaRPr>
          </a:p>
          <a:p>
            <a:pPr marL="530225" indent="-493713" algn="just">
              <a:buNone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2. Promoción del Patrimonio Documental de la Nación y los fondos documentales en custodia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30225" indent="-493713" algn="just">
              <a:buNone/>
            </a:pPr>
            <a:endParaRPr lang="es-PE" sz="2400" dirty="0" smtClean="0">
              <a:latin typeface="Arial" pitchFamily="34" charset="0"/>
              <a:cs typeface="Arial" pitchFamily="34" charset="0"/>
            </a:endParaRPr>
          </a:p>
          <a:p>
            <a:pPr marL="633413" indent="-596900" algn="just">
              <a:buNone/>
            </a:pPr>
            <a:r>
              <a:rPr lang="es-PE" sz="2400" dirty="0" smtClean="0">
                <a:latin typeface="Arial" pitchFamily="34" charset="0"/>
                <a:cs typeface="Arial" pitchFamily="34" charset="0"/>
              </a:rPr>
              <a:t>3. Consolidación del Sistema Regional de Archivos en concordancia a la 	normatividad del Sistema Nacional de 	Archivos</a:t>
            </a:r>
            <a:r>
              <a:rPr lang="es-PE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33413" indent="-596900" algn="just">
              <a:buNone/>
            </a:pPr>
            <a:endParaRPr lang="es-PE" sz="2400" dirty="0" smtClean="0">
              <a:latin typeface="Arial" pitchFamily="34" charset="0"/>
              <a:cs typeface="Arial" pitchFamily="34" charset="0"/>
            </a:endParaRPr>
          </a:p>
          <a:p>
            <a:pPr marL="633413" indent="-596900" algn="just">
              <a:buNone/>
            </a:pPr>
            <a:r>
              <a:rPr lang="es-PE" sz="2400" dirty="0" smtClean="0"/>
              <a:t>4.   Promover el fortalecimiento de 	capacidades para la prestación de servicios 	de 	calidad generando valor público.</a:t>
            </a: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ES_tradnl" sz="2800" dirty="0">
              <a:latin typeface="Arial" pitchFamily="34" charset="0"/>
              <a:cs typeface="Arial" pitchFamily="34" charset="0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303850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011222"/>
          </a:xfrm>
        </p:spPr>
        <p:txBody>
          <a:bodyPr>
            <a:normAutofit/>
          </a:bodyPr>
          <a:lstStyle/>
          <a:p>
            <a:r>
              <a:rPr lang="es-ES_tradnl" sz="4000" dirty="0" smtClean="0"/>
              <a:t>ANALISIS ESTRATEGICO (FODA)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14282" y="1500174"/>
          <a:ext cx="8401053" cy="5067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246"/>
                <a:gridCol w="4164807"/>
              </a:tblGrid>
              <a:tr h="739003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es-PE" sz="10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ANALISIS INTERNO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es-PE" sz="105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ANALISIS EXTERNO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4727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endParaRPr lang="es-PE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DEBILIDADES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Locales inadecuados (Oficinas y Repositorios) saturados en su capacidad.  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Inexistencia de equipos modernos de seguridad (alarmas contra incendio, detectores de humo, sistemas de ventilación, circuito cerrado, etc.)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Carencia de profesionales de historia y débil organización de equipos de trabajo al interior de las unidades orgánicas.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Escasa capacitación del personal en gestión pública y carencia de profesionales y técnicos en informática.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Ausencia de Planes de Comunicación Interna y Externa.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endParaRPr lang="es-PE" sz="10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AMENAZAS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160020" indent="-160020" algn="just">
                        <a:spcAft>
                          <a:spcPts val="1200"/>
                        </a:spcAft>
                      </a:pPr>
                      <a:r>
                        <a:rPr lang="es-E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- 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El 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Archivo Regional no tienen autonomía económica ni administrativa como lo establece la Ley del Sistema Nacional de Archivos.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160020" indent="-160020" algn="just">
                        <a:spcAft>
                          <a:spcPts val="1200"/>
                        </a:spcAft>
                      </a:pPr>
                      <a:r>
                        <a:rPr lang="es-PE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- Escaso </a:t>
                      </a: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apoyo de las autoridades para implementar los Archivos Centrales de las instituciones públicas. 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160020" indent="-160020" algn="just"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- Asignación de escasos recursos presupuestarios  (presupuesto – plan).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160020" indent="-160020" algn="just"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s-E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- La no implementación del gobierno electrónico.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160020" indent="-160020" algn="just"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-  </a:t>
                      </a:r>
                      <a:r>
                        <a:rPr lang="es-PE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Escasa </a:t>
                      </a: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comunicación y coordinación de parte de la Gerencia de Desarrollo Social y el Archivo General de la Nación. 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011222"/>
          </a:xfrm>
        </p:spPr>
        <p:txBody>
          <a:bodyPr>
            <a:normAutofit/>
          </a:bodyPr>
          <a:lstStyle/>
          <a:p>
            <a:r>
              <a:rPr lang="es-ES_tradnl" sz="4000" dirty="0" smtClean="0"/>
              <a:t>ANALISIS ESTRATEGICO (FODA)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14282" y="1500174"/>
          <a:ext cx="8401053" cy="48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246"/>
                <a:gridCol w="4164807"/>
              </a:tblGrid>
              <a:tr h="739003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es-PE" sz="10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ANALISIS INTERNO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es-PE" sz="105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ANALISIS EXTERNO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18781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endParaRPr lang="es-PE" sz="10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FORTALEZAS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Personal comprometido con el desarrollo institucional y con experiencia en el quehacer archivístico.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Disponibilidad de estructura tecnológica básica (servidor y equipos de cómputo). 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Conocimiento en el desarrollo de  software del personal contratado de informática.  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Custodia del Patrimonio Documental con una antigüedad mayor a 30 años, con información valiosa como prueba de derechos o para la investigación </a:t>
                      </a: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 Unicode MS"/>
                          <a:ea typeface="Times New Roman"/>
                        </a:rPr>
                        <a:t>científica.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endParaRPr lang="es-PE" sz="1000" dirty="0">
                        <a:solidFill>
                          <a:srgbClr val="000000"/>
                        </a:solidFill>
                        <a:latin typeface="Arial"/>
                        <a:ea typeface="Times New Roman"/>
                      </a:endParaRPr>
                    </a:p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OPORTUNIDADES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Ley Nº 25323, Ley del Sistema Nacional de Archivos y R.J Nro. 173 que aprueba las normas del Sistema Nacional de Archivos.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Existencia de una Escuela Nacional de Archiveros y los cursos básicos de archivos a distancia. 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Modernización de la Gestión Archivística con servicios de calidad incorporando el uso de la tecnología informática.  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 algn="just">
                        <a:spcAft>
                          <a:spcPts val="1200"/>
                        </a:spcAft>
                        <a:buFont typeface="Symbol"/>
                        <a:buChar char="-"/>
                        <a:tabLst>
                          <a:tab pos="228600" algn="l"/>
                        </a:tabLst>
                      </a:pPr>
                      <a:r>
                        <a:rPr lang="es-PE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Preservar la documentación usando técnicas y métodos modernos y asegurar su disponibilidad en el futuro.  </a:t>
                      </a:r>
                      <a:endParaRPr lang="es-E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atin typeface="+mn-lt"/>
              </a:rPr>
              <a:t>Estrategias Ofensivas (FO)</a:t>
            </a:r>
            <a:endParaRPr lang="es-ES" sz="36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072098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Desarrollando   </a:t>
            </a:r>
            <a:r>
              <a:rPr lang="es-ES" sz="2800" dirty="0" smtClean="0"/>
              <a:t>capacidades   básicas   y   ocupacionales   del   personal comprometido con el desarrollo institucional</a:t>
            </a:r>
            <a:r>
              <a:rPr lang="es-ES" sz="2800" dirty="0" smtClean="0"/>
              <a:t>.</a:t>
            </a:r>
          </a:p>
          <a:p>
            <a:pPr algn="just">
              <a:buNone/>
            </a:pPr>
            <a:endParaRPr lang="es-ES" sz="28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Implementando  </a:t>
            </a:r>
            <a:r>
              <a:rPr lang="es-ES" sz="2800" dirty="0" smtClean="0"/>
              <a:t>Sistemas  Tecnológicos  necesarios  a fin de </a:t>
            </a:r>
            <a:r>
              <a:rPr lang="es-ES" sz="2800" dirty="0" smtClean="0"/>
              <a:t>garantizar un </a:t>
            </a:r>
            <a:r>
              <a:rPr lang="es-ES" sz="2800" dirty="0" smtClean="0"/>
              <a:t>servicio de calidad a los usuarios</a:t>
            </a:r>
            <a:r>
              <a:rPr lang="es-ES" sz="28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s-ES" sz="28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Aplicando </a:t>
            </a:r>
            <a:r>
              <a:rPr lang="es-ES" sz="2800" dirty="0" smtClean="0"/>
              <a:t>tecnologías de la información a los fondos documentales que tienen mayor demanda de los usuarios con la finalidad de preservar la documentación.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atin typeface="+mn-lt"/>
              </a:rPr>
              <a:t>Estrategias </a:t>
            </a:r>
            <a:r>
              <a:rPr lang="es-ES" sz="3600" b="1" dirty="0" smtClean="0">
                <a:latin typeface="+mn-lt"/>
              </a:rPr>
              <a:t>Defensivas </a:t>
            </a:r>
            <a:r>
              <a:rPr lang="es-ES" sz="3600" b="1" dirty="0" smtClean="0">
                <a:latin typeface="+mn-lt"/>
              </a:rPr>
              <a:t>(</a:t>
            </a:r>
            <a:r>
              <a:rPr lang="es-ES" sz="3600" b="1" dirty="0" smtClean="0">
                <a:latin typeface="+mn-lt"/>
              </a:rPr>
              <a:t>FA)</a:t>
            </a:r>
            <a:endParaRPr lang="es-ES" sz="36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07209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Diseñando programas para almacenar información para migrar a nuevos formatos.</a:t>
            </a:r>
          </a:p>
          <a:p>
            <a:pPr algn="just">
              <a:buFont typeface="Arial" pitchFamily="34" charset="0"/>
              <a:buChar char="•"/>
            </a:pPr>
            <a:endParaRPr lang="es-ES" sz="28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Desarrollando una cultura de servicio.</a:t>
            </a:r>
          </a:p>
          <a:p>
            <a:pPr algn="just">
              <a:buFont typeface="Arial" pitchFamily="34" charset="0"/>
              <a:buChar char="•"/>
            </a:pPr>
            <a:endParaRPr lang="es-ES" sz="28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Previniendo ataques de virus y otros.</a:t>
            </a:r>
          </a:p>
          <a:p>
            <a:pPr algn="just">
              <a:buFont typeface="Arial" pitchFamily="34" charset="0"/>
              <a:buChar char="•"/>
            </a:pPr>
            <a:endParaRPr lang="es-ES" sz="28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Fortaleciendo el Sistema Regional de Archivos, concientizando a las autoridades y funcionarios para que puedan apoyar la implementación de los Órganos de  Administración de Archivos en las instituciones públicas.</a:t>
            </a:r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atin typeface="+mn-lt"/>
              </a:rPr>
              <a:t>Estrategias </a:t>
            </a:r>
            <a:r>
              <a:rPr lang="es-ES" sz="3600" b="1" dirty="0" smtClean="0">
                <a:latin typeface="+mn-lt"/>
              </a:rPr>
              <a:t>de Reorientación (DO)</a:t>
            </a:r>
            <a:endParaRPr lang="es-ES" sz="36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07209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Implementando normas internas y un programa informático integrado a la gestión de documentos y archivos para mejorar la calidad de los servicios.</a:t>
            </a:r>
          </a:p>
          <a:p>
            <a:pPr algn="just">
              <a:buFont typeface="Arial" pitchFamily="34" charset="0"/>
              <a:buChar char="•"/>
            </a:pPr>
            <a:endParaRPr lang="es-ES" sz="28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Formulando manuales para la normalización de los procesos archivísticos.</a:t>
            </a:r>
          </a:p>
          <a:p>
            <a:pPr algn="just">
              <a:buFont typeface="Arial" pitchFamily="34" charset="0"/>
              <a:buChar char="•"/>
            </a:pPr>
            <a:endParaRPr lang="es-ES" sz="28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Desarrollando equipos humanos, atendiendo su capacitación profesional, promoción, motivación y clima laboral positivo (satisfacción del personal).</a:t>
            </a:r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atin typeface="+mn-lt"/>
              </a:rPr>
              <a:t>Estrategias </a:t>
            </a:r>
            <a:r>
              <a:rPr lang="es-ES" sz="3600" b="1" dirty="0" smtClean="0">
                <a:latin typeface="+mn-lt"/>
              </a:rPr>
              <a:t>de Supervivencia (DA)</a:t>
            </a:r>
            <a:endParaRPr lang="es-ES" sz="36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072098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Promoviendo el desarrollo  de </a:t>
            </a:r>
            <a:r>
              <a:rPr lang="es-ES" sz="2800" dirty="0" smtClean="0"/>
              <a:t>capacidades   </a:t>
            </a:r>
            <a:r>
              <a:rPr lang="es-ES" sz="2800" dirty="0" smtClean="0"/>
              <a:t>del personal y construyendo y una cultura de servicio a los usuarios.</a:t>
            </a:r>
          </a:p>
          <a:p>
            <a:pPr algn="just">
              <a:buFont typeface="Arial" pitchFamily="34" charset="0"/>
              <a:buChar char="•"/>
            </a:pPr>
            <a:endParaRPr lang="es-ES" sz="28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Sensibilizando a las autoridades, funcionarios y ciudadanía sobre la importancia de los archivos, como parte esencial de la lucha contra la corrupción.</a:t>
            </a:r>
          </a:p>
          <a:p>
            <a:pPr algn="just">
              <a:buFont typeface="Arial" pitchFamily="34" charset="0"/>
              <a:buChar char="•"/>
            </a:pPr>
            <a:endParaRPr lang="es-ES" sz="28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800" dirty="0" smtClean="0"/>
              <a:t>Formulando, aprobando e implementando Planes de Comunicación Interna y Externa.</a:t>
            </a:r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14290"/>
            <a:ext cx="8858280" cy="650085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s-PE" sz="3200" b="1" dirty="0" smtClean="0"/>
          </a:p>
          <a:p>
            <a:pPr algn="ctr">
              <a:buNone/>
            </a:pPr>
            <a:r>
              <a:rPr lang="es-PE" sz="3200" b="1" dirty="0" smtClean="0"/>
              <a:t>RESULTADOS</a:t>
            </a:r>
            <a:r>
              <a:rPr lang="es-PE" sz="3200" b="1" dirty="0" smtClean="0"/>
              <a:t>, INDICADORES Y METAS</a:t>
            </a:r>
          </a:p>
          <a:p>
            <a:pPr algn="ctr">
              <a:buNone/>
            </a:pPr>
            <a:endParaRPr lang="es-PE" sz="2000" b="1" dirty="0" smtClean="0"/>
          </a:p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El  </a:t>
            </a:r>
            <a:r>
              <a:rPr lang="es-PE" sz="2800" dirty="0" smtClean="0"/>
              <a:t>presupuesto  público  debe  responder  al  logro  de  resultados  a  favor  de la ciudadanía y para medir estos resultados se ha establecido indicadores. Los principales indicadores y la programación de metas del Archivo Regional de Puno para el año 2012, considerados desde la etapa de Formulación del Presupuesto se muestran en el siguiente cuadro:</a:t>
            </a:r>
            <a:endParaRPr lang="es-ES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170912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42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84"/>
                <a:gridCol w="1785950"/>
                <a:gridCol w="1643074"/>
                <a:gridCol w="1500198"/>
                <a:gridCol w="1471594"/>
              </a:tblGrid>
              <a:tr h="1356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800" b="1" dirty="0">
                          <a:latin typeface="Arial Narrow"/>
                          <a:ea typeface="Times New Roman"/>
                          <a:cs typeface="Arial"/>
                        </a:rPr>
                        <a:t>Resultados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800" b="1" dirty="0">
                          <a:latin typeface="Arial Narrow"/>
                          <a:ea typeface="Times New Roman"/>
                          <a:cs typeface="Arial"/>
                        </a:rPr>
                        <a:t>Denominación del Indicador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800" b="1" dirty="0">
                          <a:latin typeface="Arial Narrow"/>
                          <a:ea typeface="Times New Roman"/>
                          <a:cs typeface="Arial"/>
                        </a:rPr>
                        <a:t>Dimensión del Indicador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800" b="1" dirty="0">
                          <a:latin typeface="Arial Narrow"/>
                          <a:ea typeface="Times New Roman"/>
                          <a:cs typeface="Arial"/>
                        </a:rPr>
                        <a:t>Unidad de Medida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8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800" b="1" dirty="0">
                          <a:latin typeface="Arial Narrow"/>
                          <a:ea typeface="Times New Roman"/>
                          <a:cs typeface="Arial"/>
                        </a:rPr>
                        <a:t>Meta Programada 2012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7557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8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800" dirty="0" smtClean="0">
                          <a:latin typeface="Arial Narrow"/>
                          <a:ea typeface="Times New Roman"/>
                          <a:cs typeface="Arial"/>
                        </a:rPr>
                        <a:t>Patrimonio Documental  de la Región organizado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8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800" dirty="0">
                          <a:latin typeface="Arial Narrow"/>
                          <a:ea typeface="Times New Roman"/>
                          <a:cs typeface="Arial"/>
                        </a:rPr>
                        <a:t>Porcentaje de fondos documentales organizados para prestar servicio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80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800">
                          <a:latin typeface="Arial Narrow"/>
                          <a:ea typeface="Times New Roman"/>
                          <a:cs typeface="Arial"/>
                        </a:rPr>
                        <a:t>Eficacia</a:t>
                      </a:r>
                      <a:endParaRPr lang="es-E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80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800">
                          <a:latin typeface="Arial Narrow"/>
                          <a:ea typeface="Times New Roman"/>
                          <a:cs typeface="Arial"/>
                        </a:rPr>
                        <a:t>Porcentaje</a:t>
                      </a:r>
                      <a:endParaRPr lang="es-E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8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800" dirty="0">
                          <a:latin typeface="Arial Narrow"/>
                          <a:ea typeface="Times New Roman"/>
                          <a:cs typeface="Arial"/>
                        </a:rPr>
                        <a:t>32%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167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8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800" dirty="0">
                          <a:latin typeface="Arial Narrow"/>
                          <a:ea typeface="Times New Roman"/>
                          <a:cs typeface="Arial"/>
                        </a:rPr>
                        <a:t>Usuarios satisfechos con servicio </a:t>
                      </a:r>
                      <a:r>
                        <a:rPr lang="es-PE" sz="1800" dirty="0" smtClean="0">
                          <a:latin typeface="Arial Narrow"/>
                          <a:ea typeface="Times New Roman"/>
                          <a:cs typeface="Arial"/>
                        </a:rPr>
                        <a:t>archivístico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8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800" dirty="0">
                          <a:latin typeface="Arial Narrow"/>
                          <a:ea typeface="Times New Roman"/>
                          <a:cs typeface="Arial"/>
                        </a:rPr>
                        <a:t>Porcentaje de usuarios atendidos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8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800" dirty="0">
                          <a:latin typeface="Arial Narrow"/>
                          <a:ea typeface="Times New Roman"/>
                          <a:cs typeface="Arial"/>
                        </a:rPr>
                        <a:t>Eficacia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80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800">
                          <a:latin typeface="Arial Narrow"/>
                          <a:ea typeface="Times New Roman"/>
                          <a:cs typeface="Arial"/>
                        </a:rPr>
                        <a:t>Porcentaje  </a:t>
                      </a:r>
                      <a:endParaRPr lang="es-E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800" dirty="0">
                        <a:latin typeface="Arial Narrow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800" dirty="0">
                          <a:latin typeface="Arial Narrow"/>
                          <a:ea typeface="Times New Roman"/>
                          <a:cs typeface="Arial"/>
                        </a:rPr>
                        <a:t>75%</a:t>
                      </a:r>
                      <a:endParaRPr lang="es-E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1833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543956" cy="528641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sz="4500" b="1" dirty="0" smtClean="0">
                <a:latin typeface="Arial" pitchFamily="34" charset="0"/>
                <a:cs typeface="Arial" pitchFamily="34" charset="0"/>
              </a:rPr>
              <a:t>ESTRATEGICA</a:t>
            </a:r>
            <a:endParaRPr lang="es-ES" sz="4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ES_tradnl" sz="4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_tradnl" sz="4500" dirty="0" smtClean="0">
                <a:latin typeface="Arial" pitchFamily="34" charset="0"/>
                <a:cs typeface="Arial" pitchFamily="34" charset="0"/>
              </a:rPr>
              <a:t>	Construcción de la Visión, Misión, Objetivos Estratégicos.  Exige precisar lo que se Quiere “SER y HACER” en el largo plazo.</a:t>
            </a:r>
            <a:endParaRPr lang="es-ES" sz="4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_tradnl" sz="4500" dirty="0" smtClean="0">
                <a:latin typeface="Arial" pitchFamily="34" charset="0"/>
                <a:cs typeface="Arial" pitchFamily="34" charset="0"/>
              </a:rPr>
              <a:t> </a:t>
            </a:r>
            <a:endParaRPr lang="es-ES" sz="4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_tradnl" sz="4500" b="1" dirty="0" smtClean="0">
                <a:latin typeface="Arial" pitchFamily="34" charset="0"/>
                <a:cs typeface="Arial" pitchFamily="34" charset="0"/>
              </a:rPr>
              <a:t>PROGRAMATICA</a:t>
            </a:r>
            <a:endParaRPr lang="es-ES" sz="4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ES_tradnl" sz="4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_tradnl" sz="4500" dirty="0" smtClean="0">
                <a:latin typeface="Arial" pitchFamily="34" charset="0"/>
                <a:cs typeface="Arial" pitchFamily="34" charset="0"/>
              </a:rPr>
              <a:t>	Establece las estrategias y tácticas las cuales nos permitirán alcanzar los objetivos estratégicos .  El nivel programático se convierte en el puente que articula el nivel estratégico con el nivel operativo.</a:t>
            </a:r>
            <a:endParaRPr lang="es-ES" sz="4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ES" sz="4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_tradnl" sz="4500" b="1" dirty="0" smtClean="0">
                <a:latin typeface="Arial" pitchFamily="34" charset="0"/>
                <a:cs typeface="Arial" pitchFamily="34" charset="0"/>
              </a:rPr>
              <a:t>OPERATIVA</a:t>
            </a:r>
            <a:endParaRPr lang="es-ES" sz="4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_tradnl" sz="4500" dirty="0" smtClean="0">
                <a:latin typeface="Arial" pitchFamily="34" charset="0"/>
                <a:cs typeface="Arial" pitchFamily="34" charset="0"/>
              </a:rPr>
              <a:t>	</a:t>
            </a:r>
            <a:endParaRPr lang="es-ES" sz="4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_tradnl" sz="4500" dirty="0" smtClean="0">
                <a:latin typeface="Arial" pitchFamily="34" charset="0"/>
                <a:cs typeface="Arial" pitchFamily="34" charset="0"/>
              </a:rPr>
              <a:t>	Definición de las Actividades, Tareas, Responsables, Costos, Metas y Cronograma.</a:t>
            </a:r>
            <a:endParaRPr lang="es-ES" sz="4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_tradnl" dirty="0" smtClean="0"/>
              <a:t> 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Los Niveles de la Planificación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7467600" cy="642942"/>
          </a:xfrm>
        </p:spPr>
        <p:txBody>
          <a:bodyPr>
            <a:noAutofit/>
          </a:bodyPr>
          <a:lstStyle/>
          <a:p>
            <a:pPr algn="ctr"/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600" dirty="0" smtClean="0"/>
              <a:t>DISTRIBUCION DEL PRESUPUESTO POR  FTE. FTO.</a:t>
            </a:r>
            <a:r>
              <a:rPr lang="es-ES" sz="2600" dirty="0" smtClean="0"/>
              <a:t/>
            </a:r>
            <a:br>
              <a:rPr lang="es-ES" sz="2600" dirty="0" smtClean="0"/>
            </a:br>
            <a:endParaRPr lang="es-ES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57159" y="1785926"/>
          <a:ext cx="8401052" cy="40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1614470"/>
                <a:gridCol w="1643074"/>
                <a:gridCol w="1857360"/>
              </a:tblGrid>
              <a:tr h="714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4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Denominación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4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Recursos Ordinarios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400" dirty="0" smtClean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dirty="0" smtClean="0">
                          <a:latin typeface="Arial"/>
                          <a:ea typeface="Times New Roman"/>
                          <a:cs typeface="Times New Roman"/>
                        </a:rPr>
                        <a:t>Recursos </a:t>
                      </a: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Directamente Recaudados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400" dirty="0" smtClean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PE" sz="1400" dirty="0" smtClean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dirty="0" smtClean="0">
                          <a:latin typeface="Arial"/>
                          <a:ea typeface="Times New Roman"/>
                          <a:cs typeface="Times New Roman"/>
                        </a:rPr>
                        <a:t>Total </a:t>
                      </a: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Presupuesto 2012 (S/.)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67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4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2.1. Personal y Obligaciones Sociales 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361,290.00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-.-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361,290,00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400">
                          <a:latin typeface="Arial"/>
                          <a:ea typeface="Times New Roman"/>
                          <a:cs typeface="Times New Roman"/>
                        </a:rPr>
                        <a:t>2.2. Pensiones y Prestac.  Sociales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>
                          <a:latin typeface="Arial"/>
                          <a:ea typeface="Times New Roman"/>
                          <a:cs typeface="Times New Roman"/>
                        </a:rPr>
                        <a:t>0.00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>
                          <a:latin typeface="Arial"/>
                          <a:ea typeface="Times New Roman"/>
                          <a:cs typeface="Times New Roman"/>
                        </a:rPr>
                        <a:t>-.-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0.00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400">
                          <a:latin typeface="Arial"/>
                          <a:ea typeface="Times New Roman"/>
                          <a:cs typeface="Times New Roman"/>
                        </a:rPr>
                        <a:t>2.3. Bienes y Servicios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>
                          <a:latin typeface="Arial"/>
                          <a:ea typeface="Times New Roman"/>
                          <a:cs typeface="Times New Roman"/>
                        </a:rPr>
                        <a:t>92,344.00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>
                          <a:latin typeface="Arial"/>
                          <a:ea typeface="Times New Roman"/>
                          <a:cs typeface="Times New Roman"/>
                        </a:rPr>
                        <a:t>205,500.00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297,844.00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PE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PE" sz="1400">
                          <a:latin typeface="Arial"/>
                          <a:ea typeface="Times New Roman"/>
                          <a:cs typeface="Times New Roman"/>
                        </a:rPr>
                        <a:t>2.6. Adquisic. Activos no Financieros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>
                          <a:latin typeface="Arial"/>
                          <a:ea typeface="Times New Roman"/>
                          <a:cs typeface="Times New Roman"/>
                        </a:rPr>
                        <a:t>-.-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>
                          <a:latin typeface="Arial"/>
                          <a:ea typeface="Times New Roman"/>
                          <a:cs typeface="Times New Roman"/>
                        </a:rPr>
                        <a:t>10,000.00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PE" sz="14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 dirty="0">
                          <a:latin typeface="Arial"/>
                          <a:ea typeface="Times New Roman"/>
                          <a:cs typeface="Times New Roman"/>
                        </a:rPr>
                        <a:t>10,000.00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b="1">
                          <a:latin typeface="Arial"/>
                          <a:ea typeface="Times New Roman"/>
                          <a:cs typeface="Times New Roman"/>
                        </a:rPr>
                        <a:t>Totales  S/.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 b="1">
                          <a:latin typeface="Arial"/>
                          <a:ea typeface="Times New Roman"/>
                          <a:cs typeface="Times New Roman"/>
                        </a:rPr>
                        <a:t>453,634.00</a:t>
                      </a:r>
                      <a:endParaRPr lang="es-E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 b="1" dirty="0">
                          <a:latin typeface="Arial"/>
                          <a:ea typeface="Times New Roman"/>
                          <a:cs typeface="Times New Roman"/>
                        </a:rPr>
                        <a:t>215,500.00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PE" sz="1400" b="1" dirty="0">
                          <a:latin typeface="Arial"/>
                          <a:ea typeface="Times New Roman"/>
                          <a:cs typeface="Times New Roman"/>
                        </a:rPr>
                        <a:t>669,134.00</a:t>
                      </a:r>
                      <a:endParaRPr lang="es-E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dirty="0" smtClean="0">
                <a:latin typeface="Arial" pitchFamily="34" charset="0"/>
                <a:cs typeface="Arial" pitchFamily="34" charset="0"/>
              </a:rPr>
              <a:t>ASIGNACION PRESUPUESTAL 2012</a:t>
            </a:r>
            <a:endParaRPr lang="es-ES" sz="28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71471" y="1500175"/>
          <a:ext cx="8215370" cy="514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94"/>
                <a:gridCol w="3557674"/>
                <a:gridCol w="1473602"/>
              </a:tblGrid>
              <a:tr h="6254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Resultado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Producto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Asignación  Pptal..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</a:tr>
              <a:tr h="8747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 smtClean="0">
                          <a:latin typeface="Arial Narrow"/>
                        </a:rPr>
                        <a:t>Patrimonio</a:t>
                      </a:r>
                      <a:r>
                        <a:rPr lang="pt-BR" sz="1600" b="0" i="0" u="none" strike="noStrike" baseline="0" dirty="0" smtClean="0">
                          <a:latin typeface="Arial Narrow"/>
                        </a:rPr>
                        <a:t>  Documental  de la  Región </a:t>
                      </a:r>
                      <a:r>
                        <a:rPr lang="pt-BR" sz="1600" b="0" i="0" u="none" strike="noStrike" dirty="0" smtClean="0">
                          <a:latin typeface="Arial Narrow"/>
                        </a:rPr>
                        <a:t>organizado. </a:t>
                      </a:r>
                      <a:endParaRPr lang="pt-BR" sz="1600" b="0" i="0" u="none" strike="noStrike" dirty="0"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 smtClean="0">
                          <a:latin typeface="Arial Narrow"/>
                        </a:rPr>
                        <a:t>301 Metros </a:t>
                      </a:r>
                      <a:r>
                        <a:rPr lang="es-ES" sz="1600" b="0" i="0" u="none" strike="noStrike" dirty="0">
                          <a:latin typeface="Arial Narrow"/>
                        </a:rPr>
                        <a:t>lineales de documentación organizada para prestar servicio de información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3,200.00</a:t>
                      </a:r>
                    </a:p>
                  </a:txBody>
                  <a:tcPr marL="9525" marR="9525" marT="9525" marB="0" anchor="ctr"/>
                </a:tc>
              </a:tr>
              <a:tr h="64294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latin typeface="Arial Narrow"/>
                        </a:rPr>
                        <a:t>Usuarios satisfechos con el servicio recibido.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 smtClean="0">
                          <a:latin typeface="Arial Narrow"/>
                        </a:rPr>
                        <a:t>8,880 Usuarios </a:t>
                      </a:r>
                      <a:r>
                        <a:rPr lang="es-ES" sz="1600" b="0" i="0" u="none" strike="noStrike" dirty="0">
                          <a:latin typeface="Arial Narrow"/>
                        </a:rPr>
                        <a:t>atendidos.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7,389.00</a:t>
                      </a:r>
                    </a:p>
                  </a:txBody>
                  <a:tcPr marL="9525" marR="9525" marT="9525" marB="0" anchor="ctr"/>
                </a:tc>
              </a:tr>
              <a:tr h="64294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 smtClean="0">
                          <a:latin typeface="Arial Narrow"/>
                        </a:rPr>
                        <a:t>Instituciones</a:t>
                      </a:r>
                      <a:r>
                        <a:rPr lang="es-ES" sz="1600" b="0" i="0" u="none" strike="noStrike" baseline="0" dirty="0" smtClean="0">
                          <a:latin typeface="Arial Narrow"/>
                        </a:rPr>
                        <a:t> </a:t>
                      </a:r>
                      <a:r>
                        <a:rPr lang="es-ES" sz="1600" b="0" i="0" u="none" strike="noStrike" dirty="0" smtClean="0">
                          <a:latin typeface="Arial Narrow"/>
                        </a:rPr>
                        <a:t>Públicas han </a:t>
                      </a:r>
                      <a:r>
                        <a:rPr lang="es-ES" sz="1600" b="0" i="0" u="none" strike="noStrike" dirty="0">
                          <a:latin typeface="Arial Narrow"/>
                        </a:rPr>
                        <a:t>Implementado </a:t>
                      </a:r>
                      <a:r>
                        <a:rPr lang="es-ES" sz="1600" b="0" i="0" u="none" strike="noStrike" dirty="0" smtClean="0">
                          <a:latin typeface="Arial Narrow"/>
                        </a:rPr>
                        <a:t>sus Archivos  Centrales.</a:t>
                      </a:r>
                      <a:endParaRPr lang="es-ES" sz="1600" b="0" i="0" u="none" strike="noStrike" dirty="0"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 smtClean="0">
                          <a:latin typeface="Arial Narrow"/>
                        </a:rPr>
                        <a:t>10 Archivos </a:t>
                      </a:r>
                      <a:r>
                        <a:rPr lang="es-ES" sz="1600" b="0" i="0" u="none" strike="noStrike" dirty="0">
                          <a:latin typeface="Arial Narrow"/>
                        </a:rPr>
                        <a:t>Institucionales Supervisadas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3,000.00</a:t>
                      </a:r>
                    </a:p>
                  </a:txBody>
                  <a:tcPr marL="9525" marR="9525" marT="9525" marB="0" anchor="ctr"/>
                </a:tc>
              </a:tr>
              <a:tr h="52261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latin typeface="Arial Narrow"/>
                        </a:rPr>
                        <a:t>Gestión Institucional eficiente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latin typeface="Arial Narrow"/>
                        </a:rPr>
                        <a:t>Gestión con enfoque de resultados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12,300.00</a:t>
                      </a:r>
                    </a:p>
                  </a:txBody>
                  <a:tcPr marL="9525" marR="9525" marT="9525" marB="0" anchor="ctr"/>
                </a:tc>
              </a:tr>
              <a:tr h="480356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 dirty="0" smtClean="0">
                          <a:latin typeface="Arial Narrow"/>
                        </a:rPr>
                        <a:t>Gestión Administrativa eficiente</a:t>
                      </a:r>
                      <a:endParaRPr lang="es-ES" sz="1600" b="0" i="0" u="none" strike="noStrike" dirty="0"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 dirty="0" smtClean="0">
                          <a:latin typeface="Arial Narrow"/>
                        </a:rPr>
                        <a:t> Sistemas</a:t>
                      </a:r>
                      <a:r>
                        <a:rPr lang="es-ES_tradnl" sz="1600" b="0" i="0" u="none" strike="noStrike" baseline="0" dirty="0" smtClean="0">
                          <a:latin typeface="Arial Narrow"/>
                        </a:rPr>
                        <a:t> administrativos mejorados e implementados.</a:t>
                      </a:r>
                      <a:endParaRPr lang="es-ES" sz="1600" b="0" i="0" u="none" strike="noStrike" dirty="0"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 634,245.00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</a:tr>
              <a:tr h="766129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 dirty="0" smtClean="0">
                          <a:latin typeface="Arial Narrow"/>
                        </a:rPr>
                        <a:t>Implementación del Gobierno Electrónico</a:t>
                      </a:r>
                      <a:endParaRPr lang="es-ES" sz="1600" b="0" i="0" u="none" strike="noStrike" dirty="0"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 dirty="0" smtClean="0">
                          <a:latin typeface="Arial Narrow"/>
                        </a:rPr>
                        <a:t> Procesos archivísticos y atención a usuarios utilizando las TICs</a:t>
                      </a:r>
                      <a:endParaRPr lang="es-ES" sz="1600" b="0" i="0" u="none" strike="noStrike" dirty="0"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Sin financiamiento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</a:tr>
              <a:tr h="571504">
                <a:tc>
                  <a:txBody>
                    <a:bodyPr/>
                    <a:lstStyle/>
                    <a:p>
                      <a:pPr algn="l" fontAlgn="ctr"/>
                      <a:endParaRPr lang="es-ES" sz="1600" b="0" i="0" u="none" strike="noStrike" dirty="0"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600" b="1" i="0" u="none" strike="noStrike" dirty="0" smtClean="0">
                          <a:latin typeface="Arial Narrow"/>
                        </a:rPr>
                        <a:t> TOTAL   S/</a:t>
                      </a:r>
                      <a:r>
                        <a:rPr lang="es-ES_tradnl" sz="1600" b="1" i="0" u="none" strike="noStrike" baseline="0" dirty="0" smtClean="0">
                          <a:latin typeface="Arial Narrow"/>
                        </a:rPr>
                        <a:t> </a:t>
                      </a:r>
                      <a:endParaRPr lang="es-ES" sz="1600" b="1" i="0" u="none" strike="noStrike" dirty="0"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600" b="1" i="0" u="none" strike="noStrike" dirty="0" smtClean="0">
                          <a:solidFill>
                            <a:srgbClr val="000000"/>
                          </a:solidFill>
                          <a:latin typeface="Arial Narrow"/>
                        </a:rPr>
                        <a:t>669,134.00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895350" y="1214438"/>
            <a:ext cx="3171825" cy="430212"/>
          </a:xfrm>
          <a:prstGeom prst="rect">
            <a:avLst/>
          </a:prstGeom>
          <a:solidFill>
            <a:srgbClr val="CCDAE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  <a:latin typeface="Arial Narrow" pitchFamily="34" charset="0"/>
              </a:rPr>
              <a:t>PLAN BICENTENARIO: PERU AL 2021</a:t>
            </a:r>
          </a:p>
          <a:p>
            <a:pPr algn="ctr"/>
            <a:r>
              <a:rPr lang="es-PE" sz="1400" b="1" dirty="0">
                <a:solidFill>
                  <a:schemeClr val="bg1"/>
                </a:solidFill>
                <a:latin typeface="Arial Narrow" pitchFamily="34" charset="0"/>
              </a:rPr>
              <a:t>2012 - 2021 </a:t>
            </a:r>
            <a:endParaRPr lang="es-E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943100" y="2924175"/>
            <a:ext cx="1728788" cy="9366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b="1" dirty="0">
                <a:solidFill>
                  <a:schemeClr val="bg1"/>
                </a:solidFill>
                <a:latin typeface="Arial Narrow" pitchFamily="34" charset="0"/>
              </a:rPr>
              <a:t>PLANES ESTRATÉGICOS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b="1" dirty="0">
                <a:solidFill>
                  <a:schemeClr val="bg1"/>
                </a:solidFill>
                <a:latin typeface="Arial Narrow" pitchFamily="34" charset="0"/>
              </a:rPr>
              <a:t>DE DESARROLLO</a:t>
            </a: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5759450" y="3141663"/>
            <a:ext cx="1584325" cy="573087"/>
          </a:xfrm>
          <a:prstGeom prst="rect">
            <a:avLst/>
          </a:prstGeom>
          <a:solidFill>
            <a:srgbClr val="C5FA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PLANES ESTRATÉGICOS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DE DESARROLLO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PROVINCIAL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73" name="Rectangle 13"/>
          <p:cNvSpPr>
            <a:spLocks noChangeArrowheads="1"/>
          </p:cNvSpPr>
          <p:nvPr/>
        </p:nvSpPr>
        <p:spPr bwMode="auto">
          <a:xfrm>
            <a:off x="7561263" y="3143250"/>
            <a:ext cx="1439862" cy="571500"/>
          </a:xfrm>
          <a:prstGeom prst="rect">
            <a:avLst/>
          </a:prstGeom>
          <a:solidFill>
            <a:srgbClr val="C5FA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PLANES ESTRATÉGICOS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DESARROLLO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 DISTRITAL 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74" name="Rectangle 14"/>
          <p:cNvSpPr>
            <a:spLocks noChangeArrowheads="1"/>
          </p:cNvSpPr>
          <p:nvPr/>
        </p:nvSpPr>
        <p:spPr bwMode="auto">
          <a:xfrm>
            <a:off x="4103688" y="3998913"/>
            <a:ext cx="1223962" cy="5016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EST. INST. DE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MEDIANO PLAZ</a:t>
            </a:r>
            <a:r>
              <a:rPr lang="es-PE" sz="1100" b="1" dirty="0">
                <a:latin typeface="Arial Narrow" pitchFamily="34" charset="0"/>
              </a:rPr>
              <a:t>O</a:t>
            </a:r>
          </a:p>
          <a:p>
            <a:pPr algn="ctr"/>
            <a:r>
              <a:rPr lang="es-PE" sz="1100" b="1" dirty="0">
                <a:latin typeface="Arial Narrow" pitchFamily="34" charset="0"/>
              </a:rPr>
              <a:t>( PEI )</a:t>
            </a:r>
            <a:endParaRPr lang="es-ES" sz="1100" b="1" dirty="0">
              <a:latin typeface="Arial Narrow" pitchFamily="34" charset="0"/>
            </a:endParaRPr>
          </a:p>
        </p:txBody>
      </p:sp>
      <p:sp>
        <p:nvSpPr>
          <p:cNvPr id="7175" name="Rectangle 15"/>
          <p:cNvSpPr>
            <a:spLocks noChangeArrowheads="1"/>
          </p:cNvSpPr>
          <p:nvPr/>
        </p:nvSpPr>
        <p:spPr bwMode="auto">
          <a:xfrm>
            <a:off x="4105275" y="4714875"/>
            <a:ext cx="1223963" cy="5715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OPERATIVO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INSTITUCIONA L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(.POI</a:t>
            </a:r>
            <a:r>
              <a:rPr lang="es-PE" sz="1100" b="1" dirty="0">
                <a:latin typeface="Arial Narrow" pitchFamily="34" charset="0"/>
              </a:rPr>
              <a:t>)</a:t>
            </a:r>
            <a:endParaRPr lang="es-ES" sz="1100" b="1" dirty="0">
              <a:latin typeface="Arial Narrow" pitchFamily="34" charset="0"/>
            </a:endParaRPr>
          </a:p>
        </p:txBody>
      </p:sp>
      <p:sp>
        <p:nvSpPr>
          <p:cNvPr id="7176" name="Rectangle 16"/>
          <p:cNvSpPr>
            <a:spLocks noChangeArrowheads="1"/>
          </p:cNvSpPr>
          <p:nvPr/>
        </p:nvSpPr>
        <p:spPr bwMode="auto">
          <a:xfrm>
            <a:off x="3887788" y="2927350"/>
            <a:ext cx="1584325" cy="78581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PLANES ESTRATÉGICOS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DE  DESARROLLO REG-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CONCERTADO 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77" name="Line 12"/>
          <p:cNvSpPr>
            <a:spLocks noChangeShapeType="1"/>
          </p:cNvSpPr>
          <p:nvPr/>
        </p:nvSpPr>
        <p:spPr bwMode="auto">
          <a:xfrm>
            <a:off x="7345363" y="3427413"/>
            <a:ext cx="215900" cy="15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78" name="Line 13"/>
          <p:cNvSpPr>
            <a:spLocks noChangeShapeType="1"/>
          </p:cNvSpPr>
          <p:nvPr/>
        </p:nvSpPr>
        <p:spPr bwMode="auto">
          <a:xfrm>
            <a:off x="3665538" y="3357563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79" name="Line 16"/>
          <p:cNvSpPr>
            <a:spLocks noChangeShapeType="1"/>
          </p:cNvSpPr>
          <p:nvPr/>
        </p:nvSpPr>
        <p:spPr bwMode="auto">
          <a:xfrm>
            <a:off x="4679950" y="3713163"/>
            <a:ext cx="0" cy="21431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5903913" y="3998913"/>
            <a:ext cx="1439862" cy="500062"/>
          </a:xfrm>
          <a:prstGeom prst="rect">
            <a:avLst/>
          </a:prstGeom>
          <a:solidFill>
            <a:srgbClr val="C5FA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 EST. INST-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DE MEDIANO PLAZO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 PE I 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6049963" y="4713288"/>
            <a:ext cx="1150937" cy="500062"/>
          </a:xfrm>
          <a:prstGeom prst="rect">
            <a:avLst/>
          </a:prstGeom>
          <a:solidFill>
            <a:srgbClr val="C5FA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OPERATIVO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INSTITUCIONA L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(.POI)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7632700" y="3998913"/>
            <a:ext cx="1295400" cy="500062"/>
          </a:xfrm>
          <a:prstGeom prst="rect">
            <a:avLst/>
          </a:prstGeom>
          <a:solidFill>
            <a:srgbClr val="C5FA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 EST. INST-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DE MEDIANO PLAZO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 PE I 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7705725" y="4713288"/>
            <a:ext cx="1223963" cy="571500"/>
          </a:xfrm>
          <a:prstGeom prst="rect">
            <a:avLst/>
          </a:prstGeom>
          <a:solidFill>
            <a:srgbClr val="C5FA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OPERATIVO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INSTITUCIONA L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(.POI</a:t>
            </a:r>
            <a:r>
              <a:rPr lang="es-PE" sz="800" dirty="0">
                <a:latin typeface="Arial Narrow" pitchFamily="34" charset="0"/>
              </a:rPr>
              <a:t>)</a:t>
            </a:r>
            <a:endParaRPr lang="es-ES" sz="800" dirty="0">
              <a:latin typeface="Arial Narrow" pitchFamily="34" charset="0"/>
            </a:endParaRPr>
          </a:p>
        </p:txBody>
      </p:sp>
      <p:sp>
        <p:nvSpPr>
          <p:cNvPr id="7184" name="Line 21"/>
          <p:cNvSpPr>
            <a:spLocks noChangeShapeType="1"/>
          </p:cNvSpPr>
          <p:nvPr/>
        </p:nvSpPr>
        <p:spPr bwMode="auto">
          <a:xfrm>
            <a:off x="5473700" y="3360738"/>
            <a:ext cx="287338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85" name="Rectangle 14"/>
          <p:cNvSpPr>
            <a:spLocks noChangeArrowheads="1"/>
          </p:cNvSpPr>
          <p:nvPr/>
        </p:nvSpPr>
        <p:spPr bwMode="auto">
          <a:xfrm>
            <a:off x="215900" y="2927350"/>
            <a:ext cx="1584325" cy="785813"/>
          </a:xfrm>
          <a:prstGeom prst="rect">
            <a:avLst/>
          </a:prstGeom>
          <a:solidFill>
            <a:srgbClr val="ECECE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EST. INSTITUCIONAL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DE MED-PLAZO DE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 PEI 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1643063" y="5429250"/>
            <a:ext cx="1081087" cy="6429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OPERATIVO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INSTITUCIONAL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(POI)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87" name="Line 24"/>
          <p:cNvSpPr>
            <a:spLocks noChangeShapeType="1"/>
          </p:cNvSpPr>
          <p:nvPr/>
        </p:nvSpPr>
        <p:spPr bwMode="auto">
          <a:xfrm>
            <a:off x="4679950" y="4500563"/>
            <a:ext cx="0" cy="21431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88" name="Line 25"/>
          <p:cNvSpPr>
            <a:spLocks noChangeShapeType="1"/>
          </p:cNvSpPr>
          <p:nvPr/>
        </p:nvSpPr>
        <p:spPr bwMode="auto">
          <a:xfrm>
            <a:off x="6624638" y="3711575"/>
            <a:ext cx="0" cy="2143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89" name="Line 26"/>
          <p:cNvSpPr>
            <a:spLocks noChangeShapeType="1"/>
          </p:cNvSpPr>
          <p:nvPr/>
        </p:nvSpPr>
        <p:spPr bwMode="auto">
          <a:xfrm>
            <a:off x="6624638" y="4498975"/>
            <a:ext cx="0" cy="2143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0" name="Line 27"/>
          <p:cNvSpPr>
            <a:spLocks noChangeShapeType="1"/>
          </p:cNvSpPr>
          <p:nvPr/>
        </p:nvSpPr>
        <p:spPr bwMode="auto">
          <a:xfrm>
            <a:off x="8280400" y="3711575"/>
            <a:ext cx="0" cy="2143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1" name="Line 28"/>
          <p:cNvSpPr>
            <a:spLocks noChangeShapeType="1"/>
          </p:cNvSpPr>
          <p:nvPr/>
        </p:nvSpPr>
        <p:spPr bwMode="auto">
          <a:xfrm>
            <a:off x="8280400" y="4498975"/>
            <a:ext cx="0" cy="2143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2" name="Rectangle 14"/>
          <p:cNvSpPr>
            <a:spLocks noChangeArrowheads="1"/>
          </p:cNvSpPr>
          <p:nvPr/>
        </p:nvSpPr>
        <p:spPr bwMode="auto">
          <a:xfrm>
            <a:off x="1657350" y="4356100"/>
            <a:ext cx="1079500" cy="8572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 ESTRAT.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INSTITUCIONAL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DE MEDIANO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PLAZO DE LOS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 PE I</a:t>
            </a:r>
            <a:r>
              <a:rPr lang="es-PE" sz="1000" b="1" dirty="0">
                <a:solidFill>
                  <a:schemeClr val="bg1"/>
                </a:solidFill>
                <a:latin typeface="Arial Narrow" pitchFamily="34" charset="0"/>
              </a:rPr>
              <a:t> )</a:t>
            </a:r>
            <a:endParaRPr lang="es-ES" sz="1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93" name="Line 30"/>
          <p:cNvSpPr>
            <a:spLocks noChangeShapeType="1"/>
          </p:cNvSpPr>
          <p:nvPr/>
        </p:nvSpPr>
        <p:spPr bwMode="auto">
          <a:xfrm>
            <a:off x="3384550" y="3784600"/>
            <a:ext cx="0" cy="214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4" name="Line 31"/>
          <p:cNvSpPr>
            <a:spLocks noChangeShapeType="1"/>
          </p:cNvSpPr>
          <p:nvPr/>
        </p:nvSpPr>
        <p:spPr bwMode="auto">
          <a:xfrm>
            <a:off x="2303463" y="3784600"/>
            <a:ext cx="0" cy="214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5" name="Line 32"/>
          <p:cNvSpPr>
            <a:spLocks noChangeShapeType="1"/>
          </p:cNvSpPr>
          <p:nvPr/>
        </p:nvSpPr>
        <p:spPr bwMode="auto">
          <a:xfrm>
            <a:off x="935038" y="3713163"/>
            <a:ext cx="0" cy="285750"/>
          </a:xfrm>
          <a:prstGeom prst="line">
            <a:avLst/>
          </a:prstGeom>
          <a:noFill/>
          <a:ln w="38100">
            <a:solidFill>
              <a:srgbClr val="B8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6" name="Rectangle 15"/>
          <p:cNvSpPr>
            <a:spLocks noChangeArrowheads="1"/>
          </p:cNvSpPr>
          <p:nvPr/>
        </p:nvSpPr>
        <p:spPr bwMode="auto">
          <a:xfrm>
            <a:off x="358775" y="3998913"/>
            <a:ext cx="1150938" cy="569912"/>
          </a:xfrm>
          <a:prstGeom prst="rect">
            <a:avLst/>
          </a:prstGeom>
          <a:solidFill>
            <a:srgbClr val="F3F3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OPERATIVO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INSTITUCIONA L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(.POI)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97" name="Rectangle 14"/>
          <p:cNvSpPr>
            <a:spLocks noChangeArrowheads="1"/>
          </p:cNvSpPr>
          <p:nvPr/>
        </p:nvSpPr>
        <p:spPr bwMode="auto">
          <a:xfrm>
            <a:off x="2878138" y="3998913"/>
            <a:ext cx="1009650" cy="107315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 ESTRAT.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INSTITUCIONAL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DE MEDIANO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PLAZO DEL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SECTOR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 PE I 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98" name="Line 38"/>
          <p:cNvSpPr>
            <a:spLocks noChangeShapeType="1"/>
          </p:cNvSpPr>
          <p:nvPr/>
        </p:nvSpPr>
        <p:spPr bwMode="auto">
          <a:xfrm>
            <a:off x="2232025" y="5213350"/>
            <a:ext cx="0" cy="214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199" name="Line 39"/>
          <p:cNvSpPr>
            <a:spLocks noChangeShapeType="1"/>
          </p:cNvSpPr>
          <p:nvPr/>
        </p:nvSpPr>
        <p:spPr bwMode="auto">
          <a:xfrm>
            <a:off x="3384550" y="5072063"/>
            <a:ext cx="0" cy="428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00" name="Rectangle 15"/>
          <p:cNvSpPr>
            <a:spLocks noChangeArrowheads="1"/>
          </p:cNvSpPr>
          <p:nvPr/>
        </p:nvSpPr>
        <p:spPr bwMode="auto">
          <a:xfrm>
            <a:off x="1714500" y="6357938"/>
            <a:ext cx="1008063" cy="35718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PRESUPUESTO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201" name="Line 38"/>
          <p:cNvSpPr>
            <a:spLocks noChangeShapeType="1"/>
          </p:cNvSpPr>
          <p:nvPr/>
        </p:nvSpPr>
        <p:spPr bwMode="auto">
          <a:xfrm>
            <a:off x="2232025" y="6143625"/>
            <a:ext cx="0" cy="214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02" name="Rectangle 15"/>
          <p:cNvSpPr>
            <a:spLocks noChangeArrowheads="1"/>
          </p:cNvSpPr>
          <p:nvPr/>
        </p:nvSpPr>
        <p:spPr bwMode="auto">
          <a:xfrm>
            <a:off x="360363" y="4784725"/>
            <a:ext cx="1008062" cy="1287463"/>
          </a:xfrm>
          <a:prstGeom prst="rect">
            <a:avLst/>
          </a:prstGeom>
          <a:solidFill>
            <a:srgbClr val="F3F3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PRESUPUESTO</a:t>
            </a:r>
          </a:p>
          <a:p>
            <a:pPr algn="ctr"/>
            <a:endParaRPr lang="es-PE" sz="11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Programas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Presupuestales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con enfoque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por resultados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(PP</a:t>
            </a:r>
            <a:r>
              <a:rPr lang="es-PE" sz="1100" b="1" dirty="0">
                <a:latin typeface="Arial Narrow" pitchFamily="34" charset="0"/>
              </a:rPr>
              <a:t>ER)</a:t>
            </a:r>
            <a:endParaRPr lang="es-ES" sz="1100" b="1" dirty="0">
              <a:latin typeface="Arial Narrow" pitchFamily="34" charset="0"/>
            </a:endParaRPr>
          </a:p>
        </p:txBody>
      </p:sp>
      <p:sp>
        <p:nvSpPr>
          <p:cNvPr id="7203" name="Line 38"/>
          <p:cNvSpPr>
            <a:spLocks noChangeShapeType="1"/>
          </p:cNvSpPr>
          <p:nvPr/>
        </p:nvSpPr>
        <p:spPr bwMode="auto">
          <a:xfrm>
            <a:off x="936625" y="4570413"/>
            <a:ext cx="0" cy="214312"/>
          </a:xfrm>
          <a:prstGeom prst="line">
            <a:avLst/>
          </a:prstGeom>
          <a:noFill/>
          <a:ln w="38100">
            <a:solidFill>
              <a:srgbClr val="B8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04" name="Line 38"/>
          <p:cNvSpPr>
            <a:spLocks noChangeShapeType="1"/>
          </p:cNvSpPr>
          <p:nvPr/>
        </p:nvSpPr>
        <p:spPr bwMode="auto">
          <a:xfrm>
            <a:off x="3384550" y="6143625"/>
            <a:ext cx="0" cy="214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05" name="Line 38"/>
          <p:cNvSpPr>
            <a:spLocks noChangeShapeType="1"/>
          </p:cNvSpPr>
          <p:nvPr/>
        </p:nvSpPr>
        <p:spPr bwMode="auto">
          <a:xfrm>
            <a:off x="4679950" y="5286375"/>
            <a:ext cx="0" cy="2143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6653213" y="5213350"/>
            <a:ext cx="0" cy="2143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07" name="Line 38"/>
          <p:cNvSpPr>
            <a:spLocks noChangeShapeType="1"/>
          </p:cNvSpPr>
          <p:nvPr/>
        </p:nvSpPr>
        <p:spPr bwMode="auto">
          <a:xfrm>
            <a:off x="8280400" y="5284788"/>
            <a:ext cx="0" cy="21431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7208" name="Rectangle 15"/>
          <p:cNvSpPr>
            <a:spLocks noChangeArrowheads="1"/>
          </p:cNvSpPr>
          <p:nvPr/>
        </p:nvSpPr>
        <p:spPr bwMode="auto">
          <a:xfrm>
            <a:off x="2879725" y="6357938"/>
            <a:ext cx="1008063" cy="35718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PRESUPUESTO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209" name="Rectangle 15"/>
          <p:cNvSpPr>
            <a:spLocks noChangeArrowheads="1"/>
          </p:cNvSpPr>
          <p:nvPr/>
        </p:nvSpPr>
        <p:spPr bwMode="auto">
          <a:xfrm>
            <a:off x="2808288" y="5500688"/>
            <a:ext cx="1081087" cy="6429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PLAN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OPERATIVO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INSTITUCIONA L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(.POI)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210" name="Rectangle 15"/>
          <p:cNvSpPr>
            <a:spLocks noChangeArrowheads="1"/>
          </p:cNvSpPr>
          <p:nvPr/>
        </p:nvSpPr>
        <p:spPr bwMode="auto">
          <a:xfrm>
            <a:off x="4176713" y="5500688"/>
            <a:ext cx="1008062" cy="1214437"/>
          </a:xfrm>
          <a:prstGeom prst="rect">
            <a:avLst/>
          </a:prstGeom>
          <a:solidFill>
            <a:srgbClr val="C5FA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Programas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Presupuestales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con enfoque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por resultados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(PPER)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211" name="Rectangle 15"/>
          <p:cNvSpPr>
            <a:spLocks noChangeArrowheads="1"/>
          </p:cNvSpPr>
          <p:nvPr/>
        </p:nvSpPr>
        <p:spPr bwMode="auto">
          <a:xfrm>
            <a:off x="215900" y="2570163"/>
            <a:ext cx="1584325" cy="357187"/>
          </a:xfrm>
          <a:prstGeom prst="rect">
            <a:avLst/>
          </a:prstGeom>
          <a:solidFill>
            <a:srgbClr val="F3F3F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ENTIDADES AUTONOMAS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212" name="Rectangle 15"/>
          <p:cNvSpPr>
            <a:spLocks noChangeArrowheads="1"/>
          </p:cNvSpPr>
          <p:nvPr/>
        </p:nvSpPr>
        <p:spPr bwMode="auto">
          <a:xfrm>
            <a:off x="1944688" y="2570163"/>
            <a:ext cx="1727200" cy="357187"/>
          </a:xfrm>
          <a:prstGeom prst="rect">
            <a:avLst/>
          </a:prstGeom>
          <a:solidFill>
            <a:srgbClr val="F9E3F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Arial Narrow" pitchFamily="34" charset="0"/>
              </a:rPr>
              <a:t>SECTORES</a:t>
            </a:r>
          </a:p>
        </p:txBody>
      </p:sp>
      <p:sp>
        <p:nvSpPr>
          <p:cNvPr id="7213" name="Rectangle 15"/>
          <p:cNvSpPr>
            <a:spLocks noChangeArrowheads="1"/>
          </p:cNvSpPr>
          <p:nvPr/>
        </p:nvSpPr>
        <p:spPr bwMode="auto">
          <a:xfrm>
            <a:off x="3929058" y="2571744"/>
            <a:ext cx="1584325" cy="357187"/>
          </a:xfrm>
          <a:prstGeom prst="rect">
            <a:avLst/>
          </a:prstGeom>
          <a:solidFill>
            <a:srgbClr val="E6FDC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Arial Narrow" pitchFamily="34" charset="0"/>
              </a:rPr>
              <a:t>GOB. REGIONALES</a:t>
            </a:r>
          </a:p>
        </p:txBody>
      </p:sp>
      <p:sp>
        <p:nvSpPr>
          <p:cNvPr id="7214" name="Rectangle 15"/>
          <p:cNvSpPr>
            <a:spLocks noChangeArrowheads="1"/>
          </p:cNvSpPr>
          <p:nvPr/>
        </p:nvSpPr>
        <p:spPr bwMode="auto">
          <a:xfrm>
            <a:off x="5761038" y="2784475"/>
            <a:ext cx="1584325" cy="357188"/>
          </a:xfrm>
          <a:prstGeom prst="rect">
            <a:avLst/>
          </a:prstGeom>
          <a:solidFill>
            <a:srgbClr val="E6FDC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Arial Narrow" pitchFamily="34" charset="0"/>
              </a:rPr>
              <a:t>GOB. PROVINCIALES</a:t>
            </a:r>
          </a:p>
        </p:txBody>
      </p:sp>
      <p:sp>
        <p:nvSpPr>
          <p:cNvPr id="7215" name="Rectangle 15"/>
          <p:cNvSpPr>
            <a:spLocks noChangeArrowheads="1"/>
          </p:cNvSpPr>
          <p:nvPr/>
        </p:nvSpPr>
        <p:spPr bwMode="auto">
          <a:xfrm>
            <a:off x="7561263" y="2784475"/>
            <a:ext cx="1439862" cy="357188"/>
          </a:xfrm>
          <a:prstGeom prst="rect">
            <a:avLst/>
          </a:prstGeom>
          <a:solidFill>
            <a:srgbClr val="E6FDC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Arial Narrow" pitchFamily="34" charset="0"/>
              </a:rPr>
              <a:t>GOB. DISTRITALES</a:t>
            </a:r>
          </a:p>
        </p:txBody>
      </p:sp>
      <p:sp>
        <p:nvSpPr>
          <p:cNvPr id="7216" name="Rectangle 15"/>
          <p:cNvSpPr>
            <a:spLocks noChangeArrowheads="1"/>
          </p:cNvSpPr>
          <p:nvPr/>
        </p:nvSpPr>
        <p:spPr bwMode="auto">
          <a:xfrm>
            <a:off x="1643042" y="4000504"/>
            <a:ext cx="1081087" cy="357187"/>
          </a:xfrm>
          <a:prstGeom prst="rect">
            <a:avLst/>
          </a:prstGeom>
          <a:solidFill>
            <a:srgbClr val="F9E3F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ORGANISMOS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ADSCRITOS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857250" y="642938"/>
            <a:ext cx="3571875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b="1" dirty="0">
                <a:solidFill>
                  <a:schemeClr val="bg1"/>
                </a:solidFill>
                <a:latin typeface="Arial Narrow" pitchFamily="34" charset="0"/>
              </a:rPr>
              <a:t>ACUERDO NACIONAL</a:t>
            </a:r>
            <a:endParaRPr lang="es-E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0" y="0"/>
            <a:ext cx="9144000" cy="571500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100" b="1" dirty="0">
                <a:solidFill>
                  <a:srgbClr val="FFF3FF"/>
                </a:solidFill>
                <a:latin typeface="Arial Narrow" pitchFamily="34" charset="0"/>
              </a:rPr>
              <a:t>ARTICULACIÓN DE PLANES DENTRO DEL SISTEMA NACIONAL DE PLANEAMIENTO</a:t>
            </a:r>
            <a:endParaRPr lang="es-ES" sz="2100" b="1" dirty="0">
              <a:solidFill>
                <a:srgbClr val="FFF3FF"/>
              </a:solidFill>
              <a:latin typeface="Arial Narrow" pitchFamily="34" charset="0"/>
            </a:endParaRPr>
          </a:p>
        </p:txBody>
      </p:sp>
      <p:sp>
        <p:nvSpPr>
          <p:cNvPr id="81" name="8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300CF-0D35-45BC-B94B-AA8C933946B3}" type="slidenum">
              <a:rPr lang="es-ES"/>
              <a:pPr>
                <a:defRPr/>
              </a:pPr>
              <a:t>3</a:t>
            </a:fld>
            <a:endParaRPr lang="es-ES"/>
          </a:p>
        </p:txBody>
      </p:sp>
      <p:sp>
        <p:nvSpPr>
          <p:cNvPr id="7220" name="Rectangle 15"/>
          <p:cNvSpPr>
            <a:spLocks noChangeArrowheads="1"/>
          </p:cNvSpPr>
          <p:nvPr/>
        </p:nvSpPr>
        <p:spPr bwMode="auto">
          <a:xfrm>
            <a:off x="6143625" y="5429250"/>
            <a:ext cx="1008063" cy="1214438"/>
          </a:xfrm>
          <a:prstGeom prst="rect">
            <a:avLst/>
          </a:prstGeom>
          <a:solidFill>
            <a:srgbClr val="C5FA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Programas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Presupuestales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con enfoque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por resultados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(PPER</a:t>
            </a:r>
            <a:r>
              <a:rPr lang="es-PE" sz="1100" b="1" dirty="0">
                <a:latin typeface="Arial Narrow" pitchFamily="34" charset="0"/>
              </a:rPr>
              <a:t>)</a:t>
            </a:r>
            <a:endParaRPr lang="es-ES" sz="1100" b="1" dirty="0">
              <a:latin typeface="Arial Narrow" pitchFamily="34" charset="0"/>
            </a:endParaRPr>
          </a:p>
        </p:txBody>
      </p:sp>
      <p:sp>
        <p:nvSpPr>
          <p:cNvPr id="7221" name="Rectangle 15"/>
          <p:cNvSpPr>
            <a:spLocks noChangeArrowheads="1"/>
          </p:cNvSpPr>
          <p:nvPr/>
        </p:nvSpPr>
        <p:spPr bwMode="auto">
          <a:xfrm>
            <a:off x="7858125" y="5500688"/>
            <a:ext cx="1008063" cy="1214437"/>
          </a:xfrm>
          <a:prstGeom prst="rect">
            <a:avLst/>
          </a:prstGeom>
          <a:solidFill>
            <a:srgbClr val="C5FA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PRESUPUESTO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Programas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Presupuestales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con enfoque 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por resultados</a:t>
            </a:r>
          </a:p>
          <a:p>
            <a:pPr algn="ctr"/>
            <a:r>
              <a:rPr lang="es-PE" sz="1100" b="1" dirty="0">
                <a:solidFill>
                  <a:schemeClr val="bg1"/>
                </a:solidFill>
                <a:latin typeface="Arial Narrow" pitchFamily="34" charset="0"/>
              </a:rPr>
              <a:t>(PPER)</a:t>
            </a:r>
            <a:endParaRPr lang="es-ES" sz="11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84" name="83 Conector recto"/>
          <p:cNvCxnSpPr/>
          <p:nvPr/>
        </p:nvCxnSpPr>
        <p:spPr>
          <a:xfrm>
            <a:off x="4071938" y="1428750"/>
            <a:ext cx="4143375" cy="1588"/>
          </a:xfrm>
          <a:prstGeom prst="line">
            <a:avLst/>
          </a:prstGeom>
          <a:ln w="38100">
            <a:solidFill>
              <a:srgbClr val="436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1187450" y="2276475"/>
            <a:ext cx="67691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 rot="16200000" flipV="1">
            <a:off x="4007644" y="1993106"/>
            <a:ext cx="1136650" cy="7938"/>
          </a:xfrm>
          <a:prstGeom prst="line">
            <a:avLst/>
          </a:prstGeom>
          <a:ln w="38100">
            <a:solidFill>
              <a:srgbClr val="436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 rot="5400000" flipH="1" flipV="1">
            <a:off x="1050925" y="2420938"/>
            <a:ext cx="2889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 rot="5400000" flipH="1" flipV="1">
            <a:off x="2249488" y="2106613"/>
            <a:ext cx="928687" cy="1587"/>
          </a:xfrm>
          <a:prstGeom prst="line">
            <a:avLst/>
          </a:prstGeom>
          <a:ln w="38100">
            <a:solidFill>
              <a:srgbClr val="436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/>
          <p:nvPr/>
        </p:nvCxnSpPr>
        <p:spPr>
          <a:xfrm rot="5400000" flipH="1" flipV="1">
            <a:off x="2771775" y="2420938"/>
            <a:ext cx="2889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/>
          <p:nvPr/>
        </p:nvCxnSpPr>
        <p:spPr>
          <a:xfrm rot="5400000" flipH="1" flipV="1">
            <a:off x="4708525" y="2420938"/>
            <a:ext cx="2889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rot="5400000" flipH="1" flipV="1">
            <a:off x="7704137" y="2528888"/>
            <a:ext cx="50482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0" name="Rectangle 5"/>
          <p:cNvSpPr>
            <a:spLocks noChangeArrowheads="1"/>
          </p:cNvSpPr>
          <p:nvPr/>
        </p:nvSpPr>
        <p:spPr bwMode="auto">
          <a:xfrm>
            <a:off x="900113" y="1628775"/>
            <a:ext cx="3167062" cy="5111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400" b="1" dirty="0">
                <a:solidFill>
                  <a:schemeClr val="bg1"/>
                </a:solidFill>
                <a:latin typeface="Arial Narrow" pitchFamily="34" charset="0"/>
              </a:rPr>
              <a:t>PLAN NACIONAL DE MEDIANO PLAZO</a:t>
            </a:r>
          </a:p>
          <a:p>
            <a:pPr algn="ctr"/>
            <a:r>
              <a:rPr lang="es-PE" sz="1400" b="1" dirty="0">
                <a:solidFill>
                  <a:schemeClr val="bg1"/>
                </a:solidFill>
                <a:latin typeface="Arial Narrow" pitchFamily="34" charset="0"/>
              </a:rPr>
              <a:t>2012 - 2016 /2017 - 2021</a:t>
            </a:r>
            <a:endParaRPr lang="es-ES" sz="14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77" name="76 Conector recto"/>
          <p:cNvCxnSpPr/>
          <p:nvPr/>
        </p:nvCxnSpPr>
        <p:spPr>
          <a:xfrm rot="5400000" flipH="1" flipV="1">
            <a:off x="2999581" y="2213769"/>
            <a:ext cx="142875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2" name="Line 30"/>
          <p:cNvSpPr>
            <a:spLocks noChangeShapeType="1"/>
          </p:cNvSpPr>
          <p:nvPr/>
        </p:nvSpPr>
        <p:spPr bwMode="auto">
          <a:xfrm>
            <a:off x="2643188" y="1000125"/>
            <a:ext cx="0" cy="2143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cxnSp>
        <p:nvCxnSpPr>
          <p:cNvPr id="97" name="96 Conector recto"/>
          <p:cNvCxnSpPr/>
          <p:nvPr/>
        </p:nvCxnSpPr>
        <p:spPr>
          <a:xfrm rot="5400000">
            <a:off x="5892800" y="2106613"/>
            <a:ext cx="1357313" cy="15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 rot="5400000">
            <a:off x="7515225" y="2106613"/>
            <a:ext cx="1357313" cy="15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/>
          </a:bodyPr>
          <a:lstStyle/>
          <a:p>
            <a:pPr algn="just"/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partir de un </a:t>
            </a:r>
            <a:r>
              <a:rPr lang="es-E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diagnóstico de la situación actual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(análisis de brechas, análisis de causalidad y diagnóstico estratégico), la Planificación Estratégica establece cuales son las acciones que se  tomarán para llegar a un </a:t>
            </a:r>
            <a:r>
              <a:rPr lang="es-E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“futuro deseado”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, el cual puede estar referido al mediano o largo plazo.</a:t>
            </a:r>
          </a:p>
          <a:p>
            <a:pPr algn="just">
              <a:buNone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3600" b="1" dirty="0" smtClean="0"/>
              <a:t>Planificación Estratégica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Rectángulo"/>
          <p:cNvSpPr>
            <a:spLocks noChangeArrowheads="1"/>
          </p:cNvSpPr>
          <p:nvPr/>
        </p:nvSpPr>
        <p:spPr bwMode="auto">
          <a:xfrm>
            <a:off x="428625" y="2071678"/>
            <a:ext cx="8501093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 eaLnBrk="0" hangingPunct="0"/>
            <a:r>
              <a:rPr lang="es-ES_tradnl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Es </a:t>
            </a:r>
            <a:r>
              <a:rPr lang="es-ES_tradnl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un instrumento administrativo </a:t>
            </a:r>
            <a:r>
              <a:rPr lang="es-ES_tradnl" sz="2800" dirty="0">
                <a:latin typeface="Arial" pitchFamily="34" charset="0"/>
                <a:ea typeface="Calibri" pitchFamily="34" charset="0"/>
                <a:cs typeface="Arial" pitchFamily="34" charset="0"/>
              </a:rPr>
              <a:t>que </a:t>
            </a:r>
            <a:r>
              <a:rPr lang="es-ES_tradnl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contiene </a:t>
            </a:r>
            <a:r>
              <a:rPr lang="es-ES_tradnl" sz="2800" dirty="0">
                <a:latin typeface="Arial" pitchFamily="34" charset="0"/>
                <a:ea typeface="Calibri" pitchFamily="34" charset="0"/>
                <a:cs typeface="Arial" pitchFamily="34" charset="0"/>
              </a:rPr>
              <a:t>los procesos a desarrollar en el </a:t>
            </a:r>
            <a:r>
              <a:rPr lang="es-ES_tradn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corto plazo</a:t>
            </a:r>
            <a:r>
              <a:rPr lang="es-ES_tradnl" sz="2800" dirty="0">
                <a:latin typeface="Arial" pitchFamily="34" charset="0"/>
                <a:ea typeface="Calibri" pitchFamily="34" charset="0"/>
                <a:cs typeface="Arial" pitchFamily="34" charset="0"/>
              </a:rPr>
              <a:t>, que reflejan las </a:t>
            </a:r>
            <a:r>
              <a:rPr lang="es-ES_tradn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metas presupuestarias que se esperan alcanzar para cada año fiscal</a:t>
            </a:r>
            <a:r>
              <a:rPr lang="es-ES_tradnl" sz="2800" dirty="0">
                <a:latin typeface="Arial" pitchFamily="34" charset="0"/>
                <a:ea typeface="Calibri" pitchFamily="34" charset="0"/>
                <a:cs typeface="Arial" pitchFamily="34" charset="0"/>
              </a:rPr>
              <a:t>, precisando las tareas necesarias para cumplirlas en dicho período, así como la oportunidad de su </a:t>
            </a:r>
            <a:r>
              <a:rPr lang="es-ES_tradnl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ejecución, </a:t>
            </a:r>
            <a:r>
              <a:rPr lang="es-ES_tradnl" sz="2800" dirty="0">
                <a:latin typeface="Arial" pitchFamily="34" charset="0"/>
                <a:ea typeface="Calibri" pitchFamily="34" charset="0"/>
                <a:cs typeface="Arial" pitchFamily="34" charset="0"/>
              </a:rPr>
              <a:t>a nivel de cada </a:t>
            </a:r>
            <a:r>
              <a:rPr lang="es-ES_tradnl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unidad, </a:t>
            </a:r>
            <a:r>
              <a:rPr lang="es-ES_tradn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alineados con su Plan Estratégico Institucional</a:t>
            </a:r>
            <a:r>
              <a:rPr lang="es-ES_tradnl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</a:p>
          <a:p>
            <a:pPr lvl="1" algn="just" eaLnBrk="0" hangingPunct="0"/>
            <a:endParaRPr lang="es-ES_tradnl" sz="20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17411" name="2 CuadroTexto"/>
          <p:cNvSpPr txBox="1">
            <a:spLocks noChangeArrowheads="1"/>
          </p:cNvSpPr>
          <p:nvPr/>
        </p:nvSpPr>
        <p:spPr bwMode="auto">
          <a:xfrm>
            <a:off x="2071688" y="714375"/>
            <a:ext cx="5072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Pla</a:t>
            </a:r>
            <a:r>
              <a:rPr lang="es-ES" sz="2800" b="1" dirty="0" smtClean="0">
                <a:latin typeface="Arial" pitchFamily="34" charset="0"/>
                <a:cs typeface="Arial" pitchFamily="34" charset="0"/>
              </a:rPr>
              <a:t>n Operativo Institucional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583264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/>
              <a:t/>
            </a:r>
            <a:br>
              <a:rPr lang="es-ES" b="1" dirty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/>
              <a:t/>
            </a:r>
            <a:br>
              <a:rPr lang="es-ES" b="1" dirty="0"/>
            </a:br>
            <a:r>
              <a:rPr lang="es-ES" b="1" dirty="0" smtClean="0"/>
              <a:t>RESUMEN PLAN OPERATIVO INSTITUCIONAL 2012  DEL </a:t>
            </a:r>
            <a:r>
              <a:rPr lang="es-ES" b="1" dirty="0"/>
              <a:t>ARCHIVO REGIONAL DE </a:t>
            </a:r>
            <a:r>
              <a:rPr lang="es-ES" b="1" dirty="0" smtClean="0"/>
              <a:t>PUNO </a:t>
            </a:r>
            <a:br>
              <a:rPr lang="es-ES" b="1" dirty="0" smtClean="0"/>
            </a:br>
            <a:r>
              <a:rPr lang="es-ES_tradnl" b="1" dirty="0"/>
              <a:t/>
            </a:r>
            <a:br>
              <a:rPr lang="es-ES_tradnl" b="1" dirty="0"/>
            </a:br>
            <a:r>
              <a:rPr lang="es-ES" b="1" dirty="0"/>
              <a:t> </a:t>
            </a:r>
            <a:r>
              <a:rPr lang="es-ES_tradnl" b="1" dirty="0"/>
              <a:t/>
            </a:r>
            <a:br>
              <a:rPr lang="es-ES_tradnl" b="1" dirty="0"/>
            </a:br>
            <a:r>
              <a:rPr lang="es-ES" dirty="0"/>
              <a:t> 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b="1" dirty="0"/>
              <a:t/>
            </a:r>
            <a:br>
              <a:rPr lang="es-ES_tradnl" b="1" dirty="0"/>
            </a:br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220532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296144"/>
          </a:xfrm>
        </p:spPr>
        <p:txBody>
          <a:bodyPr>
            <a:normAutofit fontScale="90000"/>
          </a:bodyPr>
          <a:lstStyle/>
          <a:p>
            <a:pPr lvl="0"/>
            <a:r>
              <a:rPr lang="es-PE" sz="3600" b="1" dirty="0"/>
              <a:t>CARACTERIZACION DEL ARCHIVO REGIONAL DE PUNO</a:t>
            </a:r>
            <a:r>
              <a:rPr lang="es-ES_tradnl" b="1" dirty="0"/>
              <a:t/>
            </a:r>
            <a:br>
              <a:rPr lang="es-ES_tradnl" b="1" dirty="0"/>
            </a:br>
            <a:endParaRPr lang="es-ES_tradnl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85000" lnSpcReduction="10000"/>
          </a:bodyPr>
          <a:lstStyle/>
          <a:p>
            <a:pPr algn="just"/>
            <a:endParaRPr lang="es-ES_tradnl" sz="3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31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ES_tradnl" sz="3100" dirty="0">
                <a:latin typeface="Arial" pitchFamily="34" charset="0"/>
                <a:cs typeface="Arial" pitchFamily="34" charset="0"/>
              </a:rPr>
              <a:t>Archivo Regional de Puno, </a:t>
            </a:r>
            <a:r>
              <a:rPr lang="es-ES_tradnl" sz="3100" b="1" i="1" dirty="0">
                <a:latin typeface="Arial" pitchFamily="34" charset="0"/>
                <a:cs typeface="Arial" pitchFamily="34" charset="0"/>
              </a:rPr>
              <a:t>e</a:t>
            </a:r>
            <a:r>
              <a:rPr lang="es-MX" sz="3100" b="1" i="1" dirty="0" err="1">
                <a:latin typeface="Arial" pitchFamily="34" charset="0"/>
                <a:cs typeface="Arial" pitchFamily="34" charset="0"/>
              </a:rPr>
              <a:t>stá</a:t>
            </a:r>
            <a:r>
              <a:rPr lang="es-MX" sz="3100" b="1" i="1" dirty="0">
                <a:latin typeface="Arial" pitchFamily="34" charset="0"/>
                <a:cs typeface="Arial" pitchFamily="34" charset="0"/>
              </a:rPr>
              <a:t> encargado de la defensa, conservación y servicio del Patrimonio Documental de la Nación en la región, </a:t>
            </a:r>
            <a:r>
              <a:rPr lang="es-MX" sz="3100" dirty="0">
                <a:latin typeface="Arial" pitchFamily="34" charset="0"/>
                <a:cs typeface="Arial" pitchFamily="34" charset="0"/>
              </a:rPr>
              <a:t>es </a:t>
            </a:r>
            <a:r>
              <a:rPr lang="es-ES_tradnl" sz="3100" dirty="0">
                <a:latin typeface="Arial" pitchFamily="34" charset="0"/>
                <a:cs typeface="Arial" pitchFamily="34" charset="0"/>
              </a:rPr>
              <a:t>una institución netamente de </a:t>
            </a:r>
            <a:r>
              <a:rPr lang="es-ES_tradnl" sz="3100" dirty="0" smtClean="0">
                <a:latin typeface="Arial" pitchFamily="34" charset="0"/>
                <a:cs typeface="Arial" pitchFamily="34" charset="0"/>
              </a:rPr>
              <a:t>servicios.</a:t>
            </a:r>
          </a:p>
          <a:p>
            <a:pPr algn="just"/>
            <a:endParaRPr lang="es-ES_tradnl" sz="3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3100" dirty="0" smtClean="0">
                <a:latin typeface="Arial" pitchFamily="34" charset="0"/>
                <a:cs typeface="Arial" pitchFamily="34" charset="0"/>
              </a:rPr>
              <a:t>Sus </a:t>
            </a:r>
            <a:r>
              <a:rPr lang="es-ES_tradnl" sz="3100" dirty="0" smtClean="0">
                <a:latin typeface="Arial" pitchFamily="34" charset="0"/>
                <a:cs typeface="Arial" pitchFamily="34" charset="0"/>
              </a:rPr>
              <a:t>principales problemas son: El </a:t>
            </a:r>
            <a:r>
              <a:rPr lang="es-ES_tradnl" sz="3100" dirty="0">
                <a:latin typeface="Arial" pitchFamily="34" charset="0"/>
                <a:cs typeface="Arial" pitchFamily="34" charset="0"/>
              </a:rPr>
              <a:t>Deterioro del Patrimonio Documental de la Nación, existente en la Región y la </a:t>
            </a:r>
            <a:r>
              <a:rPr lang="es-ES_tradnl" sz="3100" dirty="0" smtClean="0">
                <a:latin typeface="Arial" pitchFamily="34" charset="0"/>
                <a:cs typeface="Arial" pitchFamily="34" charset="0"/>
              </a:rPr>
              <a:t>Deficiente Prestación </a:t>
            </a:r>
            <a:r>
              <a:rPr lang="es-ES_tradnl" sz="3100" dirty="0">
                <a:latin typeface="Arial" pitchFamily="34" charset="0"/>
                <a:cs typeface="Arial" pitchFamily="34" charset="0"/>
              </a:rPr>
              <a:t>de </a:t>
            </a:r>
            <a:r>
              <a:rPr lang="es-ES_tradnl" sz="3100" dirty="0" smtClean="0">
                <a:latin typeface="Arial" pitchFamily="34" charset="0"/>
                <a:cs typeface="Arial" pitchFamily="34" charset="0"/>
              </a:rPr>
              <a:t>Servicios Archivísticos</a:t>
            </a:r>
            <a:r>
              <a:rPr lang="es-ES_tradnl" sz="31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r>
              <a:rPr lang="es-ES_tradnl" dirty="0"/>
              <a:t> 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="" xmlns:p14="http://schemas.microsoft.com/office/powerpoint/2010/main" val="30266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3600" b="1" dirty="0" smtClean="0"/>
              <a:t>Inadecuada Conservación del Patrimonio Documental existente en la Región Puno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s-ES_tradnl" sz="3200" dirty="0" smtClean="0"/>
          </a:p>
          <a:p>
            <a:pPr>
              <a:buNone/>
            </a:pPr>
            <a:r>
              <a:rPr lang="es-ES_tradnl" sz="3200" dirty="0" smtClean="0"/>
              <a:t>	Causas:</a:t>
            </a:r>
            <a:endParaRPr lang="es-ES" sz="3200" dirty="0" smtClean="0"/>
          </a:p>
          <a:p>
            <a:pPr>
              <a:buNone/>
            </a:pPr>
            <a:r>
              <a:rPr lang="es-ES_tradnl" sz="3200" dirty="0" smtClean="0"/>
              <a:t> </a:t>
            </a:r>
            <a:endParaRPr lang="es-ES" sz="3200" dirty="0" smtClean="0"/>
          </a:p>
          <a:p>
            <a:pPr lvl="1" algn="just"/>
            <a:r>
              <a:rPr lang="es-ES_tradnl" sz="2800" dirty="0" smtClean="0"/>
              <a:t>Proceso de deterioro del patrimonio documental de la Región.</a:t>
            </a:r>
          </a:p>
          <a:p>
            <a:pPr lvl="1" algn="just"/>
            <a:r>
              <a:rPr lang="es-ES_tradnl" sz="2800" dirty="0" smtClean="0"/>
              <a:t>Incumplimiento de las Normas del Sistema Nacional de Archivos (Deficiente asignación de infraestructura física, recursos humanos, económicos y financieros)</a:t>
            </a:r>
            <a:endParaRPr lang="es-ES" sz="2800" dirty="0" smtClean="0"/>
          </a:p>
          <a:p>
            <a:pPr lvl="1" algn="just"/>
            <a:r>
              <a:rPr lang="es-ES_tradnl" sz="2800" dirty="0" smtClean="0"/>
              <a:t>Inexistencia del uso intensivo de las Tecnologías de la información (Ausencia del manuales para las buenas prácticas en los procesos técnicos archivísticos – Gestión por procesos).  </a:t>
            </a:r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43998" cy="785818"/>
          </a:xfrm>
        </p:spPr>
        <p:txBody>
          <a:bodyPr/>
          <a:lstStyle/>
          <a:p>
            <a:pPr algn="just"/>
            <a:r>
              <a:rPr lang="es-PE" sz="3200" b="1" dirty="0" smtClean="0"/>
              <a:t>Deficiente prestación de servicios archivísticos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428736"/>
            <a:ext cx="8501122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/>
              <a:t>	Causas: </a:t>
            </a:r>
          </a:p>
          <a:p>
            <a:pPr lvl="1" algn="just"/>
            <a:r>
              <a:rPr lang="es-ES_tradnl" sz="2400" dirty="0" smtClean="0"/>
              <a:t>Escaso conocimiento de la nueva gestión pública, donde el estado debe estar al servicio del ciudadano (escaso trabajo en equipo sin logro de resultados).</a:t>
            </a:r>
          </a:p>
          <a:p>
            <a:pPr lvl="1" algn="just"/>
            <a:r>
              <a:rPr lang="es-ES_tradnl" sz="2400" dirty="0" smtClean="0"/>
              <a:t>Deficiente desarrollo de las competencias ocupacionales (Ausencia de procesos de capacitación y formación de los trabajadores especialmente en informática, ofimática y otros relacionados al avance de la tecnología).</a:t>
            </a:r>
          </a:p>
          <a:p>
            <a:pPr lvl="1" algn="just"/>
            <a:r>
              <a:rPr lang="es-ES_tradnl" sz="2400" dirty="0" smtClean="0"/>
              <a:t>Uso de procedimientos operativos no estandarizados respecto a las normas establecidas.</a:t>
            </a:r>
            <a:endParaRPr lang="es-ES" sz="24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1282</Words>
  <Application>Microsoft Office PowerPoint</Application>
  <PresentationFormat>Presentación en pantalla (4:3)</PresentationFormat>
  <Paragraphs>323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Técnico</vt:lpstr>
      <vt:lpstr>Planificando en el Archivo Regional</vt:lpstr>
      <vt:lpstr>Los Niveles de la Planificación</vt:lpstr>
      <vt:lpstr>Diapositiva 3</vt:lpstr>
      <vt:lpstr>Planificación Estratégica</vt:lpstr>
      <vt:lpstr>Diapositiva 5</vt:lpstr>
      <vt:lpstr>    RESUMEN PLAN OPERATIVO INSTITUCIONAL 2012  DEL ARCHIVO REGIONAL DE PUNO        </vt:lpstr>
      <vt:lpstr>CARACTERIZACION DEL ARCHIVO REGIONAL DE PUNO </vt:lpstr>
      <vt:lpstr>Inadecuada Conservación del Patrimonio Documental existente en la Región Puno</vt:lpstr>
      <vt:lpstr>Deficiente prestación de servicios archivísticos</vt:lpstr>
      <vt:lpstr>OBJETIVOS: </vt:lpstr>
      <vt:lpstr> LINEAMIENTOS DE POLITICA INSTITUCIONAL   </vt:lpstr>
      <vt:lpstr>ANALISIS ESTRATEGICO (FODA)</vt:lpstr>
      <vt:lpstr>ANALISIS ESTRATEGICO (FODA)</vt:lpstr>
      <vt:lpstr>Estrategias Ofensivas (FO)</vt:lpstr>
      <vt:lpstr>Estrategias Defensivas (FA)</vt:lpstr>
      <vt:lpstr>Estrategias de Reorientación (DO)</vt:lpstr>
      <vt:lpstr>Estrategias de Supervivencia (DA)</vt:lpstr>
      <vt:lpstr>Diapositiva 18</vt:lpstr>
      <vt:lpstr>Diapositiva 19</vt:lpstr>
      <vt:lpstr>  DISTRIBUCION DEL PRESUPUESTO POR  FTE. FTO. </vt:lpstr>
      <vt:lpstr>ASIGNACION PRESUPUESTAL 2012</vt:lpstr>
    </vt:vector>
  </TitlesOfParts>
  <Company>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LINEAMIENTOS DE POLITICA DE DESARROLLO DEL ARCHIVO REGIONAL DE PUNO   2011-2014</dc:title>
  <dc:creator>pad</dc:creator>
  <cp:lastModifiedBy>ABC</cp:lastModifiedBy>
  <cp:revision>87</cp:revision>
  <dcterms:created xsi:type="dcterms:W3CDTF">2011-05-26T15:07:19Z</dcterms:created>
  <dcterms:modified xsi:type="dcterms:W3CDTF">2012-04-09T11:36:03Z</dcterms:modified>
</cp:coreProperties>
</file>