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27272"/>
              <a:buChar char="●"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SzPct val="127272"/>
              <a:buChar char="○"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SzPct val="127272"/>
              <a:buChar char="■"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SzPct val="127272"/>
              <a:buChar char="●"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SzPct val="127272"/>
              <a:buChar char="○"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SzPct val="127272"/>
              <a:buChar char="■"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SzPct val="127272"/>
              <a:buChar char="●"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SzPct val="127272"/>
              <a:buChar char="○"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SzPct val="127272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a de títul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925"/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ítulo y descripció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1818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1111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ita con descripció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1818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366138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9998"/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1111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03" name="Shape 103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E471"/>
              </a:buClr>
              <a:buSzPct val="25000"/>
              <a:buFont typeface="Arial"/>
              <a:buNone/>
            </a:pPr>
            <a:r>
              <a:rPr b="0" i="0" lang="es-E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E471"/>
              </a:buClr>
              <a:buSzPct val="25000"/>
              <a:buFont typeface="Arial"/>
              <a:buNone/>
            </a:pPr>
            <a:r>
              <a:rPr b="0" i="0" lang="es-E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arjeta de nombr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1818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1111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itar la tarjeta de nombr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1818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1111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18" name="Shape 118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E471"/>
              </a:buClr>
              <a:buSzPct val="25000"/>
              <a:buFont typeface="Arial"/>
              <a:buNone/>
            </a:pPr>
            <a:r>
              <a:rPr b="0" i="0" lang="es-E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E471"/>
              </a:buClr>
              <a:buSzPct val="25000"/>
              <a:buFont typeface="Arial"/>
              <a:buNone/>
            </a:pPr>
            <a:r>
              <a:rPr b="0" i="0" lang="es-E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Verdadero o fals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85799" y="609600"/>
            <a:ext cx="8588202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1818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1111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8888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 rot="5400000">
            <a:off x="5994318" y="2582952"/>
            <a:ext cx="5251450" cy="1304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8888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8888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5000"/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1999"/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1111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8888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77333" y="2160589"/>
            <a:ext cx="4184035" cy="38807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5089969" y="2160589"/>
            <a:ext cx="4184033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8888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75745" y="2160983"/>
            <a:ext cx="418562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40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2222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75745" y="2737244"/>
            <a:ext cx="418562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5088382" y="2160983"/>
            <a:ext cx="418561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40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2222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5088383" y="2737244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8888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677333" y="2777068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2855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62" lvl="1" marL="45706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1428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425" lvl="2" marL="91412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3333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288" lvl="3" marL="1371189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60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151" lvl="4" marL="182825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60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013" lvl="5" marL="228531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60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876" lvl="6" marL="274237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60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739" lvl="7" marL="319944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60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03" lvl="8" marL="365650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60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677333" y="4800600"/>
            <a:ext cx="8596667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58333"/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9998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6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20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6666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6666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6666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6666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6666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6666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8888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1583266" y="2480733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s-ES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</a:t>
            </a:r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Sesión 4</a:t>
            </a: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1878" y="1307637"/>
            <a:ext cx="1762124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JUnit: ejemplo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77333" y="1285864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public class EjemploJUnit {</a:t>
            </a: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public WebDriver driver;</a:t>
            </a: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public String url;</a:t>
            </a: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@Before</a:t>
            </a: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public void setUp() {</a:t>
            </a: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	driver = new ChromeDriver()</a:t>
            </a: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	driver.get(url);</a:t>
            </a: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}</a:t>
            </a: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@Test</a:t>
            </a: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public void testFoo() {</a:t>
            </a:r>
          </a:p>
          <a:p>
            <a:pPr indent="-2540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//haz algo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@After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public void tearDown()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	driver.quit();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JUnitParams: Parametrizacion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77333" y="167073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La clase se anota con @RunWith(JUnitParamsRunner.class)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 método de prueba se anota con @FileParameters(“dataFile.csv”)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Ejemplo:</a:t>
            </a:r>
          </a:p>
          <a:p>
            <a:pPr indent="381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@Test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@FileParameters("./data/data.csv")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public void createTopicBook(String topic1, String topic2, String browser, String url)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	this.setUp(browser, url);	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	assertTrue(homePage.isAt());	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	bookCreatorPage = homePage.createBook();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 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Page Object Model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s-E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Patrón de diseño utilizado para separar el caso de prueba de su implementación.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s-E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Los miembros de la clase son los WebElements de la página.</a:t>
            </a:r>
            <a:r>
              <a:rPr lang="es-ES" sz="2800"/>
              <a:t>Cada Página o sección de la misma se implementa como una clase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t/>
            </a:r>
            <a:endParaRPr sz="2800"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s-E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los métodos son los pasos y verificaciones del Caso de prueba.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s-E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Promueve la reusabilidad del código.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POM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550" y="1974400"/>
            <a:ext cx="10769099" cy="42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POM: Estructura de proyecto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8689" y="1517025"/>
            <a:ext cx="5654075" cy="476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POM: Estructura del Proyecto</a:t>
            </a:r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8519" y="1691950"/>
            <a:ext cx="4111953" cy="43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POM: Caso de Prueba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29" y="1690329"/>
            <a:ext cx="8682449" cy="419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POM: BaseTest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25" y="1279274"/>
            <a:ext cx="8052624" cy="508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POM: Page Object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29" y="1503199"/>
            <a:ext cx="8524999" cy="496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POM: Properties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0" y="1294930"/>
            <a:ext cx="8175100" cy="531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Objetivos</a:t>
            </a:r>
          </a:p>
        </p:txBody>
      </p:sp>
      <p:grpSp>
        <p:nvGrpSpPr>
          <p:cNvPr id="151" name="Shape 151"/>
          <p:cNvGrpSpPr/>
          <p:nvPr/>
        </p:nvGrpSpPr>
        <p:grpSpPr>
          <a:xfrm>
            <a:off x="1481816" y="1653233"/>
            <a:ext cx="7132124" cy="2897579"/>
            <a:chOff x="732029" y="132"/>
            <a:chExt cx="7132124" cy="2897579"/>
          </a:xfrm>
        </p:grpSpPr>
        <p:sp>
          <p:nvSpPr>
            <p:cNvPr id="152" name="Shape 152"/>
            <p:cNvSpPr/>
            <p:nvPr/>
          </p:nvSpPr>
          <p:spPr>
            <a:xfrm>
              <a:off x="732029" y="132"/>
              <a:ext cx="2228700" cy="1337400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Shape 153"/>
            <p:cNvSpPr txBox="1"/>
            <p:nvPr/>
          </p:nvSpPr>
          <p:spPr>
            <a:xfrm>
              <a:off x="732029" y="132"/>
              <a:ext cx="2228700" cy="13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s-ES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Ventanas Modales y Emergentes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3183741" y="132"/>
              <a:ext cx="2228699" cy="1337400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3183741" y="132"/>
              <a:ext cx="2228699" cy="13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b="0" i="0" lang="es-ES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JUnit</a:t>
              </a:r>
            </a:p>
          </p:txBody>
        </p:sp>
        <p:sp>
          <p:nvSpPr>
            <p:cNvPr id="156" name="Shape 156"/>
            <p:cNvSpPr/>
            <p:nvPr/>
          </p:nvSpPr>
          <p:spPr>
            <a:xfrm>
              <a:off x="5635453" y="132"/>
              <a:ext cx="2228700" cy="1337400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5635453" y="132"/>
              <a:ext cx="2228700" cy="13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b="0" i="0" lang="es-ES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Page Object Model</a:t>
              </a:r>
            </a:p>
          </p:txBody>
        </p:sp>
        <p:sp>
          <p:nvSpPr>
            <p:cNvPr id="158" name="Shape 158"/>
            <p:cNvSpPr/>
            <p:nvPr/>
          </p:nvSpPr>
          <p:spPr>
            <a:xfrm>
              <a:off x="3183741" y="1560312"/>
              <a:ext cx="2228699" cy="1337399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 txBox="1"/>
            <p:nvPr/>
          </p:nvSpPr>
          <p:spPr>
            <a:xfrm>
              <a:off x="3183741" y="1560312"/>
              <a:ext cx="2228699" cy="1337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s-ES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Proyecto Facebook, Parte 1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POM: Locators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4" name="Shape 2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29" y="1334779"/>
            <a:ext cx="8052625" cy="507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Proyecto Final: Facebook	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s-ES" sz="3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Hacer Login en Facebook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s-ES" sz="3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Visitar la página de amigos.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s-ES" sz="3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Visitar la página del primer amigo.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s-ES" sz="3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Visitar su página de amigos, si está disponible. 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s-ES" sz="3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Visitar la página de su primer amigo…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s-ES" sz="3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etc...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Alertas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s-E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Alert Boxes</a:t>
            </a: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s-E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Alert box</a:t>
            </a: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s-E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Confirm Alert box</a:t>
            </a: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s-E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Prompt Alert box 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▶"/>
            </a:pPr>
            <a:r>
              <a:rPr b="0" i="0" lang="es-E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</a:t>
            </a: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▶"/>
            </a:pPr>
            <a:r>
              <a:rPr b="0" i="0" lang="es-E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NoAlertPresentException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Alertas sencillas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new WebDriverWait(driver, 10).wait.until(ExpectedConditions.alertIsPresent());</a:t>
            </a: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Alert alert = driver.switchTo().alert();</a:t>
            </a: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String textOnAlert = alert.getText();</a:t>
            </a: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assertEquals(“texto alerta”, textOnAlert);</a:t>
            </a: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alert.accept()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Alerta confirmar 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77333" y="1565764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// dar click en el boton de “confirmar”    driver.findElement(By.id("confirm")).click();</a:t>
            </a:r>
            <a:b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// Get the Alert</a:t>
            </a:r>
            <a:b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Alert alert = driver.switchTo().alert();</a:t>
            </a:r>
            <a:b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// Click OK button, by calling accept method</a:t>
            </a:r>
            <a:b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alert.accept();</a:t>
            </a:r>
            <a:b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// Check Page displays correct message</a:t>
            </a:r>
            <a:b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WebElement message = driver.findElement(By.id("demo"));</a:t>
            </a:r>
            <a:b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assertEquals("You Accepted Alert!", message.getText());</a:t>
            </a:r>
            <a:b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Alerta cancelar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77333" y="1600764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620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Click Confirm button to show Confirmation Alert box</a:t>
            </a:r>
            <a:b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driver.findElement(By.id("confirm")).click();</a:t>
            </a:r>
            <a:b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// Get the Alert</a:t>
            </a:r>
            <a:b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Alert alert = driver.switchTo().alert();</a:t>
            </a:r>
            <a:b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// Click Cancel button, by calling dismiss method</a:t>
            </a:r>
            <a:b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alert.dismiss();</a:t>
            </a:r>
            <a:b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// Check Page displays correct message</a:t>
            </a:r>
            <a:b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WebElement message = driver.findElement(By.id("demo"));</a:t>
            </a:r>
            <a:b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assertEquals("You Dismissed Alert!", message.getText());</a:t>
            </a:r>
          </a:p>
          <a:p>
            <a:pPr indent="-2540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prompt box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77333" y="1373314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620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Click Confirm button to show Prompt Alert box</a:t>
            </a:r>
            <a:b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driver.findElement(By.id("prompt")).click();</a:t>
            </a:r>
            <a:b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// Get the Alert</a:t>
            </a:r>
            <a:b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Alert alert = driver.switchTo().alert();</a:t>
            </a:r>
            <a:b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// Enter some value on Prompt Alert box</a:t>
            </a:r>
            <a:b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alert.sendKeys("Foo");</a:t>
            </a:r>
            <a:b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// Click OK button, by calling accept method</a:t>
            </a:r>
            <a:b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alert.accept();</a:t>
            </a:r>
            <a:b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// Check Page displays message with value entered in Prompt</a:t>
            </a:r>
            <a:b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WebElement message = driver.findElement(By.id("prompt_demo"));</a:t>
            </a:r>
            <a:b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assertEquals("Hello Foo! How are you today?", message.getText());</a:t>
            </a:r>
          </a:p>
          <a:p>
            <a:pPr indent="-2540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JUnit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s-ES" sz="3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Framework open source para escribir y correr pruebas en Java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s-ES" sz="3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Existen muchas maneras de correr casos de prueba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s-ES" sz="3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Crea una relación entre desarrollo y pruebas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s-ES" sz="3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el desarrollo de suites de pruebas que se pueden correr cuando haya cambios en el código.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JUnit: métodos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setUp():  configura el caso de prueba para la ejecución, inicializando los parámetros necesarios.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testFoo(): Realiza los pasos y verificaciones necesarias para el caso de prueba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tearDown(): termina el caso de prueba y deja el ambiente listo para el siguiente caso de prueba.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