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779" r:id="rId2"/>
    <p:sldMasterId id="2147483744" r:id="rId3"/>
    <p:sldMasterId id="2147483794" r:id="rId4"/>
    <p:sldMasterId id="2147483807" r:id="rId5"/>
    <p:sldMasterId id="2147483819" r:id="rId6"/>
  </p:sldMasterIdLst>
  <p:notesMasterIdLst>
    <p:notesMasterId r:id="rId21"/>
  </p:notesMasterIdLst>
  <p:handoutMasterIdLst>
    <p:handoutMasterId r:id="rId22"/>
  </p:handoutMasterIdLst>
  <p:sldIdLst>
    <p:sldId id="256" r:id="rId7"/>
    <p:sldId id="874" r:id="rId8"/>
    <p:sldId id="873" r:id="rId9"/>
    <p:sldId id="883" r:id="rId10"/>
    <p:sldId id="877" r:id="rId11"/>
    <p:sldId id="876" r:id="rId12"/>
    <p:sldId id="875" r:id="rId13"/>
    <p:sldId id="881" r:id="rId14"/>
    <p:sldId id="878" r:id="rId15"/>
    <p:sldId id="879" r:id="rId16"/>
    <p:sldId id="880" r:id="rId17"/>
    <p:sldId id="882" r:id="rId18"/>
    <p:sldId id="885" r:id="rId19"/>
    <p:sldId id="808" r:id="rId20"/>
  </p:sldIdLst>
  <p:sldSz cx="6858000" cy="5143500"/>
  <p:notesSz cx="7010400" cy="9296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166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33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498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66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5829" algn="l" defTabSz="914333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2995" algn="l" defTabSz="914333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160" algn="l" defTabSz="914333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326" algn="l" defTabSz="914333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0" userDrawn="1">
          <p15:clr>
            <a:srgbClr val="A4A3A4"/>
          </p15:clr>
        </p15:guide>
        <p15:guide id="2" pos="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45"/>
    <a:srgbClr val="181B1F"/>
    <a:srgbClr val="73C069"/>
    <a:srgbClr val="339933"/>
    <a:srgbClr val="66FF66"/>
    <a:srgbClr val="00B050"/>
    <a:srgbClr val="00CC66"/>
    <a:srgbClr val="009900"/>
    <a:srgbClr val="0000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2" autoAdjust="0"/>
    <p:restoredTop sz="96433" autoAdjust="0"/>
  </p:normalViewPr>
  <p:slideViewPr>
    <p:cSldViewPr snapToGrid="0">
      <p:cViewPr varScale="1">
        <p:scale>
          <a:sx n="148" d="100"/>
          <a:sy n="148" d="100"/>
        </p:scale>
        <p:origin x="1494" y="120"/>
      </p:cViewPr>
      <p:guideLst>
        <p:guide orient="horz" pos="660"/>
        <p:guide pos="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90" y="-64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57" y="2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1207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altLang="ja-JP" smtClean="0"/>
              <a:t>aaaaaaaaaa                                                                                                     aaaaaaaaaaaa</a:t>
            </a:r>
            <a:endParaRPr lang="en-US" altLang="ja-JP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57" y="8831207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994BB0-016F-4840-86EA-8B3085F19C6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125043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57" y="2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62" y="4415603"/>
            <a:ext cx="5140078" cy="418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1207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altLang="ja-JP" smtClean="0"/>
              <a:t>aaaaaaaaaa                                                                                                     aaaaaaaaaaaa</a:t>
            </a:r>
            <a:endParaRPr lang="en-US" altLang="ja-JP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57" y="8831207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8523B5-A34A-4349-B43A-7CBA90F5006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846359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16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33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49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664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5829" algn="l" defTabSz="91433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77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Enfoque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en</a:t>
            </a:r>
            <a:r>
              <a:rPr kumimoji="1" lang="en-US" altLang="ja-JP" baseline="0" dirty="0" smtClean="0"/>
              <a:t> Capacity Improvement y </a:t>
            </a:r>
            <a:r>
              <a:rPr kumimoji="1" lang="en-US" altLang="ja-JP" baseline="0" dirty="0" err="1" smtClean="0"/>
              <a:t>recalcar</a:t>
            </a:r>
            <a:r>
              <a:rPr kumimoji="1" lang="en-US" altLang="ja-JP" baseline="0" dirty="0" smtClean="0"/>
              <a:t> Mexico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aaaaaaaaaa                                                                                                     aaaaaaaaaaaa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9462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aaaaaaaaaa                                                                                                     aaaaaaaaaaaa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438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aaaaaaaaaa                                                                                                     aaaaaaaaaaaa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515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2200277" y="2461589"/>
            <a:ext cx="4333875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2213611" y="499533"/>
            <a:ext cx="4334468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2213971" y="4267201"/>
            <a:ext cx="4334468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2213971" y="3771901"/>
            <a:ext cx="4334468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0" y="219926"/>
            <a:ext cx="1531681" cy="9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3A627CC1-1DC9-408F-97CD-3D63ECDCFD5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30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886326" y="457200"/>
            <a:ext cx="1457325" cy="41148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14351" y="457200"/>
            <a:ext cx="4257675" cy="4114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AA8EA928-75F1-4EAE-B97A-B4E0B3BE0C5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360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598621"/>
            <a:ext cx="5829300" cy="1101725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71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2900" y="1200157"/>
            <a:ext cx="6172200" cy="3394075"/>
          </a:xfrm>
          <a:prstGeom prst="rect">
            <a:avLst/>
          </a:prstGeom>
        </p:spPr>
        <p:txBody>
          <a:bodyPr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98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  <a:prstGeom prst="rect">
            <a:avLst/>
          </a:prstGeom>
        </p:spPr>
        <p:txBody>
          <a:bodyPr lIns="91434" tIns="45717" rIns="91434" bIns="45717"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2179643"/>
            <a:ext cx="5829300" cy="1125537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6241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1200157"/>
            <a:ext cx="3028950" cy="33940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200157"/>
            <a:ext cx="3028950" cy="33940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78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1" y="1150938"/>
            <a:ext cx="3030141" cy="481012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1" y="1631953"/>
            <a:ext cx="3030141" cy="29622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6" y="1150938"/>
            <a:ext cx="3031331" cy="481012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6" y="1631953"/>
            <a:ext cx="3031331" cy="29622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7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94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5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3" y="204791"/>
            <a:ext cx="2256235" cy="871537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204792"/>
            <a:ext cx="3833813" cy="4389437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3" y="1076325"/>
            <a:ext cx="2256235" cy="351790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7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B2BFF4B8-CEA9-4914-84F0-91D64108C4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6827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450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4025901"/>
            <a:ext cx="4114800" cy="60325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4039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1200157"/>
            <a:ext cx="6172200" cy="3394075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858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206376"/>
            <a:ext cx="1543050" cy="4387850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206376"/>
            <a:ext cx="4514850" cy="4387850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43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598621"/>
            <a:ext cx="5829300" cy="11017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727F2-F62A-4AA4-BDC6-128C883ADBE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9245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9770-035D-4557-B801-D252A1A2C63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740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2179643"/>
            <a:ext cx="58293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C7E1-18E0-49D6-A586-492C2069141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023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1200157"/>
            <a:ext cx="30289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1200157"/>
            <a:ext cx="30289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B155-B06E-4C41-90A2-C83F9FC3BCD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749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1" y="1150938"/>
            <a:ext cx="3030141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1" y="1631953"/>
            <a:ext cx="3030141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76" y="1150938"/>
            <a:ext cx="3031331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76" y="1631953"/>
            <a:ext cx="3031331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0BF1-137B-4F7C-98D4-ADB2304FFDF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341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1A0D1-BF4E-4995-9BA0-C2ECA605BDC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468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7865F-5153-4987-A2F8-2E379B54186D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93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5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8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AE57CDE5-50F1-46A1-98D0-3FDED097D26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9237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3" y="204791"/>
            <a:ext cx="2256235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8" y="204792"/>
            <a:ext cx="3833813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3" y="1076325"/>
            <a:ext cx="2256235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E073-A79D-43C5-B0D4-F2189483CDA8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52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4025901"/>
            <a:ext cx="41148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119B2-04FD-401E-A517-582E0D97A09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3580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58532-FAF9-4701-B3C8-A21BF62F562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8905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206376"/>
            <a:ext cx="1543050" cy="438785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206376"/>
            <a:ext cx="4514850" cy="438785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21BFE-EAAD-4D71-9EE9-84467470594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406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598621"/>
            <a:ext cx="5829300" cy="1101725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4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2900" y="1200157"/>
            <a:ext cx="6172200" cy="3394075"/>
          </a:xfrm>
          <a:prstGeom prst="rect">
            <a:avLst/>
          </a:prstGeom>
        </p:spPr>
        <p:txBody>
          <a:bodyPr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86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  <a:prstGeom prst="rect">
            <a:avLst/>
          </a:prstGeom>
        </p:spPr>
        <p:txBody>
          <a:bodyPr lIns="91434" tIns="45717" rIns="91434" bIns="45717"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2179643"/>
            <a:ext cx="5829300" cy="1125537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418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1200157"/>
            <a:ext cx="3028950" cy="33940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200157"/>
            <a:ext cx="3028950" cy="33940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92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1" y="1150938"/>
            <a:ext cx="3030141" cy="481012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1" y="1631953"/>
            <a:ext cx="3030141" cy="29622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6" y="1150938"/>
            <a:ext cx="3031331" cy="481012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6" y="1631953"/>
            <a:ext cx="3031331" cy="29622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14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4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14350" y="1485900"/>
            <a:ext cx="28575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1485900"/>
            <a:ext cx="28575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2CC1DF8B-135C-451E-94A2-AB7CDF8F46A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67635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3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3" y="204791"/>
            <a:ext cx="2256235" cy="871537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204792"/>
            <a:ext cx="3833813" cy="4389437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3" y="1076325"/>
            <a:ext cx="2256235" cy="351790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642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450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4025901"/>
            <a:ext cx="4114800" cy="60325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395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1200157"/>
            <a:ext cx="6172200" cy="3394075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858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206376"/>
            <a:ext cx="1543050" cy="4387850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206376"/>
            <a:ext cx="4514850" cy="4387850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316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598614"/>
            <a:ext cx="5829300" cy="11017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92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2900" y="1200151"/>
            <a:ext cx="61722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665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2179639"/>
            <a:ext cx="58293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177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075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075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80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1150938"/>
            <a:ext cx="3030141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1631951"/>
            <a:ext cx="3030141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1150938"/>
            <a:ext cx="3031331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1631951"/>
            <a:ext cx="3031331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2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76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76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71038960-2714-4B35-8F2B-02ED5E7B378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549099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182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055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4789"/>
            <a:ext cx="2256235" cy="871537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4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076325"/>
            <a:ext cx="2256235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607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4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4025900"/>
            <a:ext cx="41148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78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1200151"/>
            <a:ext cx="61722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734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206375"/>
            <a:ext cx="154305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206375"/>
            <a:ext cx="451485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076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2308860" y="622300"/>
            <a:ext cx="4163378" cy="195177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619" b="1" dirty="0">
              <a:solidFill>
                <a:srgbClr val="FFFFFF"/>
              </a:solidFill>
              <a:latin typeface="Arial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2308860" y="2575211"/>
            <a:ext cx="41445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2309220" y="4400551"/>
            <a:ext cx="4163378" cy="357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619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2309220" y="4029076"/>
            <a:ext cx="4163378" cy="357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619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50" y="407831"/>
            <a:ext cx="1531681" cy="7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99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3058" y="1952626"/>
            <a:ext cx="2674157" cy="12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80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0FE6-92AC-4275-B10F-2ABFD0E0BA16}" type="slidenum">
              <a:rPr lang="en-US" altLang="ja-JP">
                <a:solidFill>
                  <a:srgbClr val="000000"/>
                </a:solidFill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342417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3EDD6-4DF7-4D9D-954B-9218DFA929E6}" type="slidenum">
              <a:rPr lang="en-US" altLang="ja-JP">
                <a:solidFill>
                  <a:srgbClr val="000000"/>
                </a:solidFill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6390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C10C6EA1-F2E6-4DF3-BFD3-0AD95500F7F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34237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14350" y="1485900"/>
            <a:ext cx="2857500" cy="30861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1485900"/>
            <a:ext cx="2857500" cy="30861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5DDCE-0282-4DB5-B9E2-1A28BD707A1B}" type="slidenum">
              <a:rPr lang="en-US" altLang="ja-JP">
                <a:solidFill>
                  <a:srgbClr val="000000"/>
                </a:solidFill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569901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4FBFA-25C8-4A36-9296-B16D08680836}" type="slidenum">
              <a:rPr lang="en-US" altLang="ja-JP">
                <a:solidFill>
                  <a:srgbClr val="000000"/>
                </a:solidFill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392658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6943A-1F14-4E37-8472-84644745EB95}" type="slidenum">
              <a:rPr lang="en-US" altLang="ja-JP">
                <a:solidFill>
                  <a:srgbClr val="000000"/>
                </a:solidFill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005536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A896B-1098-44C1-A284-9CFD4591AAEF}" type="slidenum">
              <a:rPr lang="en-US" altLang="ja-JP">
                <a:solidFill>
                  <a:srgbClr val="000000"/>
                </a:solidFill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591971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F3C5-EDF1-415E-A51A-7805472919B5}" type="slidenum">
              <a:rPr lang="en-US" altLang="ja-JP">
                <a:solidFill>
                  <a:srgbClr val="000000"/>
                </a:solidFill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554598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55D1F-11D3-442B-A725-944BF90318E6}" type="slidenum">
              <a:rPr lang="en-US" altLang="ja-JP">
                <a:solidFill>
                  <a:srgbClr val="000000"/>
                </a:solidFill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155453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FE0-7B0D-452C-A7A2-DBF0F611E049}" type="slidenum">
              <a:rPr lang="en-US" altLang="ja-JP">
                <a:solidFill>
                  <a:srgbClr val="000000"/>
                </a:solidFill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897024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886325" y="457200"/>
            <a:ext cx="1457325" cy="41148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4257675" cy="4114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5998A-3CE2-4860-A25B-8B31B6C4CF0E}" type="slidenum">
              <a:rPr lang="en-US" altLang="ja-JP">
                <a:solidFill>
                  <a:srgbClr val="000000"/>
                </a:solidFill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5505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20322F2B-8E28-4798-9579-B2D8E1EC697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94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3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8" y="204796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3" y="1076328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78A013D0-10F6-4668-8666-467A801F4FB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08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4025511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D540B586-4C45-4EF1-81E5-495CA613752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67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992228"/>
            <a:ext cx="5829300" cy="3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485900"/>
            <a:ext cx="582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4686300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6300"/>
            <a:ext cx="2171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6453000" y="4800350"/>
            <a:ext cx="405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H="1">
            <a:off x="261938" y="658700"/>
            <a:ext cx="639585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76711"/>
            <a:ext cx="922080" cy="570988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377239" y="4807646"/>
            <a:ext cx="55146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endParaRPr lang="en-US" altLang="ja-JP" sz="900" dirty="0">
              <a:solidFill>
                <a:srgbClr val="009B4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55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1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464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618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66" indent="-342866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86" indent="-228577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040" indent="-228577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95" indent="-228577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48" indent="-228577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504" indent="-228577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58" indent="-228577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812" indent="-228577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64" y="1746251"/>
            <a:ext cx="2674157" cy="16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dt="0"/>
  <p:txStyles>
    <p:titleStyle>
      <a:lvl1pPr algn="ctr" defTabSz="45715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5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defTabSz="457155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45715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457155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7" algn="l" defTabSz="457155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342900" y="1200157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83BD11-8E88-4345-9201-C56A450BDE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155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31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464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618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866" indent="-342866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7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7" algn="l" defTabSz="91431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7" algn="l" defTabSz="91431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7" algn="l" defTabSz="91431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7" algn="l" defTabSz="91431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64" y="1746251"/>
            <a:ext cx="2674157" cy="16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dt="0"/>
  <p:txStyles>
    <p:titleStyle>
      <a:lvl1pPr algn="ctr" defTabSz="45715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5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defTabSz="457155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45715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457155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7" algn="l" defTabSz="457155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57" y="1746251"/>
            <a:ext cx="2674157" cy="16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5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dt="0"/>
  <p:txStyles>
    <p:titleStyle>
      <a:lvl1pPr algn="ctr" defTabSz="342900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729574"/>
            <a:ext cx="5829300" cy="5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485900"/>
            <a:ext cx="582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4686300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88"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6300"/>
            <a:ext cx="2171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88"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cxnSp>
        <p:nvCxnSpPr>
          <p:cNvPr id="16" name="直線コネクタ 15"/>
          <p:cNvCxnSpPr/>
          <p:nvPr userDrawn="1"/>
        </p:nvCxnSpPr>
        <p:spPr>
          <a:xfrm flipH="1">
            <a:off x="405000" y="617850"/>
            <a:ext cx="6048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 flipH="1">
            <a:off x="6453000" y="4757550"/>
            <a:ext cx="405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1175" y="171833"/>
            <a:ext cx="922080" cy="428241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455008" y="4789442"/>
            <a:ext cx="55146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506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endParaRPr lang="en-US" altLang="ja-JP" sz="506" dirty="0">
              <a:solidFill>
                <a:srgbClr val="009B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6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257175" algn="ctr" rtl="0" fontAlgn="base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514350" algn="ctr" rtl="0" fontAlgn="base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771525" algn="ctr" rtl="0" fontAlgn="base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028700" algn="ctr" rtl="0" fontAlgn="base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rtl="0" eaLnBrk="0" fontAlgn="base" hangingPunct="0">
        <a:spcBef>
          <a:spcPct val="20000"/>
        </a:spcBef>
        <a:spcAft>
          <a:spcPct val="0"/>
        </a:spcAft>
        <a:buChar char="–"/>
        <a:defRPr kumimoji="1" sz="1575">
          <a:solidFill>
            <a:schemeClr val="tx1"/>
          </a:solidFill>
          <a:latin typeface="+mn-lt"/>
          <a:ea typeface="+mn-ea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kumimoji="1" sz="1350">
          <a:solidFill>
            <a:schemeClr val="tx1"/>
          </a:solidFill>
          <a:latin typeface="+mn-lt"/>
          <a:ea typeface="+mn-ea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14463" indent="-128588" algn="l" rtl="0" fontAlgn="base">
        <a:spcBef>
          <a:spcPct val="20000"/>
        </a:spcBef>
        <a:spcAft>
          <a:spcPct val="0"/>
        </a:spcAft>
        <a:buChar char="»"/>
        <a:defRPr kumimoji="1" sz="1125">
          <a:solidFill>
            <a:schemeClr val="tx1"/>
          </a:solidFill>
          <a:latin typeface="+mn-lt"/>
          <a:ea typeface="+mn-ea"/>
        </a:defRPr>
      </a:lvl6pPr>
      <a:lvl7pPr marL="1671638" indent="-128588" algn="l" rtl="0" fontAlgn="base">
        <a:spcBef>
          <a:spcPct val="20000"/>
        </a:spcBef>
        <a:spcAft>
          <a:spcPct val="0"/>
        </a:spcAft>
        <a:buChar char="»"/>
        <a:defRPr kumimoji="1" sz="1125">
          <a:solidFill>
            <a:schemeClr val="tx1"/>
          </a:solidFill>
          <a:latin typeface="+mn-lt"/>
          <a:ea typeface="+mn-ea"/>
        </a:defRPr>
      </a:lvl7pPr>
      <a:lvl8pPr marL="1928813" indent="-128588" algn="l" rtl="0" fontAlgn="base">
        <a:spcBef>
          <a:spcPct val="20000"/>
        </a:spcBef>
        <a:spcAft>
          <a:spcPct val="0"/>
        </a:spcAft>
        <a:buChar char="»"/>
        <a:defRPr kumimoji="1" sz="1125">
          <a:solidFill>
            <a:schemeClr val="tx1"/>
          </a:solidFill>
          <a:latin typeface="+mn-lt"/>
          <a:ea typeface="+mn-ea"/>
        </a:defRPr>
      </a:lvl8pPr>
      <a:lvl9pPr marL="2185988" indent="-128588" algn="l" rtl="0" fontAlgn="base">
        <a:spcBef>
          <a:spcPct val="20000"/>
        </a:spcBef>
        <a:spcAft>
          <a:spcPct val="0"/>
        </a:spcAft>
        <a:buChar char="»"/>
        <a:defRPr kumimoji="1"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8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19746" y="2068743"/>
            <a:ext cx="4738254" cy="393598"/>
          </a:xfrm>
          <a:prstGeom prst="rect">
            <a:avLst/>
          </a:prstGeom>
        </p:spPr>
        <p:txBody>
          <a:bodyPr lIns="91435" tIns="45717" rIns="91435" bIns="45717" anchor="t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1200" b="1" kern="0" dirty="0" smtClean="0">
                <a:solidFill>
                  <a:srgbClr val="008F45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Cycle Based Maintenance</a:t>
            </a:r>
            <a:endParaRPr lang="en-US" altLang="ja-JP" sz="1200" b="1" kern="0" dirty="0">
              <a:solidFill>
                <a:srgbClr val="008F45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41791" y="496579"/>
            <a:ext cx="1723539" cy="261604"/>
          </a:xfrm>
          <a:prstGeom prst="rect">
            <a:avLst/>
          </a:prstGeom>
        </p:spPr>
        <p:txBody>
          <a:bodyPr wrap="none" lIns="91435" tIns="45717" rIns="91435" bIns="45717">
            <a:spAutoFit/>
          </a:bodyPr>
          <a:lstStyle/>
          <a:p>
            <a:pPr lvl="0">
              <a:defRPr/>
            </a:pPr>
            <a:r>
              <a:rPr lang="en-US" altLang="ja-JP" sz="1100" b="1" dirty="0">
                <a:solidFill>
                  <a:srgbClr val="FFFFFF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NIDEC CORPORATION</a:t>
            </a:r>
            <a:endParaRPr lang="ja-JP" altLang="en-US" sz="1100" b="1" dirty="0">
              <a:solidFill>
                <a:srgbClr val="FFFFFF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41791" y="4285396"/>
            <a:ext cx="4302848" cy="42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sz="1050" kern="0" dirty="0" smtClean="0">
                <a:latin typeface="+mj-lt"/>
              </a:rPr>
              <a:t>Date: February 4</a:t>
            </a:r>
            <a:r>
              <a:rPr lang="en-US" altLang="ja-JP" sz="1050" kern="0" baseline="30000" dirty="0" smtClean="0">
                <a:latin typeface="+mj-lt"/>
              </a:rPr>
              <a:t>th</a:t>
            </a:r>
            <a:r>
              <a:rPr lang="en-US" altLang="ja-JP" sz="1050" kern="0" dirty="0" smtClean="0">
                <a:latin typeface="+mj-lt"/>
              </a:rPr>
              <a:t> 2022 </a:t>
            </a:r>
            <a:endParaRPr lang="en-US" altLang="ja-JP" sz="1050" kern="0" dirty="0"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41792" y="3787064"/>
            <a:ext cx="4302846" cy="42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sz="1100" dirty="0" smtClean="0">
                <a:latin typeface="+mj-lt"/>
              </a:rPr>
              <a:t>NAMM: Bermudez </a:t>
            </a:r>
            <a:endParaRPr lang="en-US" altLang="ja-JP" sz="1100" dirty="0">
              <a:latin typeface="+mj-l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41789" y="2444600"/>
            <a:ext cx="2881103" cy="343953"/>
          </a:xfrm>
          <a:prstGeom prst="rect">
            <a:avLst/>
          </a:prstGeom>
        </p:spPr>
        <p:txBody>
          <a:bodyPr lIns="91435" tIns="45717" rIns="91435" bIns="45717" anchor="b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endParaRPr lang="en-US" altLang="ja-JP" sz="1200" b="1" i="1" kern="0" dirty="0"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74" name="Picture 2" descr="Image result for Prizes to recognize ideas kaiz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1" y="1711446"/>
            <a:ext cx="2087951" cy="148926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6580" y="4928056"/>
            <a:ext cx="945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Ref. P103.02X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6072027" y="4928056"/>
            <a:ext cx="945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F103.18B</a:t>
            </a:r>
            <a:endParaRPr lang="en-US"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0"/>
    </mc:Choice>
    <mc:Fallback xmlns="">
      <p:transition spd="slow" advTm="231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59536"/>
            <a:ext cx="5835535" cy="395020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2335" y="1255691"/>
            <a:ext cx="5835535" cy="276896"/>
          </a:xfrm>
          <a:prstGeom prst="roundRect">
            <a:avLst/>
          </a:prstGeom>
          <a:noFill/>
          <a:ln w="7620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Counters Monitor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689020" y="2994338"/>
            <a:ext cx="5278320" cy="1320085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 of each component per machine with color visible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8" y="830498"/>
            <a:ext cx="5995455" cy="3123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Automated Emails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89020" y="3293771"/>
            <a:ext cx="5278320" cy="1320085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Automated Emails to Notify the need for replace a component.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02725" y="2115260"/>
            <a:ext cx="4064616" cy="924154"/>
          </a:xfrm>
          <a:prstGeom prst="roundRect">
            <a:avLst/>
          </a:prstGeom>
          <a:noFill/>
          <a:ln w="7620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5" y="933718"/>
            <a:ext cx="6267517" cy="337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723" y="3809363"/>
            <a:ext cx="566670" cy="307777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3C069"/>
                </a:solidFill>
              </a:rPr>
              <a:t>$0</a:t>
            </a:r>
            <a:endParaRPr lang="en-US" sz="1400" dirty="0">
              <a:solidFill>
                <a:srgbClr val="73C0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3135" y="3809363"/>
            <a:ext cx="566670" cy="276999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3C069"/>
                </a:solidFill>
              </a:rPr>
              <a:t>$100</a:t>
            </a:r>
            <a:endParaRPr lang="en-US" sz="1200" dirty="0">
              <a:solidFill>
                <a:srgbClr val="73C06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5172" y="3830753"/>
            <a:ext cx="566670" cy="276999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3C069"/>
                </a:solidFill>
              </a:rPr>
              <a:t>$210</a:t>
            </a:r>
            <a:endParaRPr lang="en-US" sz="1200" dirty="0">
              <a:solidFill>
                <a:srgbClr val="73C06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6800" y="3840141"/>
            <a:ext cx="566670" cy="276999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3C069"/>
                </a:solidFill>
              </a:rPr>
              <a:t>$250</a:t>
            </a:r>
            <a:endParaRPr lang="en-US" sz="1200" dirty="0">
              <a:solidFill>
                <a:srgbClr val="73C06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6416" y="3840141"/>
            <a:ext cx="566670" cy="276999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3C069"/>
                </a:solidFill>
              </a:rPr>
              <a:t>$302</a:t>
            </a:r>
            <a:endParaRPr lang="en-US" sz="1200" dirty="0">
              <a:solidFill>
                <a:srgbClr val="73C06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6541" y="3842618"/>
            <a:ext cx="566670" cy="276999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3C069"/>
                </a:solidFill>
              </a:rPr>
              <a:t>$296</a:t>
            </a:r>
            <a:endParaRPr lang="en-US" sz="1200" dirty="0">
              <a:solidFill>
                <a:srgbClr val="73C06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265" y="4086362"/>
            <a:ext cx="566670" cy="184666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3C069"/>
                </a:solidFill>
              </a:rPr>
              <a:t>EPS L1</a:t>
            </a:r>
            <a:endParaRPr lang="en-US" sz="600" dirty="0">
              <a:solidFill>
                <a:srgbClr val="73C06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3135" y="4086362"/>
            <a:ext cx="566670" cy="184666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3C069"/>
                </a:solidFill>
              </a:rPr>
              <a:t>EPS L2</a:t>
            </a:r>
            <a:endParaRPr lang="en-US" sz="600" dirty="0">
              <a:solidFill>
                <a:srgbClr val="73C06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9967" y="4086362"/>
            <a:ext cx="566670" cy="184666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3C069"/>
                </a:solidFill>
              </a:rPr>
              <a:t>EPS L3</a:t>
            </a:r>
            <a:endParaRPr lang="en-US" sz="600" dirty="0">
              <a:solidFill>
                <a:srgbClr val="73C06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237" y="4091261"/>
            <a:ext cx="566670" cy="184666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3C069"/>
                </a:solidFill>
              </a:rPr>
              <a:t>FCA</a:t>
            </a:r>
            <a:endParaRPr lang="en-US" sz="600" dirty="0">
              <a:solidFill>
                <a:srgbClr val="73C06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6416" y="4086499"/>
            <a:ext cx="566670" cy="184666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3C069"/>
                </a:solidFill>
              </a:rPr>
              <a:t>ZF</a:t>
            </a:r>
            <a:endParaRPr lang="en-US" sz="600" dirty="0">
              <a:solidFill>
                <a:srgbClr val="73C06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968" y="4086362"/>
            <a:ext cx="566670" cy="184666"/>
          </a:xfrm>
          <a:prstGeom prst="rect">
            <a:avLst/>
          </a:prstGeom>
          <a:solidFill>
            <a:srgbClr val="18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3C069"/>
                </a:solidFill>
              </a:rPr>
              <a:t>MK100</a:t>
            </a:r>
            <a:endParaRPr lang="en-US" sz="600" dirty="0">
              <a:solidFill>
                <a:srgbClr val="73C06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Spare part cost monitor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5557234" y="3464417"/>
            <a:ext cx="1043188" cy="895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6" y="2322809"/>
            <a:ext cx="6644513" cy="1667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" y="730656"/>
            <a:ext cx="6653131" cy="15231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Implementation plan.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749249" y="4162651"/>
            <a:ext cx="5218091" cy="3385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1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It takes one week per subassembly due to the time needed to install the required software to run the application and the network installation to communicate with all the machines.</a:t>
            </a:r>
            <a:endParaRPr kumimoji="0" lang="en-US" sz="11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ãthanks in several languagesãã®ç»åæ¤ç´¢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83" y="3004395"/>
            <a:ext cx="2080449" cy="212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721134" y="730128"/>
            <a:ext cx="3428770" cy="2539766"/>
            <a:chOff x="1909397" y="829100"/>
            <a:chExt cx="3048000" cy="2286001"/>
          </a:xfrm>
        </p:grpSpPr>
        <p:pic>
          <p:nvPicPr>
            <p:cNvPr id="18" name="Picture 2" descr="https://sites.google.com/a/scrumplop.org/published-patterns/_/rsrc/1513336354979/product-organization-pattern-language/development-team/cross-functional-team/CrossFunctionalTeam_Head.png?height=240&amp;width=3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397" y="829100"/>
              <a:ext cx="304800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/>
            <p:cNvGrpSpPr/>
            <p:nvPr/>
          </p:nvGrpSpPr>
          <p:grpSpPr>
            <a:xfrm>
              <a:off x="4109523" y="914400"/>
              <a:ext cx="512007" cy="444846"/>
              <a:chOff x="16648724" y="6966870"/>
              <a:chExt cx="2304958" cy="2114331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8724" y="6966870"/>
                <a:ext cx="2304958" cy="2114331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63354" y="7628669"/>
                <a:ext cx="1521266" cy="390595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3520440" y="973126"/>
              <a:ext cx="456525" cy="386120"/>
              <a:chOff x="10227814" y="14434271"/>
              <a:chExt cx="2110433" cy="1951630"/>
            </a:xfrm>
          </p:grpSpPr>
          <p:pic>
            <p:nvPicPr>
              <p:cNvPr id="34" name="Picture 4" descr="ãfront cap pictures clip artãã®ç»åæ¤ç´¢çµæ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597" r="50763" b="31694"/>
              <a:stretch/>
            </p:blipFill>
            <p:spPr bwMode="auto">
              <a:xfrm>
                <a:off x="10227814" y="14434271"/>
                <a:ext cx="2110433" cy="195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3310" y="14965283"/>
                <a:ext cx="1521266" cy="390595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2834640" y="980019"/>
              <a:ext cx="444566" cy="379666"/>
              <a:chOff x="12427381" y="14434271"/>
              <a:chExt cx="2152650" cy="191734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7381" y="14434271"/>
                <a:ext cx="2152650" cy="191734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10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68046" y="15129708"/>
                <a:ext cx="1521266" cy="390595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2194979" y="829100"/>
              <a:ext cx="557679" cy="422740"/>
              <a:chOff x="10227814" y="14434271"/>
              <a:chExt cx="2110433" cy="1951630"/>
            </a:xfrm>
          </p:grpSpPr>
          <p:pic>
            <p:nvPicPr>
              <p:cNvPr id="46" name="Picture 4" descr="ãfront cap pictures clip artãã®ç»åæ¤ç´¢çµæ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597" r="50763" b="31694"/>
              <a:stretch/>
            </p:blipFill>
            <p:spPr bwMode="auto">
              <a:xfrm>
                <a:off x="10227814" y="14434271"/>
                <a:ext cx="2110433" cy="195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3310" y="14965283"/>
                <a:ext cx="1521266" cy="390595"/>
              </a:xfrm>
              <a:prstGeom prst="rect">
                <a:avLst/>
              </a:prstGeom>
            </p:spPr>
          </p:pic>
        </p:grpSp>
      </p:grpSp>
      <p:sp>
        <p:nvSpPr>
          <p:cNvPr id="48" name="TextBox 47"/>
          <p:cNvSpPr txBox="1"/>
          <p:nvPr/>
        </p:nvSpPr>
        <p:spPr>
          <a:xfrm>
            <a:off x="215757" y="255912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8F45"/>
                </a:solidFill>
              </a:rPr>
              <a:t>Nidec Juarez Team</a:t>
            </a:r>
            <a:endParaRPr lang="en-US" sz="1800" dirty="0">
              <a:solidFill>
                <a:srgbClr val="008F4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580" y="4928056"/>
            <a:ext cx="945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Ref. P103.02X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762409" y="4969462"/>
            <a:ext cx="945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F103.18B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26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712890" y="1332387"/>
            <a:ext cx="3328416" cy="3324455"/>
          </a:xfrm>
          <a:prstGeom prst="ellipse">
            <a:avLst/>
          </a:prstGeom>
          <a:noFill/>
          <a:ln>
            <a:solidFill>
              <a:srgbClr val="008F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Concept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66FF66">
                <a:tint val="45000"/>
                <a:satMod val="400000"/>
              </a:srgbClr>
            </a:duotone>
          </a:blip>
          <a:srcRect l="24648" t="14204" r="24881" b="13811"/>
          <a:stretch/>
        </p:blipFill>
        <p:spPr>
          <a:xfrm>
            <a:off x="3073536" y="985234"/>
            <a:ext cx="569259" cy="5403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22598" y="545856"/>
            <a:ext cx="871133" cy="5433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Machine Interconnection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2" name="Picture 4" descr="Gmail logo design on transparent background PNG - Simila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8" b="98906" l="667" r="98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422" y="1623550"/>
            <a:ext cx="648192" cy="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041306" y="1598739"/>
            <a:ext cx="871133" cy="5433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Automated Notification Emails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4" name="Picture 6" descr="Cloud Services Icon - Cloud Clipart Transparent Background - Png Download  (#5454226) - Pin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4" b="99052" l="1674" r="995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26" y="1331258"/>
            <a:ext cx="762413" cy="67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969541" y="1398524"/>
            <a:ext cx="871133" cy="5433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Cloud Storage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l="18231" t="17394" r="17293" b="23995"/>
          <a:stretch/>
        </p:blipFill>
        <p:spPr>
          <a:xfrm>
            <a:off x="1435870" y="2510045"/>
            <a:ext cx="804931" cy="78930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64737" y="2633032"/>
            <a:ext cx="871133" cy="5433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Auditable Maintenance Data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3173" y="2519335"/>
            <a:ext cx="923699" cy="78001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247075" y="2574407"/>
            <a:ext cx="871133" cy="5433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Team Involvement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/>
          <a:srcRect l="24610" t="24648" r="24610" b="23070"/>
          <a:stretch/>
        </p:blipFill>
        <p:spPr>
          <a:xfrm>
            <a:off x="1804626" y="3861254"/>
            <a:ext cx="585986" cy="60332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55105" y="4290860"/>
            <a:ext cx="1285027" cy="5433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Breakdown Reduction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2655" y="2142067"/>
            <a:ext cx="1941276" cy="1635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73931" y="3894483"/>
            <a:ext cx="654577" cy="64588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028508" y="3945763"/>
            <a:ext cx="871133" cy="5433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Systematic Maintenance Approach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/>
          <a:srcRect l="14620" t="6376" r="15521" b="4535"/>
          <a:stretch/>
        </p:blipFill>
        <p:spPr>
          <a:xfrm>
            <a:off x="3133961" y="4206351"/>
            <a:ext cx="492317" cy="62783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700525" y="4681653"/>
            <a:ext cx="1405536" cy="5433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Whole Plant Macro Project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865" y="667090"/>
            <a:ext cx="828537" cy="543328"/>
          </a:xfrm>
          <a:prstGeom prst="rect">
            <a:avLst/>
          </a:prstGeom>
          <a:solidFill>
            <a:srgbClr val="92D050"/>
          </a:solidFill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125" b="1" dirty="0">
                <a:solidFill>
                  <a:srgbClr val="FFFFFF"/>
                </a:solidFill>
                <a:latin typeface="Arial Narrow" panose="020B0606020202030204" pitchFamily="34" charset="0"/>
              </a:rPr>
              <a:t>Objective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7137" y="667090"/>
            <a:ext cx="5380349" cy="543328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Automate and standardize the timely maintenance to </a:t>
            </a:r>
            <a:r>
              <a:rPr kumimoji="0" lang="en-US" sz="900" b="1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prevent breakdown </a:t>
            </a: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related to worn parts. 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Implement a software based solution to enable the </a:t>
            </a:r>
            <a:r>
              <a:rPr kumimoji="0" lang="en-US" sz="900" b="1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cycles based maintenance</a:t>
            </a: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 as the best practice for real </a:t>
            </a:r>
            <a:r>
              <a:rPr kumimoji="0" lang="en-US" sz="900" b="1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preventive</a:t>
            </a: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 </a:t>
            </a:r>
            <a:r>
              <a:rPr kumimoji="0" lang="en-US" sz="900" b="1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maintenance</a:t>
            </a: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.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3865" y="1268373"/>
            <a:ext cx="828537" cy="3104004"/>
          </a:xfrm>
          <a:prstGeom prst="rect">
            <a:avLst/>
          </a:prstGeom>
          <a:solidFill>
            <a:srgbClr val="92D050"/>
          </a:solidFill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125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Proposal</a:t>
            </a:r>
            <a:endParaRPr kumimoji="0" lang="en-US" sz="1125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7137" y="1267165"/>
            <a:ext cx="2301394" cy="3105211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013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3865" y="4427311"/>
            <a:ext cx="827329" cy="543328"/>
          </a:xfrm>
          <a:prstGeom prst="rect">
            <a:avLst/>
          </a:prstGeom>
          <a:solidFill>
            <a:srgbClr val="92D050"/>
          </a:solidFill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69" b="1" dirty="0">
                <a:solidFill>
                  <a:srgbClr val="FFFFFF"/>
                </a:solidFill>
                <a:latin typeface="Arial Narrow" panose="020B0606020202030204" pitchFamily="34" charset="0"/>
              </a:rPr>
              <a:t>Resources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65929" y="4427311"/>
            <a:ext cx="5380349" cy="543328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sz="1013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46952" y="1267166"/>
            <a:ext cx="2999325" cy="3105210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013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182" y="1288852"/>
            <a:ext cx="22656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Internal Software Development able to: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  <a:ea typeface="ＭＳ Ｐゴシック"/>
            </a:endParaRP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Register and connect to several machines.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  <a:ea typeface="ＭＳ Ｐゴシック"/>
            </a:endParaRP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Register and monitor parts replacement through cycles count with </a:t>
            </a:r>
            <a:r>
              <a:rPr kumimoji="0" lang="en-US" sz="900" b="1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online connection </a:t>
            </a: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to the machines.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  <a:ea typeface="ＭＳ Ｐゴシック"/>
            </a:endParaRP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Send Email Alerts to notify when a part needs to be replaced before it causes breakdown.</a:t>
            </a: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Send Email Alerts when a part is not replaced in time, to carry out the appropriate escalation process.</a:t>
            </a: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Register auditable records in a cloud database of the interventions performed to the machines.</a:t>
            </a: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Ensure the appropriate execution of the maintenance routines through the involvement of the multifunctional team.(Maint,PE,QA,Prod.)</a:t>
            </a: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Report spare parts spends per line and per machine $$.</a:t>
            </a: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  <a:ea typeface="ＭＳ Ｐゴシック"/>
              </a:rPr>
              <a:t>Automate the amount of downtime register per intervention by counting the IDLE Time directly from the machine.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  <a:ea typeface="ＭＳ Ｐゴシック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Introduction</a:t>
            </a:r>
            <a:endParaRPr lang="en-US" sz="18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45" y="1498570"/>
            <a:ext cx="2868137" cy="241702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65928" y="4430381"/>
            <a:ext cx="5380349" cy="543328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Computers to run the application in strategic locations of the lines.</a:t>
            </a: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IT Support for Database Servers in order to store the cloud data.</a:t>
            </a:r>
          </a:p>
          <a:p>
            <a:pPr marL="160734" indent="-1607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Network Installation to interconnect all the application instances.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loud Services Icon - Cloud Clipart Transparent Background - Png Download  (#5454226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4" b="99052" l="1674" r="995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538" y="2115030"/>
            <a:ext cx="762413" cy="673093"/>
          </a:xfrm>
          <a:prstGeom prst="rect">
            <a:avLst/>
          </a:prstGeom>
          <a:noFill/>
          <a:ln w="28575">
            <a:solidFill>
              <a:srgbClr val="008F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66FF66">
                <a:tint val="45000"/>
                <a:satMod val="400000"/>
              </a:srgbClr>
            </a:duotone>
          </a:blip>
          <a:srcRect l="24648" t="14204" r="24881" b="13811"/>
          <a:stretch/>
        </p:blipFill>
        <p:spPr>
          <a:xfrm>
            <a:off x="608961" y="870885"/>
            <a:ext cx="569259" cy="540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66FF66">
                <a:tint val="45000"/>
                <a:satMod val="400000"/>
              </a:srgbClr>
            </a:duotone>
          </a:blip>
          <a:srcRect l="24648" t="14204" r="24881" b="13811"/>
          <a:stretch/>
        </p:blipFill>
        <p:spPr>
          <a:xfrm>
            <a:off x="1430428" y="870885"/>
            <a:ext cx="569259" cy="540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66FF66">
                <a:tint val="45000"/>
                <a:satMod val="400000"/>
              </a:srgbClr>
            </a:duotone>
          </a:blip>
          <a:srcRect l="24648" t="14204" r="24881" b="13811"/>
          <a:stretch/>
        </p:blipFill>
        <p:spPr>
          <a:xfrm>
            <a:off x="3073362" y="870885"/>
            <a:ext cx="569259" cy="540336"/>
          </a:xfrm>
          <a:prstGeom prst="rect">
            <a:avLst/>
          </a:prstGeom>
        </p:spPr>
      </p:pic>
      <p:pic>
        <p:nvPicPr>
          <p:cNvPr id="1026" name="Picture 2" descr="Laptop graphy Icon, Green laptop icon, angle, electronics, web Design png |  PNG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08" y="3986141"/>
            <a:ext cx="704396" cy="70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graphy Icon, Green laptop icon, angle, electronics, web Design png |  PNG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79" y="3986141"/>
            <a:ext cx="704396" cy="70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aptop graphy Icon, Green laptop icon, angle, electronics, web Design png |  PNG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89" y="3986141"/>
            <a:ext cx="704396" cy="70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graphy Icon, Green laptop icon, angle, electronics, web Design png |  PNG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91" y="3986141"/>
            <a:ext cx="704396" cy="70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urved Connector 13"/>
          <p:cNvCxnSpPr>
            <a:stCxn id="5" idx="2"/>
            <a:endCxn id="4" idx="0"/>
          </p:cNvCxnSpPr>
          <p:nvPr/>
        </p:nvCxnSpPr>
        <p:spPr>
          <a:xfrm rot="16200000" flipH="1">
            <a:off x="1785764" y="519048"/>
            <a:ext cx="703809" cy="2488154"/>
          </a:xfrm>
          <a:prstGeom prst="curvedConnector3">
            <a:avLst>
              <a:gd name="adj1" fmla="val 58235"/>
            </a:avLst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2"/>
            <a:endCxn id="4" idx="0"/>
          </p:cNvCxnSpPr>
          <p:nvPr/>
        </p:nvCxnSpPr>
        <p:spPr>
          <a:xfrm rot="16200000" flipH="1">
            <a:off x="2196497" y="929781"/>
            <a:ext cx="703809" cy="1666687"/>
          </a:xfrm>
          <a:prstGeom prst="curvedConnector3">
            <a:avLst>
              <a:gd name="adj1" fmla="val 50000"/>
            </a:avLst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2"/>
            <a:endCxn id="4" idx="0"/>
          </p:cNvCxnSpPr>
          <p:nvPr/>
        </p:nvCxnSpPr>
        <p:spPr>
          <a:xfrm rot="16200000" flipH="1">
            <a:off x="2607231" y="1340515"/>
            <a:ext cx="703809" cy="845220"/>
          </a:xfrm>
          <a:prstGeom prst="curvedConnector3">
            <a:avLst/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2"/>
            <a:endCxn id="4" idx="0"/>
          </p:cNvCxnSpPr>
          <p:nvPr/>
        </p:nvCxnSpPr>
        <p:spPr>
          <a:xfrm rot="16200000" flipH="1">
            <a:off x="3017964" y="1751248"/>
            <a:ext cx="703809" cy="23753"/>
          </a:xfrm>
          <a:prstGeom prst="curvedConnector3">
            <a:avLst>
              <a:gd name="adj1" fmla="val 50000"/>
            </a:avLst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2"/>
            <a:endCxn id="1026" idx="0"/>
          </p:cNvCxnSpPr>
          <p:nvPr/>
        </p:nvCxnSpPr>
        <p:spPr>
          <a:xfrm rot="5400000">
            <a:off x="1863117" y="2467513"/>
            <a:ext cx="1198018" cy="1839239"/>
          </a:xfrm>
          <a:prstGeom prst="curvedConnector3">
            <a:avLst>
              <a:gd name="adj1" fmla="val 50000"/>
            </a:avLst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2"/>
            <a:endCxn id="10" idx="0"/>
          </p:cNvCxnSpPr>
          <p:nvPr/>
        </p:nvCxnSpPr>
        <p:spPr>
          <a:xfrm rot="5400000">
            <a:off x="2483602" y="3087998"/>
            <a:ext cx="1198018" cy="598268"/>
          </a:xfrm>
          <a:prstGeom prst="curvedConnector3">
            <a:avLst>
              <a:gd name="adj1" fmla="val 50000"/>
            </a:avLst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2"/>
            <a:endCxn id="12" idx="0"/>
          </p:cNvCxnSpPr>
          <p:nvPr/>
        </p:nvCxnSpPr>
        <p:spPr>
          <a:xfrm rot="16200000" flipH="1">
            <a:off x="3063007" y="3106861"/>
            <a:ext cx="1198018" cy="560542"/>
          </a:xfrm>
          <a:prstGeom prst="curvedConnector3">
            <a:avLst>
              <a:gd name="adj1" fmla="val 50000"/>
            </a:avLst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" idx="2"/>
            <a:endCxn id="13" idx="0"/>
          </p:cNvCxnSpPr>
          <p:nvPr/>
        </p:nvCxnSpPr>
        <p:spPr>
          <a:xfrm rot="16200000" flipH="1">
            <a:off x="3649708" y="2520160"/>
            <a:ext cx="1198018" cy="1733944"/>
          </a:xfrm>
          <a:prstGeom prst="curvedConnector3">
            <a:avLst>
              <a:gd name="adj1" fmla="val 50000"/>
            </a:avLst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Process feeds information to cloud.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685583" y="661555"/>
            <a:ext cx="416014" cy="197580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EPS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1747" y="653451"/>
            <a:ext cx="563710" cy="197580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Nexteer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66FF66">
                <a:tint val="45000"/>
                <a:satMod val="400000"/>
              </a:srgbClr>
            </a:duotone>
          </a:blip>
          <a:srcRect l="24648" t="14204" r="24881" b="13811"/>
          <a:stretch/>
        </p:blipFill>
        <p:spPr>
          <a:xfrm>
            <a:off x="2251895" y="870885"/>
            <a:ext cx="569259" cy="54033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242433" y="653451"/>
            <a:ext cx="563710" cy="197580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FCA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57815" y="653451"/>
            <a:ext cx="563710" cy="197580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ZF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0234" y="2083728"/>
            <a:ext cx="2264543" cy="8597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1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Each line feeds the cloud to be able to take data based decisions and improvements.</a:t>
            </a:r>
            <a:endParaRPr kumimoji="0" lang="en-US" sz="11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66FF66">
                <a:tint val="45000"/>
                <a:satMod val="400000"/>
              </a:srgbClr>
            </a:duotone>
          </a:blip>
          <a:srcRect l="24648" t="14204" r="24881" b="13811"/>
          <a:stretch/>
        </p:blipFill>
        <p:spPr>
          <a:xfrm>
            <a:off x="3894829" y="870885"/>
            <a:ext cx="569259" cy="540336"/>
          </a:xfrm>
          <a:prstGeom prst="rect">
            <a:avLst/>
          </a:prstGeom>
        </p:spPr>
      </p:pic>
      <p:cxnSp>
        <p:nvCxnSpPr>
          <p:cNvPr id="33" name="Curved Connector 32"/>
          <p:cNvCxnSpPr>
            <a:stCxn id="32" idx="2"/>
            <a:endCxn id="4" idx="0"/>
          </p:cNvCxnSpPr>
          <p:nvPr/>
        </p:nvCxnSpPr>
        <p:spPr>
          <a:xfrm rot="5400000">
            <a:off x="3428698" y="1364268"/>
            <a:ext cx="703809" cy="797714"/>
          </a:xfrm>
          <a:prstGeom prst="curvedConnector3">
            <a:avLst>
              <a:gd name="adj1" fmla="val 50000"/>
            </a:avLst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934066" y="653451"/>
            <a:ext cx="563710" cy="197580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MK100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66FF66">
                <a:tint val="45000"/>
                <a:satMod val="400000"/>
              </a:srgbClr>
            </a:duotone>
          </a:blip>
          <a:srcRect l="24648" t="14204" r="24881" b="13811"/>
          <a:stretch/>
        </p:blipFill>
        <p:spPr>
          <a:xfrm>
            <a:off x="4716296" y="870885"/>
            <a:ext cx="569259" cy="54033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734529" y="653451"/>
            <a:ext cx="563710" cy="197580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Hella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66FF66">
                <a:tint val="45000"/>
                <a:satMod val="400000"/>
              </a:srgbClr>
            </a:duotone>
          </a:blip>
          <a:srcRect l="24648" t="14204" r="24881" b="13811"/>
          <a:stretch/>
        </p:blipFill>
        <p:spPr>
          <a:xfrm>
            <a:off x="5537766" y="870885"/>
            <a:ext cx="569259" cy="54033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559328" y="653451"/>
            <a:ext cx="563710" cy="197580"/>
          </a:xfrm>
          <a:prstGeom prst="rect">
            <a:avLst/>
          </a:prstGeom>
          <a:noFill/>
          <a:ln w="31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9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S-Motor</a:t>
            </a:r>
            <a:endParaRPr kumimoji="0" lang="en-US" sz="9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urved Connector 46"/>
          <p:cNvCxnSpPr>
            <a:stCxn id="38" idx="2"/>
            <a:endCxn id="4" idx="0"/>
          </p:cNvCxnSpPr>
          <p:nvPr/>
        </p:nvCxnSpPr>
        <p:spPr>
          <a:xfrm rot="5400000">
            <a:off x="3839432" y="953535"/>
            <a:ext cx="703809" cy="1619181"/>
          </a:xfrm>
          <a:prstGeom prst="curvedConnector3">
            <a:avLst>
              <a:gd name="adj1" fmla="val 50000"/>
            </a:avLst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0" idx="2"/>
            <a:endCxn id="4" idx="0"/>
          </p:cNvCxnSpPr>
          <p:nvPr/>
        </p:nvCxnSpPr>
        <p:spPr>
          <a:xfrm rot="5400000">
            <a:off x="4250167" y="542800"/>
            <a:ext cx="703809" cy="2440651"/>
          </a:xfrm>
          <a:prstGeom prst="curvedConnector3">
            <a:avLst>
              <a:gd name="adj1" fmla="val 58235"/>
            </a:avLst>
          </a:prstGeom>
          <a:ln w="28575">
            <a:solidFill>
              <a:srgbClr val="008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76369" y="4690537"/>
            <a:ext cx="1132272" cy="3029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1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Tool Crib Stock</a:t>
            </a:r>
            <a:endParaRPr kumimoji="0" lang="en-US" sz="11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17341" y="4690537"/>
            <a:ext cx="1132272" cy="3029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1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Spends $$$</a:t>
            </a:r>
            <a:endParaRPr kumimoji="0" lang="en-US" sz="11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39399" y="4690537"/>
            <a:ext cx="1005775" cy="3029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1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Parts Register</a:t>
            </a:r>
            <a:endParaRPr kumimoji="0" lang="en-US" sz="11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12801" y="4690537"/>
            <a:ext cx="1005775" cy="3029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1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Audit Data</a:t>
            </a:r>
            <a:endParaRPr kumimoji="0" lang="en-US" sz="11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59536"/>
            <a:ext cx="5833263" cy="395020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2336" y="1281447"/>
            <a:ext cx="750323" cy="276896"/>
          </a:xfrm>
          <a:prstGeom prst="roundRect">
            <a:avLst/>
          </a:prstGeom>
          <a:noFill/>
          <a:ln w="7620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9020" y="3812146"/>
            <a:ext cx="5278320" cy="946598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Identification of component and its location.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Visual Identification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37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Spare Parts Register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627290" y="1275008"/>
            <a:ext cx="1030310" cy="276896"/>
          </a:xfrm>
          <a:prstGeom prst="roundRect">
            <a:avLst/>
          </a:prstGeom>
          <a:noFill/>
          <a:ln w="7620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59536"/>
            <a:ext cx="5859562" cy="395020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69830" y="1275008"/>
            <a:ext cx="1457459" cy="276896"/>
          </a:xfrm>
          <a:prstGeom prst="roundRect">
            <a:avLst/>
          </a:prstGeom>
          <a:noFill/>
          <a:ln w="7620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9020" y="3168203"/>
            <a:ext cx="5278320" cy="1171977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spare parts can be added specifying the Tool Crib Part Number for easy Identification and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8" y="856815"/>
            <a:ext cx="5849368" cy="3947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Machine Register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627290" y="1275008"/>
            <a:ext cx="1030310" cy="276896"/>
          </a:xfrm>
          <a:prstGeom prst="roundRect">
            <a:avLst/>
          </a:prstGeom>
          <a:noFill/>
          <a:ln w="7620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9020" y="3676918"/>
            <a:ext cx="5278320" cy="663262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Machine register configurable to ease the implementation in the whole plant.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1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59536"/>
            <a:ext cx="5867221" cy="3950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Cycle Time Monitor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61" y="1844912"/>
            <a:ext cx="3123929" cy="234072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997003" y="1255691"/>
            <a:ext cx="804929" cy="276896"/>
          </a:xfrm>
          <a:prstGeom prst="roundRect">
            <a:avLst/>
          </a:prstGeom>
          <a:noFill/>
          <a:ln w="7620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029" y="2495549"/>
            <a:ext cx="545695" cy="1190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1844912"/>
            <a:ext cx="491487" cy="2077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8186" y="4257239"/>
            <a:ext cx="5278320" cy="663262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System will record the cycle time of each machine.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27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59536"/>
            <a:ext cx="5827743" cy="3950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Digital Manuals Availability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89020" y="2994338"/>
            <a:ext cx="5278320" cy="1320085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Dictionary of common parts with their Cycle Life and Manual in PDF Format for easy view.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86023" y="1268570"/>
            <a:ext cx="544056" cy="276896"/>
          </a:xfrm>
          <a:prstGeom prst="roundRect">
            <a:avLst/>
          </a:prstGeom>
          <a:noFill/>
          <a:ln w="7620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157543</TotalTime>
  <Words>457</Words>
  <Application>Microsoft Office PowerPoint</Application>
  <PresentationFormat>Custom</PresentationFormat>
  <Paragraphs>82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Arial Narrow</vt:lpstr>
      <vt:lpstr>Calibri</vt:lpstr>
      <vt:lpstr>メイリオ</vt:lpstr>
      <vt:lpstr>新しいプレゼンテーション</vt:lpstr>
      <vt:lpstr>1_デザインの設定</vt:lpstr>
      <vt:lpstr>デザインの設定</vt:lpstr>
      <vt:lpstr>2_デザインの設定</vt:lpstr>
      <vt:lpstr>3_デザインの設定</vt:lpstr>
      <vt:lpstr>1_新しいプレゼンテーション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Edgar Cruz</cp:lastModifiedBy>
  <cp:revision>2255</cp:revision>
  <cp:lastPrinted>2020-09-03T16:19:07Z</cp:lastPrinted>
  <dcterms:created xsi:type="dcterms:W3CDTF">2007-02-20T01:27:29Z</dcterms:created>
  <dcterms:modified xsi:type="dcterms:W3CDTF">2022-02-12T08:02:55Z</dcterms:modified>
</cp:coreProperties>
</file>