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3" r:id="rId6"/>
    <p:sldId id="267" r:id="rId7"/>
    <p:sldId id="269" r:id="rId8"/>
    <p:sldId id="270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D8"/>
    <a:srgbClr val="C0771E"/>
    <a:srgbClr val="DF9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73542-582A-481B-91B1-BF020E399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D72F1-7E86-4B9E-BA3E-6337DE579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2FEB6D-7903-485C-A3AE-CB1B9061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B96FA-AC11-4223-889E-9AA5EF9A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4726CC-21AD-40EE-B341-34DEBF44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28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C0EBD-58C4-4B74-A19F-D2C22C2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BFD20A-8963-4F04-8E9C-898D4E079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50CD73-02E7-4402-BC90-AD9F3F21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EAB0D2-5842-48B4-A5B4-4C93BEA1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79F119-0751-4BE2-8F8F-969E394E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3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FF8872-421F-4AAF-BA45-BF7231246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DDFA7A-8FC6-45F7-B42C-A19D431AB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FD0C2-89B3-4355-BB21-4EF232F7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1D1A46-720D-4889-A7B3-29D952C0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2AA37-1F7F-42E0-85E0-97E474BD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892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979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70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orient="horz" pos="3952">
          <p15:clr>
            <a:srgbClr val="FBAE40"/>
          </p15:clr>
        </p15:guide>
        <p15:guide id="6" pos="73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59CF7-9977-43D2-8C8B-D3565D0D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F9B61-02F8-45A8-BDAD-F28EEBA1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79CF3F-0DBB-4FE3-9524-0F28F1BC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1BDCD-AAE3-4FAF-848A-7D6D6DD4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6D64C0-29DE-48EA-BBE1-E6B0E032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5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96DF7-D841-44EF-8FE5-0D467C8C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BED43-E4FD-4DDB-818A-85231978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A88DE-911D-4688-9524-B5586704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B538B-9CE2-404F-B875-F8F96D56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9155B-1067-4B1C-8E8F-15536F9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95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12F98-EF4F-4824-8AEF-9495B2A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8D1DA-89FE-4D3B-95FE-2ED6A5A2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5AF26A-DF4F-4C45-BF6A-2F5DD2DA8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10713E-99CB-425F-AC3E-2EC16329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5D68A3-C46A-4497-8498-42B70271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E414F9-6743-4DC3-99BB-B066E28D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A4348-476E-437A-BBC4-8A3D8125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ACD11A-661C-4C89-8354-B5C719B9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0A91EE-ED53-4C9B-B5BA-97921C1F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58D0C7-1D31-4F93-A0DC-BBED7EB35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341045-576E-4759-B276-E136B429B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8FAD03-6A96-48E1-801A-10644414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00FA26-C3C7-49CD-8BFD-82E63CC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C625C0-3D5A-4D1E-A0D0-060A897F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6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9FCC4-0132-4910-9768-A7ADF9E8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1D4CC-B490-4AF8-9660-78F70B35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806051-E017-4AF3-9430-01B5B76A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6C496D-AC9C-44FA-9C5D-FE0C1A5F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1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79C200-7350-43A9-A3C1-7A839180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D5DA4B-DFBF-481B-8BC4-BCE6288C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94E368-23E1-4A3D-8AFD-542E528A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8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09B86-4FA6-4D3B-A509-E4883C77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D041A-448F-4E5D-AA08-B85BF484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350311-1BA1-473A-AA3B-18E1BAD95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53D7B8-CFE0-4246-AB49-9B709473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5A8881-4369-41AA-92A8-FC4D9C8F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4A0647-2F83-4448-A8C4-5F9751D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21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CA5BE-B406-4343-90CD-6084ED0D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8DF2CD-DE2A-4221-9C92-16209C9FB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AF629C-38D6-4845-848B-A69DD9CC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C59B56-810D-4961-A350-B0BE2AD1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B13C3C-957A-4A9D-A720-9DC22942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C1D4CD-2FFD-4A2B-95B6-C28B808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5DF060-20D2-423C-94AB-F14E8900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12337-08CA-4D27-969C-5D7DCA0C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77476-9482-4D4C-BD76-24A8932D8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0741-9A33-4EAC-9EF8-7FAFD2E3C6B9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6B74E-C746-42EB-A7B9-8D261E29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B88BD-6056-4A2B-805F-AB85A96DB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6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20">
            <a:extLst>
              <a:ext uri="{FF2B5EF4-FFF2-40B4-BE49-F238E27FC236}">
                <a16:creationId xmlns:a16="http://schemas.microsoft.com/office/drawing/2014/main" id="{1448C809-9A0A-A840-97C0-4746103C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47"/>
            <a:ext cx="12192000" cy="6858000"/>
          </a:xfrm>
          <a:prstGeom prst="rect">
            <a:avLst/>
          </a:prstGeom>
        </p:spPr>
      </p:pic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3B153885-C8DD-7649-B269-25CB3FAFD47D}"/>
              </a:ext>
            </a:extLst>
          </p:cNvPr>
          <p:cNvSpPr txBox="1">
            <a:spLocks/>
          </p:cNvSpPr>
          <p:nvPr/>
        </p:nvSpPr>
        <p:spPr>
          <a:xfrm>
            <a:off x="587376" y="3065929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289310E2-FF4E-1E4D-AE92-473536D437E9}"/>
              </a:ext>
            </a:extLst>
          </p:cNvPr>
          <p:cNvSpPr txBox="1">
            <a:spLocks/>
          </p:cNvSpPr>
          <p:nvPr/>
        </p:nvSpPr>
        <p:spPr>
          <a:xfrm>
            <a:off x="587375" y="3886201"/>
            <a:ext cx="10729981" cy="238759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0000" dirty="0">
                <a:latin typeface="Zooja Pro" panose="03060300040001000000" pitchFamily="66" charset="77"/>
              </a:rPr>
              <a:t>Curso de Capacitação em R</a:t>
            </a:r>
            <a:endParaRPr lang="en-US" sz="10000" dirty="0">
              <a:latin typeface="Zooja Pro" panose="03060300040001000000" pitchFamily="66" charset="7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A9F3C4-B925-9643-8CE4-F0D7BD3463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76" y="584200"/>
            <a:ext cx="2278179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833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4737D4-66A1-0D41-B62F-2C9C5C4453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uzano Sans Light" panose="02010303030508060203" pitchFamily="2" charset="77"/>
            </a:endParaRP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75BBA19F-9222-234E-B39D-303C599DA664}"/>
              </a:ext>
            </a:extLst>
          </p:cNvPr>
          <p:cNvSpPr txBox="1">
            <a:spLocks/>
          </p:cNvSpPr>
          <p:nvPr/>
        </p:nvSpPr>
        <p:spPr>
          <a:xfrm>
            <a:off x="578884" y="992337"/>
            <a:ext cx="8185622" cy="189630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Abra o </a:t>
            </a:r>
            <a:r>
              <a:rPr lang="pt-BR" sz="2000" b="1" dirty="0" err="1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Rstudio</a:t>
            </a:r>
            <a:endParaRPr lang="pt-BR" sz="2000" b="1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Pegue os materiais do curso digitando: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sz="2000" i="1" dirty="0" err="1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install.packages</a:t>
            </a:r>
            <a:r>
              <a:rPr lang="pt-BR" sz="2000" i="1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(“</a:t>
            </a:r>
            <a:r>
              <a:rPr lang="pt-BR" sz="2000" i="1" dirty="0" err="1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usethis</a:t>
            </a:r>
            <a:r>
              <a:rPr lang="pt-BR" sz="2000" i="1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”)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sz="2000" i="1" dirty="0" err="1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usethis</a:t>
            </a:r>
            <a:r>
              <a:rPr lang="pt-BR" sz="2000" i="1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::</a:t>
            </a:r>
            <a:r>
              <a:rPr lang="pt-BR" sz="2000" i="1" dirty="0" err="1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use_course</a:t>
            </a:r>
            <a:r>
              <a:rPr lang="pt-BR" sz="2000" i="1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(“goo.gl/</a:t>
            </a:r>
            <a:r>
              <a:rPr lang="pt-BR" sz="2000" i="1" dirty="0" err="1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cursoR_Suzano</a:t>
            </a:r>
            <a:r>
              <a:rPr lang="pt-BR" sz="2000" i="1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”)</a:t>
            </a:r>
            <a:endParaRPr lang="pt-BR" sz="2000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Siga as instruções em “</a:t>
            </a:r>
            <a:r>
              <a:rPr lang="pt-BR" sz="2000" dirty="0" err="1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setup.R</a:t>
            </a: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”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Precisa de </a:t>
            </a:r>
            <a:r>
              <a:rPr lang="pt-BR" sz="2000" b="1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ajuda</a:t>
            </a: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? Nos chame.</a:t>
            </a:r>
            <a:endParaRPr lang="pt-BR" sz="2000" i="1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endParaRPr lang="pt-BR" sz="100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endParaRPr lang="pt-BR" sz="100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endParaRPr lang="pt-BR" sz="100" i="1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1D2A1DC5-431E-F348-A2B9-0F00DF973523}"/>
              </a:ext>
            </a:extLst>
          </p:cNvPr>
          <p:cNvSpPr txBox="1">
            <a:spLocks/>
          </p:cNvSpPr>
          <p:nvPr/>
        </p:nvSpPr>
        <p:spPr>
          <a:xfrm>
            <a:off x="578884" y="172065"/>
            <a:ext cx="6215759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>
                <a:solidFill>
                  <a:schemeClr val="bg1"/>
                </a:solidFill>
              </a:rPr>
              <a:t>Bom dia!!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476D33-0410-AD4D-AB82-4D54A17E9C0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199" y="584200"/>
            <a:ext cx="1523917" cy="356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FBBF42-579D-44DD-B023-C0D95FB78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4" y="4733310"/>
            <a:ext cx="2343150" cy="1952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7B80CF9-C079-4B3C-AA42-EC8B4294B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73" y="4719022"/>
            <a:ext cx="2352675" cy="1981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B9AC31-0024-46F5-ADAE-68D15DB20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168" y="4704735"/>
            <a:ext cx="2352675" cy="1971675"/>
          </a:xfrm>
          <a:prstGeom prst="rect">
            <a:avLst/>
          </a:prstGeom>
        </p:spPr>
      </p:pic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85896E68-3A71-45CD-AF59-19D5D76DC4ED}"/>
              </a:ext>
            </a:extLst>
          </p:cNvPr>
          <p:cNvSpPr txBox="1">
            <a:spLocks/>
          </p:cNvSpPr>
          <p:nvPr/>
        </p:nvSpPr>
        <p:spPr>
          <a:xfrm>
            <a:off x="-89302" y="3812405"/>
            <a:ext cx="3627632" cy="89233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BR" sz="2800" dirty="0">
                <a:solidFill>
                  <a:srgbClr val="FF0000"/>
                </a:solidFill>
                <a:latin typeface="Suzano Sans" panose="02010503030508060203" pitchFamily="2" charset="0"/>
                <a:cs typeface="Segoe UI" panose="020B0502040204020203" pitchFamily="34" charset="0"/>
              </a:rPr>
              <a:t>“Estou trabalhando feliz aqui”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32D9408-443B-4B25-9F42-33AFBF5C76BF}"/>
              </a:ext>
            </a:extLst>
          </p:cNvPr>
          <p:cNvSpPr txBox="1">
            <a:spLocks/>
          </p:cNvSpPr>
          <p:nvPr/>
        </p:nvSpPr>
        <p:spPr>
          <a:xfrm>
            <a:off x="3523194" y="3773074"/>
            <a:ext cx="3627632" cy="89233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BR" sz="2800" dirty="0">
                <a:solidFill>
                  <a:srgbClr val="0072D8"/>
                </a:solidFill>
                <a:latin typeface="Suzano Sans" panose="02010503030508060203" pitchFamily="2" charset="0"/>
                <a:cs typeface="Segoe UI" panose="020B0502040204020203" pitchFamily="34" charset="0"/>
              </a:rPr>
              <a:t>“Terminei, podemos seguir”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81300305-BCE5-49E4-AE70-280AED6B3456}"/>
              </a:ext>
            </a:extLst>
          </p:cNvPr>
          <p:cNvSpPr txBox="1">
            <a:spLocks/>
          </p:cNvSpPr>
          <p:nvPr/>
        </p:nvSpPr>
        <p:spPr>
          <a:xfrm>
            <a:off x="6950689" y="3733743"/>
            <a:ext cx="3627632" cy="89233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BR" sz="2800" dirty="0">
                <a:solidFill>
                  <a:srgbClr val="C0771E"/>
                </a:solidFill>
                <a:latin typeface="Suzano Sans" panose="02010503030508060203" pitchFamily="2" charset="0"/>
                <a:cs typeface="Segoe UI" panose="020B0502040204020203" pitchFamily="34" charset="0"/>
              </a:rPr>
              <a:t>“Estou travado e preciso de ajuda”</a:t>
            </a:r>
          </a:p>
        </p:txBody>
      </p:sp>
    </p:spTree>
    <p:extLst>
      <p:ext uri="{BB962C8B-B14F-4D97-AF65-F5344CB8AC3E}">
        <p14:creationId xmlns:p14="http://schemas.microsoft.com/office/powerpoint/2010/main" val="18649252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E97290F6-AF03-5B49-97ED-BD8D8FF91EBE}"/>
              </a:ext>
            </a:extLst>
          </p:cNvPr>
          <p:cNvSpPr txBox="1">
            <a:spLocks/>
          </p:cNvSpPr>
          <p:nvPr/>
        </p:nvSpPr>
        <p:spPr>
          <a:xfrm>
            <a:off x="388595" y="1615258"/>
            <a:ext cx="5258254" cy="31750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4A4A4A"/>
                </a:solidFill>
              </a:rPr>
              <a:t>Esse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treinamento</a:t>
            </a:r>
            <a:r>
              <a:rPr lang="en-US" sz="2000" dirty="0">
                <a:solidFill>
                  <a:srgbClr val="4A4A4A"/>
                </a:solidFill>
              </a:rPr>
              <a:t> é </a:t>
            </a:r>
            <a:r>
              <a:rPr lang="en-US" sz="2000" dirty="0" err="1">
                <a:solidFill>
                  <a:srgbClr val="4A4A4A"/>
                </a:solidFill>
              </a:rPr>
              <a:t>fortemente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baseado</a:t>
            </a:r>
            <a:r>
              <a:rPr lang="en-US" sz="2000" dirty="0">
                <a:solidFill>
                  <a:srgbClr val="4A4A4A"/>
                </a:solidFill>
              </a:rPr>
              <a:t> no </a:t>
            </a:r>
            <a:r>
              <a:rPr lang="en-US" sz="2000" dirty="0" err="1">
                <a:solidFill>
                  <a:srgbClr val="4A4A4A"/>
                </a:solidFill>
              </a:rPr>
              <a:t>livro</a:t>
            </a:r>
            <a:r>
              <a:rPr lang="en-US" sz="2000" dirty="0">
                <a:solidFill>
                  <a:srgbClr val="4A4A4A"/>
                </a:solidFill>
              </a:rPr>
              <a:t> “R for Data Science”, de Hadley Wickham e David </a:t>
            </a:r>
            <a:r>
              <a:rPr lang="en-US" sz="2000" dirty="0" err="1">
                <a:solidFill>
                  <a:srgbClr val="4A4A4A"/>
                </a:solidFill>
              </a:rPr>
              <a:t>Grolemund</a:t>
            </a:r>
            <a:r>
              <a:rPr lang="en-US" sz="2000" dirty="0">
                <a:solidFill>
                  <a:srgbClr val="4A4A4A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A4A4A"/>
                </a:solidFill>
                <a:hlinkClick r:id="rId2"/>
              </a:rPr>
              <a:t>https://r4ds.had.co.nz</a:t>
            </a:r>
            <a:endParaRPr lang="en-US" sz="2000" dirty="0">
              <a:solidFill>
                <a:srgbClr val="4A4A4A"/>
              </a:solidFill>
            </a:endParaRP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1ED9847B-8F78-D44D-BC12-446D183248D9}"/>
              </a:ext>
            </a:extLst>
          </p:cNvPr>
          <p:cNvSpPr txBox="1">
            <a:spLocks/>
          </p:cNvSpPr>
          <p:nvPr/>
        </p:nvSpPr>
        <p:spPr>
          <a:xfrm>
            <a:off x="388595" y="3464260"/>
            <a:ext cx="5258254" cy="56247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4A4A4A"/>
                </a:solidFill>
              </a:rPr>
              <a:t>O </a:t>
            </a:r>
            <a:r>
              <a:rPr lang="en-US" sz="2000" dirty="0" err="1">
                <a:solidFill>
                  <a:srgbClr val="4A4A4A"/>
                </a:solidFill>
              </a:rPr>
              <a:t>livro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está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disponível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gratuitamente</a:t>
            </a:r>
            <a:r>
              <a:rPr lang="en-US" sz="2000" dirty="0">
                <a:solidFill>
                  <a:srgbClr val="4A4A4A"/>
                </a:solidFill>
              </a:rPr>
              <a:t> e é online (</a:t>
            </a:r>
            <a:r>
              <a:rPr lang="en-US" sz="2000" dirty="0" err="1">
                <a:solidFill>
                  <a:srgbClr val="4A4A4A"/>
                </a:solidFill>
              </a:rPr>
              <a:t>eu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uso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até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hoje</a:t>
            </a:r>
            <a:r>
              <a:rPr lang="en-US" sz="2000" dirty="0">
                <a:solidFill>
                  <a:srgbClr val="4A4A4A"/>
                </a:solidFill>
              </a:rPr>
              <a:t>). </a:t>
            </a:r>
            <a:r>
              <a:rPr lang="en-US" sz="2000" dirty="0" err="1">
                <a:solidFill>
                  <a:srgbClr val="4A4A4A"/>
                </a:solidFill>
              </a:rPr>
              <a:t>Tem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muitos</a:t>
            </a:r>
            <a:r>
              <a:rPr lang="en-US" sz="2000" dirty="0">
                <a:solidFill>
                  <a:srgbClr val="4A4A4A"/>
                </a:solidFill>
              </a:rPr>
              <a:t> outros </a:t>
            </a:r>
            <a:r>
              <a:rPr lang="en-US" sz="2000" dirty="0" err="1">
                <a:solidFill>
                  <a:srgbClr val="4A4A4A"/>
                </a:solidFill>
              </a:rPr>
              <a:t>exemplos</a:t>
            </a:r>
            <a:r>
              <a:rPr lang="en-US" sz="2000" dirty="0">
                <a:solidFill>
                  <a:srgbClr val="4A4A4A"/>
                </a:solidFill>
              </a:rPr>
              <a:t> e </a:t>
            </a:r>
            <a:r>
              <a:rPr lang="en-US" sz="2000" dirty="0" err="1">
                <a:solidFill>
                  <a:srgbClr val="4A4A4A"/>
                </a:solidFill>
              </a:rPr>
              <a:t>exercícios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práticos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pra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quem</a:t>
            </a:r>
            <a:r>
              <a:rPr lang="en-US" sz="2000" dirty="0">
                <a:solidFill>
                  <a:srgbClr val="4A4A4A"/>
                </a:solidFill>
              </a:rPr>
              <a:t> se </a:t>
            </a:r>
            <a:r>
              <a:rPr lang="en-US" sz="2000" dirty="0" err="1">
                <a:solidFill>
                  <a:srgbClr val="4A4A4A"/>
                </a:solidFill>
              </a:rPr>
              <a:t>interessar</a:t>
            </a:r>
            <a:r>
              <a:rPr lang="en-US" sz="2000" dirty="0">
                <a:solidFill>
                  <a:srgbClr val="4A4A4A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rgbClr val="4A4A4A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A4A4A"/>
                </a:solidFill>
              </a:rPr>
              <a:t>(</a:t>
            </a:r>
            <a:r>
              <a:rPr lang="en-US" sz="2000" dirty="0" err="1">
                <a:solidFill>
                  <a:srgbClr val="4A4A4A"/>
                </a:solidFill>
              </a:rPr>
              <a:t>Infelizmente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só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em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inglês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mesmo</a:t>
            </a:r>
            <a:r>
              <a:rPr lang="en-US" sz="2000" dirty="0">
                <a:solidFill>
                  <a:srgbClr val="4A4A4A"/>
                </a:solidFill>
              </a:rPr>
              <a:t>)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Curso de R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99E9259-2F78-477F-861C-7A010DAD0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245" y="1167658"/>
            <a:ext cx="3683380" cy="55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230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E97290F6-AF03-5B49-97ED-BD8D8FF91EBE}"/>
              </a:ext>
            </a:extLst>
          </p:cNvPr>
          <p:cNvSpPr txBox="1">
            <a:spLocks/>
          </p:cNvSpPr>
          <p:nvPr/>
        </p:nvSpPr>
        <p:spPr>
          <a:xfrm>
            <a:off x="709354" y="4329345"/>
            <a:ext cx="7546749" cy="190027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4A4A4A"/>
                </a:solidFill>
              </a:rPr>
              <a:t>A </a:t>
            </a:r>
            <a:r>
              <a:rPr lang="en-US" sz="2000" dirty="0" err="1">
                <a:solidFill>
                  <a:srgbClr val="4A4A4A"/>
                </a:solidFill>
              </a:rPr>
              <a:t>linguagem</a:t>
            </a:r>
            <a:r>
              <a:rPr lang="en-US" sz="2000" dirty="0">
                <a:solidFill>
                  <a:srgbClr val="4A4A4A"/>
                </a:solidFill>
              </a:rPr>
              <a:t> R </a:t>
            </a:r>
            <a:r>
              <a:rPr lang="en-US" sz="2000" dirty="0" err="1">
                <a:solidFill>
                  <a:srgbClr val="4A4A4A"/>
                </a:solidFill>
              </a:rPr>
              <a:t>foi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pensada</a:t>
            </a:r>
            <a:r>
              <a:rPr lang="en-US" sz="2000" dirty="0">
                <a:solidFill>
                  <a:srgbClr val="4A4A4A"/>
                </a:solidFill>
              </a:rPr>
              <a:t> para </a:t>
            </a:r>
            <a:r>
              <a:rPr lang="en-US" sz="2000" dirty="0" err="1">
                <a:solidFill>
                  <a:srgbClr val="4A4A4A"/>
                </a:solidFill>
              </a:rPr>
              <a:t>cientistas</a:t>
            </a:r>
            <a:r>
              <a:rPr lang="en-US" sz="2000" dirty="0">
                <a:solidFill>
                  <a:srgbClr val="4A4A4A"/>
                </a:solidFill>
              </a:rPr>
              <a:t> – </a:t>
            </a:r>
            <a:r>
              <a:rPr lang="en-US" sz="2000" dirty="0" err="1">
                <a:solidFill>
                  <a:srgbClr val="4A4A4A"/>
                </a:solidFill>
              </a:rPr>
              <a:t>originalmente</a:t>
            </a:r>
            <a:r>
              <a:rPr lang="en-US" sz="2000" dirty="0">
                <a:solidFill>
                  <a:srgbClr val="4A4A4A"/>
                </a:solidFill>
              </a:rPr>
              <a:t> para </a:t>
            </a:r>
            <a:r>
              <a:rPr lang="en-US" sz="2000" dirty="0" err="1">
                <a:solidFill>
                  <a:srgbClr val="4A4A4A"/>
                </a:solidFill>
              </a:rPr>
              <a:t>estatísticos</a:t>
            </a:r>
            <a:r>
              <a:rPr lang="en-US" sz="2000" dirty="0">
                <a:solidFill>
                  <a:srgbClr val="4A4A4A"/>
                </a:solidFill>
              </a:rPr>
              <a:t>. Por </a:t>
            </a:r>
            <a:r>
              <a:rPr lang="en-US" sz="2000" dirty="0" err="1">
                <a:solidFill>
                  <a:srgbClr val="4A4A4A"/>
                </a:solidFill>
              </a:rPr>
              <a:t>isso</a:t>
            </a:r>
            <a:r>
              <a:rPr lang="en-US" sz="2000" dirty="0">
                <a:solidFill>
                  <a:srgbClr val="4A4A4A"/>
                </a:solidFill>
              </a:rPr>
              <a:t>, é </a:t>
            </a:r>
            <a:r>
              <a:rPr lang="en-US" sz="2000" dirty="0" err="1">
                <a:solidFill>
                  <a:srgbClr val="4A4A4A"/>
                </a:solidFill>
              </a:rPr>
              <a:t>uma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linguagem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muito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mais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próxima</a:t>
            </a:r>
            <a:r>
              <a:rPr lang="en-US" sz="2000" dirty="0">
                <a:solidFill>
                  <a:srgbClr val="4A4A4A"/>
                </a:solidFill>
              </a:rPr>
              <a:t> do </a:t>
            </a:r>
            <a:r>
              <a:rPr lang="en-US" sz="2000" dirty="0" err="1">
                <a:solidFill>
                  <a:srgbClr val="4A4A4A"/>
                </a:solidFill>
              </a:rPr>
              <a:t>pensamento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humano</a:t>
            </a:r>
            <a:r>
              <a:rPr lang="en-US" sz="2000" dirty="0">
                <a:solidFill>
                  <a:srgbClr val="4A4A4A"/>
                </a:solidFill>
              </a:rPr>
              <a:t> que da </a:t>
            </a:r>
            <a:r>
              <a:rPr lang="en-US" sz="2000" dirty="0" err="1">
                <a:solidFill>
                  <a:srgbClr val="4A4A4A"/>
                </a:solidFill>
              </a:rPr>
              <a:t>linguagem</a:t>
            </a:r>
            <a:r>
              <a:rPr lang="en-US" sz="2000" dirty="0">
                <a:solidFill>
                  <a:srgbClr val="4A4A4A"/>
                </a:solidFill>
              </a:rPr>
              <a:t> da </a:t>
            </a:r>
            <a:r>
              <a:rPr lang="en-US" sz="2000" dirty="0" err="1">
                <a:solidFill>
                  <a:srgbClr val="4A4A4A"/>
                </a:solidFill>
              </a:rPr>
              <a:t>máquina</a:t>
            </a:r>
            <a:r>
              <a:rPr lang="en-US" sz="2000" dirty="0">
                <a:solidFill>
                  <a:srgbClr val="4A4A4A"/>
                </a:solidFill>
              </a:rPr>
              <a:t>.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Curso de R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EDB5D29-53C2-4A05-8ECD-DB687F8A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8" y="1045009"/>
            <a:ext cx="9353550" cy="30575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007B05-D7F4-4DB0-BD74-0F685502DC04}"/>
              </a:ext>
            </a:extLst>
          </p:cNvPr>
          <p:cNvSpPr txBox="1"/>
          <p:nvPr/>
        </p:nvSpPr>
        <p:spPr>
          <a:xfrm>
            <a:off x="709355" y="3172094"/>
            <a:ext cx="15712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Pensamento </a:t>
            </a:r>
          </a:p>
          <a:p>
            <a:pPr algn="ctr"/>
            <a:r>
              <a:rPr lang="pt-BR" dirty="0">
                <a:latin typeface="Suzano Sans" panose="02010503030508060203" pitchFamily="2" charset="0"/>
              </a:rPr>
              <a:t>Humano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FF1BAB-57AE-4141-8B07-960E531FB13A}"/>
              </a:ext>
            </a:extLst>
          </p:cNvPr>
          <p:cNvSpPr txBox="1"/>
          <p:nvPr/>
        </p:nvSpPr>
        <p:spPr>
          <a:xfrm>
            <a:off x="8506618" y="3172094"/>
            <a:ext cx="172034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Linguagem da </a:t>
            </a:r>
          </a:p>
          <a:p>
            <a:pPr algn="ctr"/>
            <a:r>
              <a:rPr lang="pt-BR" dirty="0">
                <a:latin typeface="Suzano Sans" panose="02010503030508060203" pitchFamily="2" charset="0"/>
              </a:rPr>
              <a:t>máquina</a:t>
            </a:r>
          </a:p>
        </p:txBody>
      </p:sp>
    </p:spTree>
    <p:extLst>
      <p:ext uri="{BB962C8B-B14F-4D97-AF65-F5344CB8AC3E}">
        <p14:creationId xmlns:p14="http://schemas.microsoft.com/office/powerpoint/2010/main" val="22945618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E97290F6-AF03-5B49-97ED-BD8D8FF91EBE}"/>
              </a:ext>
            </a:extLst>
          </p:cNvPr>
          <p:cNvSpPr txBox="1">
            <a:spLocks/>
          </p:cNvSpPr>
          <p:nvPr/>
        </p:nvSpPr>
        <p:spPr>
          <a:xfrm>
            <a:off x="629841" y="5490201"/>
            <a:ext cx="8972550" cy="99800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4A4A4A"/>
                </a:solidFill>
              </a:rPr>
              <a:t>O R, </a:t>
            </a:r>
            <a:r>
              <a:rPr lang="en-US" sz="2000" dirty="0" err="1">
                <a:solidFill>
                  <a:srgbClr val="4A4A4A"/>
                </a:solidFill>
              </a:rPr>
              <a:t>ao</a:t>
            </a:r>
            <a:r>
              <a:rPr lang="en-US" sz="2000" dirty="0">
                <a:solidFill>
                  <a:srgbClr val="4A4A4A"/>
                </a:solidFill>
              </a:rPr>
              <a:t> ser </a:t>
            </a:r>
            <a:r>
              <a:rPr lang="en-US" sz="2000" dirty="0" err="1">
                <a:solidFill>
                  <a:srgbClr val="4A4A4A"/>
                </a:solidFill>
              </a:rPr>
              <a:t>instalado</a:t>
            </a:r>
            <a:r>
              <a:rPr lang="en-US" sz="2000" dirty="0">
                <a:solidFill>
                  <a:srgbClr val="4A4A4A"/>
                </a:solidFill>
              </a:rPr>
              <a:t>, </a:t>
            </a:r>
            <a:r>
              <a:rPr lang="en-US" sz="2000" dirty="0" err="1">
                <a:solidFill>
                  <a:srgbClr val="4A4A4A"/>
                </a:solidFill>
              </a:rPr>
              <a:t>já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vem</a:t>
            </a:r>
            <a:r>
              <a:rPr lang="en-US" sz="2000" dirty="0">
                <a:solidFill>
                  <a:srgbClr val="4A4A4A"/>
                </a:solidFill>
              </a:rPr>
              <a:t> por default </a:t>
            </a:r>
            <a:r>
              <a:rPr lang="en-US" sz="2000" dirty="0" err="1">
                <a:solidFill>
                  <a:srgbClr val="4A4A4A"/>
                </a:solidFill>
              </a:rPr>
              <a:t>algumas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funções</a:t>
            </a:r>
            <a:r>
              <a:rPr lang="en-US" sz="2000" dirty="0">
                <a:solidFill>
                  <a:srgbClr val="4A4A4A"/>
                </a:solidFill>
              </a:rPr>
              <a:t> “</a:t>
            </a:r>
            <a:r>
              <a:rPr lang="en-US" sz="2000" dirty="0" err="1">
                <a:solidFill>
                  <a:srgbClr val="4A4A4A"/>
                </a:solidFill>
              </a:rPr>
              <a:t>padrão</a:t>
            </a:r>
            <a:r>
              <a:rPr lang="en-US" sz="2000" dirty="0">
                <a:solidFill>
                  <a:srgbClr val="4A4A4A"/>
                </a:solidFill>
              </a:rPr>
              <a:t>”. </a:t>
            </a:r>
            <a:r>
              <a:rPr lang="en-US" sz="2000" dirty="0" err="1">
                <a:solidFill>
                  <a:srgbClr val="4A4A4A"/>
                </a:solidFill>
              </a:rPr>
              <a:t>Desenvolvedores</a:t>
            </a:r>
            <a:r>
              <a:rPr lang="en-US" sz="2000" dirty="0">
                <a:solidFill>
                  <a:srgbClr val="4A4A4A"/>
                </a:solidFill>
              </a:rPr>
              <a:t> de </a:t>
            </a:r>
            <a:r>
              <a:rPr lang="en-US" sz="2000" dirty="0" err="1">
                <a:solidFill>
                  <a:srgbClr val="4A4A4A"/>
                </a:solidFill>
              </a:rPr>
              <a:t>todo</a:t>
            </a:r>
            <a:r>
              <a:rPr lang="en-US" sz="2000" dirty="0">
                <a:solidFill>
                  <a:srgbClr val="4A4A4A"/>
                </a:solidFill>
              </a:rPr>
              <a:t> o </a:t>
            </a:r>
            <a:r>
              <a:rPr lang="en-US" sz="2000" dirty="0" err="1">
                <a:solidFill>
                  <a:srgbClr val="4A4A4A"/>
                </a:solidFill>
              </a:rPr>
              <a:t>mundo</a:t>
            </a:r>
            <a:r>
              <a:rPr lang="en-US" sz="2000" dirty="0">
                <a:solidFill>
                  <a:srgbClr val="4A4A4A"/>
                </a:solidFill>
              </a:rPr>
              <a:t>, </a:t>
            </a:r>
            <a:r>
              <a:rPr lang="en-US" sz="2000" dirty="0" err="1">
                <a:solidFill>
                  <a:srgbClr val="4A4A4A"/>
                </a:solidFill>
              </a:rPr>
              <a:t>ao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tentar</a:t>
            </a:r>
            <a:r>
              <a:rPr lang="en-US" sz="2000" dirty="0">
                <a:solidFill>
                  <a:srgbClr val="4A4A4A"/>
                </a:solidFill>
              </a:rPr>
              <a:t> resolver </a:t>
            </a:r>
            <a:r>
              <a:rPr lang="en-US" sz="2000" dirty="0" err="1">
                <a:solidFill>
                  <a:srgbClr val="4A4A4A"/>
                </a:solidFill>
              </a:rPr>
              <a:t>problemas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diversos</a:t>
            </a:r>
            <a:r>
              <a:rPr lang="en-US" sz="2000" dirty="0">
                <a:solidFill>
                  <a:srgbClr val="4A4A4A"/>
                </a:solidFill>
              </a:rPr>
              <a:t>, </a:t>
            </a:r>
            <a:r>
              <a:rPr lang="en-US" sz="2000" dirty="0" err="1">
                <a:solidFill>
                  <a:srgbClr val="4A4A4A"/>
                </a:solidFill>
              </a:rPr>
              <a:t>criam</a:t>
            </a:r>
            <a:r>
              <a:rPr lang="en-US" sz="2000" dirty="0">
                <a:solidFill>
                  <a:srgbClr val="4A4A4A"/>
                </a:solidFill>
              </a:rPr>
              <a:t> “</a:t>
            </a:r>
            <a:r>
              <a:rPr lang="en-US" sz="2000" dirty="0" err="1">
                <a:solidFill>
                  <a:srgbClr val="4A4A4A"/>
                </a:solidFill>
              </a:rPr>
              <a:t>pacotes</a:t>
            </a:r>
            <a:r>
              <a:rPr lang="en-US" sz="2000" dirty="0">
                <a:solidFill>
                  <a:srgbClr val="4A4A4A"/>
                </a:solidFill>
              </a:rPr>
              <a:t>” de </a:t>
            </a:r>
            <a:r>
              <a:rPr lang="en-US" sz="2000" dirty="0" err="1">
                <a:solidFill>
                  <a:srgbClr val="4A4A4A"/>
                </a:solidFill>
              </a:rPr>
              <a:t>funções</a:t>
            </a:r>
            <a:r>
              <a:rPr lang="en-US" sz="2000" dirty="0">
                <a:solidFill>
                  <a:srgbClr val="4A4A4A"/>
                </a:solidFill>
              </a:rPr>
              <a:t>, </a:t>
            </a:r>
            <a:r>
              <a:rPr lang="en-US" sz="2000" dirty="0" err="1">
                <a:solidFill>
                  <a:srgbClr val="4A4A4A"/>
                </a:solidFill>
              </a:rPr>
              <a:t>cada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uma</a:t>
            </a:r>
            <a:r>
              <a:rPr lang="en-US" sz="2000" dirty="0">
                <a:solidFill>
                  <a:srgbClr val="4A4A4A"/>
                </a:solidFill>
              </a:rPr>
              <a:t> com um </a:t>
            </a:r>
            <a:r>
              <a:rPr lang="en-US" sz="2000" dirty="0" err="1">
                <a:solidFill>
                  <a:srgbClr val="4A4A4A"/>
                </a:solidFill>
              </a:rPr>
              <a:t>objetivo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diverso</a:t>
            </a:r>
            <a:r>
              <a:rPr lang="en-US" sz="2000" dirty="0">
                <a:solidFill>
                  <a:srgbClr val="4A4A4A"/>
                </a:solidFill>
              </a:rPr>
              <a:t>.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O R e seus pacotes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ED3E13F-7932-4463-B249-DF8F07B2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50" y="1367799"/>
            <a:ext cx="8972550" cy="34099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FC2F75-A537-41CF-A819-7F7EC134FAA0}"/>
              </a:ext>
            </a:extLst>
          </p:cNvPr>
          <p:cNvSpPr txBox="1"/>
          <p:nvPr/>
        </p:nvSpPr>
        <p:spPr>
          <a:xfrm>
            <a:off x="1745519" y="4835616"/>
            <a:ext cx="8771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Base R</a:t>
            </a:r>
          </a:p>
        </p:txBody>
      </p:sp>
    </p:spTree>
    <p:extLst>
      <p:ext uri="{BB962C8B-B14F-4D97-AF65-F5344CB8AC3E}">
        <p14:creationId xmlns:p14="http://schemas.microsoft.com/office/powerpoint/2010/main" val="1466423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E97290F6-AF03-5B49-97ED-BD8D8FF91EBE}"/>
              </a:ext>
            </a:extLst>
          </p:cNvPr>
          <p:cNvSpPr txBox="1">
            <a:spLocks/>
          </p:cNvSpPr>
          <p:nvPr/>
        </p:nvSpPr>
        <p:spPr>
          <a:xfrm>
            <a:off x="388595" y="4954806"/>
            <a:ext cx="5258254" cy="31750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4A4A4A"/>
                </a:solidFill>
              </a:rPr>
              <a:t>O R </a:t>
            </a:r>
            <a:r>
              <a:rPr lang="en-US" sz="2000" dirty="0" err="1">
                <a:solidFill>
                  <a:srgbClr val="4A4A4A"/>
                </a:solidFill>
              </a:rPr>
              <a:t>pode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cumprir</a:t>
            </a:r>
            <a:r>
              <a:rPr lang="en-US" sz="2000" dirty="0">
                <a:solidFill>
                  <a:srgbClr val="4A4A4A"/>
                </a:solidFill>
              </a:rPr>
              <a:t>, </a:t>
            </a:r>
            <a:r>
              <a:rPr lang="en-US" sz="2000" dirty="0" err="1">
                <a:solidFill>
                  <a:srgbClr val="4A4A4A"/>
                </a:solidFill>
              </a:rPr>
              <a:t>em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Curso de R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1483BC-C5A9-428C-9FFB-966ED7F09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2300287"/>
            <a:ext cx="60674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64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FF7F4E81E1E24785DBF0F99257B473" ma:contentTypeVersion="9" ma:contentTypeDescription="Crie um novo documento." ma:contentTypeScope="" ma:versionID="e0afe389dfb78ab08241d49d2230e247">
  <xsd:schema xmlns:xsd="http://www.w3.org/2001/XMLSchema" xmlns:xs="http://www.w3.org/2001/XMLSchema" xmlns:p="http://schemas.microsoft.com/office/2006/metadata/properties" xmlns:ns2="190c132f-a49d-44a9-bfe5-20d1bc3b77b7" xmlns:ns3="3487dbea-0109-4a96-b1bf-a24fe84e49ef" targetNamespace="http://schemas.microsoft.com/office/2006/metadata/properties" ma:root="true" ma:fieldsID="1586b155a5207a10e2e729b49f2a1243" ns2:_="" ns3:_="">
    <xsd:import namespace="190c132f-a49d-44a9-bfe5-20d1bc3b77b7"/>
    <xsd:import namespace="3487dbea-0109-4a96-b1bf-a24fe84e49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c132f-a49d-44a9-bfe5-20d1bc3b77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87dbea-0109-4a96-b1bf-a24fe84e49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27FE91-D098-45D2-BECE-06DA50AEE2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0c132f-a49d-44a9-bfe5-20d1bc3b77b7"/>
    <ds:schemaRef ds:uri="3487dbea-0109-4a96-b1bf-a24fe84e49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3F2633-F745-4F9A-90DA-5EC6588616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0AC386-447A-4915-ADD9-5DF552320D68}">
  <ds:schemaRefs>
    <ds:schemaRef ds:uri="http://schemas.microsoft.com/office/2006/metadata/properties"/>
    <ds:schemaRef ds:uri="3487dbea-0109-4a96-b1bf-a24fe84e49ef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90c132f-a49d-44a9-bfe5-20d1bc3b77b7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Suzano Sans</vt:lpstr>
      <vt:lpstr>Suzano Sans Light</vt:lpstr>
      <vt:lpstr>Suzano Sans Medium</vt:lpstr>
      <vt:lpstr>Zooja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EDGAR CUTAR JUNIOR</dc:creator>
  <cp:lastModifiedBy>EDGAR CUTAR JUNIOR</cp:lastModifiedBy>
  <cp:revision>3</cp:revision>
  <dcterms:created xsi:type="dcterms:W3CDTF">2019-06-14T20:02:40Z</dcterms:created>
  <dcterms:modified xsi:type="dcterms:W3CDTF">2019-06-14T20:30:09Z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0x01010042FF7F4E81E1E24785DBF0F99257B473</vt:lpwstr>
  </property>
</Properties>
</file>