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7"/>
  </p:notesMasterIdLst>
  <p:sldIdLst>
    <p:sldId id="327" r:id="rId2"/>
    <p:sldId id="783" r:id="rId3"/>
    <p:sldId id="790" r:id="rId4"/>
    <p:sldId id="791" r:id="rId5"/>
    <p:sldId id="796" r:id="rId6"/>
    <p:sldId id="792" r:id="rId7"/>
    <p:sldId id="793" r:id="rId8"/>
    <p:sldId id="789" r:id="rId9"/>
    <p:sldId id="795" r:id="rId10"/>
    <p:sldId id="786" r:id="rId11"/>
    <p:sldId id="784" r:id="rId12"/>
    <p:sldId id="463" r:id="rId13"/>
    <p:sldId id="785" r:id="rId14"/>
    <p:sldId id="787" r:id="rId15"/>
    <p:sldId id="788" r:id="rId16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9910C"/>
    <a:srgbClr val="1B7816"/>
    <a:srgbClr val="4BB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3310" autoAdjust="0"/>
  </p:normalViewPr>
  <p:slideViewPr>
    <p:cSldViewPr>
      <p:cViewPr>
        <p:scale>
          <a:sx n="76" d="100"/>
          <a:sy n="76" d="100"/>
        </p:scale>
        <p:origin x="-95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B87D87-4908-4472-B30F-F94DEDE6C013}" type="datetimeFigureOut">
              <a:rPr lang="es-CL" smtClean="0"/>
              <a:pPr/>
              <a:t>19-05-2018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6B695C-7E21-4A51-80C4-9AA42438587A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46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L" dirty="0"/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A54F27-7647-48A7-9D9D-BB8D172F9CDF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6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79604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1654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9CE426-4EF5-4E4E-A1C4-622B4C200A70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301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820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8882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86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3196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92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632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380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305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291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739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958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0AF62-E777-42B2-931F-1F0B93E34857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3538A-6C91-4DEC-A412-4AB8565930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2" descr="template5 portad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434"/>
            <a:ext cx="9144000" cy="7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4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F3ED7A-13B9-45FC-A36B-7A5EE3267BF4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7121C-A2A7-4AE4-928A-1CB93132AB6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E5DBE6-A982-41F9-886E-6622DCC8240A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4B2E2-9FC2-4CCA-998E-2B35C8DE1C3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5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C3E31-2E36-49AD-896B-3A44C981EE44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3" descr="template5 plantill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FCB36-8799-4D16-9ACC-17ACB58E4CFB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3BF9A-5216-4A84-AFE1-C72A887E46B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1" descr="template3 contraportad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12" y="-171400"/>
            <a:ext cx="9238812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510724-7EF5-4ACC-B4A1-E6553BBC147C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11EC5-3D59-470D-9371-38A5E62FD88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E625C-33B9-4340-8F6D-B208A7ED4134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6FFAC-BB8D-43AF-A612-99D024B9F37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00BC76-52E5-447C-AEE9-02582F6DC2BC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BC9B3-82BC-4BCD-BCB8-C5935B39622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CD93E-615F-41F1-AF99-B70E65731DD1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6AEC8-CDCF-4C87-8707-1E9B0D140A8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2002E-F9D7-4C01-8397-FE190E172015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ACAF-1906-46DA-87D6-33C74FCB0B3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F65AB8-3318-48A4-8238-F38DD130F4EC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EFBF1-0431-433D-866E-D9512DF61F7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980651-0174-4205-B9E9-79EF6876C7F1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308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8DF5B4F-F867-42F5-BE3C-479C9ED7E0F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944478" y="2144889"/>
            <a:ext cx="7782426" cy="2675467"/>
          </a:xfrm>
        </p:spPr>
        <p:txBody>
          <a:bodyPr>
            <a:normAutofit/>
          </a:bodyPr>
          <a:lstStyle/>
          <a:p>
            <a:r>
              <a:rPr lang="es-CL" sz="4000" b="1" i="1" dirty="0">
                <a:solidFill>
                  <a:schemeClr val="bg1"/>
                </a:solidFill>
                <a:latin typeface="+mn-lt"/>
                <a:cs typeface="Arial" charset="0"/>
              </a:rPr>
              <a:t>Compra de Divisa y envío de remesas al extranjero</a:t>
            </a:r>
            <a:br>
              <a:rPr lang="es-CL" sz="4000" b="1" i="1" dirty="0">
                <a:solidFill>
                  <a:schemeClr val="bg1"/>
                </a:solidFill>
                <a:latin typeface="+mn-lt"/>
                <a:cs typeface="Arial" charset="0"/>
              </a:rPr>
            </a:br>
            <a:endParaRPr lang="es-ES" sz="28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4" name="Rectángulo 4"/>
          <p:cNvSpPr/>
          <p:nvPr/>
        </p:nvSpPr>
        <p:spPr>
          <a:xfrm>
            <a:off x="7774005" y="5661248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s-ES_tradnl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_tradnl" sz="1600" b="1" dirty="0">
              <a:solidFill>
                <a:prstClr val="black">
                  <a:lumMod val="50000"/>
                  <a:lumOff val="50000"/>
                </a:prst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5" name="Rectángulo 2"/>
          <p:cNvSpPr/>
          <p:nvPr/>
        </p:nvSpPr>
        <p:spPr>
          <a:xfrm>
            <a:off x="800100" y="6124575"/>
            <a:ext cx="8088313" cy="61913"/>
          </a:xfrm>
          <a:prstGeom prst="rect">
            <a:avLst/>
          </a:prstGeom>
          <a:solidFill>
            <a:srgbClr val="B917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s-ES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Proyecciones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108CDE6D-5A82-4474-9D0B-D6F0ADC9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2812732" cy="49609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9D180748-6181-48E9-84CB-169245AE0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60" y="1124744"/>
            <a:ext cx="2845128" cy="49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Proyecciones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288EE2C-BB66-450F-8E66-6EC64225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989439"/>
            <a:ext cx="3040639" cy="53198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9FA2571D-B6C4-4919-BCD5-8F46A898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038" y="989438"/>
            <a:ext cx="3137322" cy="53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OBJETIVO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D9C16AF-6470-4D54-9DC3-5802FC08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24744"/>
            <a:ext cx="2171700" cy="3390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5D47119-F0C0-426A-BFF9-08B2BAAE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734" y="862012"/>
            <a:ext cx="29146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Solución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A7CE5B43-B93F-4E5C-A6C5-E4CE53DF3C30}"/>
              </a:ext>
            </a:extLst>
          </p:cNvPr>
          <p:cNvSpPr txBox="1"/>
          <p:nvPr/>
        </p:nvSpPr>
        <p:spPr>
          <a:xfrm>
            <a:off x="1187624" y="1412776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Desarrollo de aplicación Móvil, la cual permitirá a cualquier usuario, ya sea de una cuenta Rut o cuenta Corriente, poder realizar transferencia a cualquier parte del mundo. Esto mediante la generación de un </a:t>
            </a:r>
            <a:r>
              <a:rPr lang="es-CL" dirty="0" err="1"/>
              <a:t>SmartContract</a:t>
            </a:r>
            <a:r>
              <a:rPr lang="es-CL" dirty="0"/>
              <a:t>, el cual será completado con los datos obtenidos desde la APP e insertado a la red de </a:t>
            </a:r>
            <a:r>
              <a:rPr lang="es-CL" dirty="0" err="1"/>
              <a:t>blockchain</a:t>
            </a:r>
            <a:r>
              <a:rPr lang="es-CL" dirty="0"/>
              <a:t>. De esta forma el banco recepto podrá leer dicho contrato</a:t>
            </a:r>
          </a:p>
        </p:txBody>
      </p:sp>
    </p:spTree>
    <p:extLst>
      <p:ext uri="{BB962C8B-B14F-4D97-AF65-F5344CB8AC3E}">
        <p14:creationId xmlns:p14="http://schemas.microsoft.com/office/powerpoint/2010/main" val="15110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OBJETIVO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B1F2B1E-2217-4F87-BEBA-88495736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4536504" cy="12853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E292ED-32C0-4040-B756-620EE08B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609824"/>
            <a:ext cx="4104456" cy="12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Introducción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6615F832-201D-453C-BF18-C60BA216B29C}"/>
              </a:ext>
            </a:extLst>
          </p:cNvPr>
          <p:cNvSpPr txBox="1"/>
          <p:nvPr/>
        </p:nvSpPr>
        <p:spPr>
          <a:xfrm>
            <a:off x="1151620" y="1484784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NO existe en Chile una plataforma tecnológica que permita poder realizar transferencias online de divisas al extranjero de manera rápida, de bajo costo y al alcance de </a:t>
            </a:r>
            <a:r>
              <a:rPr lang="es-CL" smtClean="0"/>
              <a:t>usuarios.a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El 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6615F832-201D-453C-BF18-C60BA216B29C}"/>
              </a:ext>
            </a:extLst>
          </p:cNvPr>
          <p:cNvSpPr txBox="1"/>
          <p:nvPr/>
        </p:nvSpPr>
        <p:spPr>
          <a:xfrm>
            <a:off x="1151620" y="1484784"/>
            <a:ext cx="6516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dirty="0"/>
              <a:t>Usuarios sin acceso plataformas bancarias.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Altos costos de envío.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Pérdida de tiempo invertido en filas de sucursales.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Altos tiempos de autorización de transacciones.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Limitación de usuarios para envío estando en el extranjero</a:t>
            </a:r>
          </a:p>
          <a:p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FEAF8415-FE18-488D-8F22-0C9FF7D9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73" y="3493089"/>
            <a:ext cx="3076575" cy="847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50F380BB-66BE-4FB3-93EB-40F7B9EF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10" y="3565980"/>
            <a:ext cx="2428875" cy="790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1B5DDBB9-A316-4EC6-B229-EDD8EA155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99" y="5011266"/>
            <a:ext cx="2714625" cy="12096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71F01B16-03CE-414A-BCC4-56E813882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648" y="5049365"/>
            <a:ext cx="4752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46A58EA-ACED-41B7-AECF-A84EC180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055334"/>
            <a:ext cx="2907978" cy="49309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7763B7E1-3CF0-481B-A5FA-35D2566773E7}"/>
              </a:ext>
            </a:extLst>
          </p:cNvPr>
          <p:cNvSpPr txBox="1"/>
          <p:nvPr/>
        </p:nvSpPr>
        <p:spPr>
          <a:xfrm>
            <a:off x="1043608" y="1268760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Desarrollo de servicio internacional de envío de dinero mediante tecnología BLOCKCHAIN, esto con la utilización de contratos inteligentes entre entidades bancarias.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C38047F-05B6-4E61-9B7F-67A18A94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7" y="4509120"/>
            <a:ext cx="879442" cy="8439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B8EFA975-4B1C-44C8-86F3-3403B61B8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4509120"/>
            <a:ext cx="879442" cy="8439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A509142A-A20F-4674-B59D-E5025CA3D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225" y="3642877"/>
            <a:ext cx="879442" cy="938071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="" xmlns:a16="http://schemas.microsoft.com/office/drawing/2014/main" id="{88D2C3CD-84D6-42F2-94DB-8F8EC3912199}"/>
              </a:ext>
            </a:extLst>
          </p:cNvPr>
          <p:cNvCxnSpPr/>
          <p:nvPr/>
        </p:nvCxnSpPr>
        <p:spPr>
          <a:xfrm flipV="1">
            <a:off x="1403648" y="4221088"/>
            <a:ext cx="858577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="" xmlns:a16="http://schemas.microsoft.com/office/drawing/2014/main" id="{F6A048D1-4437-4EEF-BDAE-241C7012C677}"/>
              </a:ext>
            </a:extLst>
          </p:cNvPr>
          <p:cNvCxnSpPr>
            <a:cxnSpLocks/>
          </p:cNvCxnSpPr>
          <p:nvPr/>
        </p:nvCxnSpPr>
        <p:spPr>
          <a:xfrm flipH="1" flipV="1">
            <a:off x="3136754" y="4221088"/>
            <a:ext cx="1003198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Cubo 19">
            <a:extLst>
              <a:ext uri="{FF2B5EF4-FFF2-40B4-BE49-F238E27FC236}">
                <a16:creationId xmlns="" xmlns:a16="http://schemas.microsoft.com/office/drawing/2014/main" id="{A71CC159-0A7E-45CC-A833-C6BCCB5678EA}"/>
              </a:ext>
            </a:extLst>
          </p:cNvPr>
          <p:cNvSpPr/>
          <p:nvPr/>
        </p:nvSpPr>
        <p:spPr>
          <a:xfrm>
            <a:off x="1029368" y="3009530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bo 20">
            <a:extLst>
              <a:ext uri="{FF2B5EF4-FFF2-40B4-BE49-F238E27FC236}">
                <a16:creationId xmlns="" xmlns:a16="http://schemas.microsoft.com/office/drawing/2014/main" id="{7BBCC751-4486-4848-95BD-F80819A03CCF}"/>
              </a:ext>
            </a:extLst>
          </p:cNvPr>
          <p:cNvSpPr/>
          <p:nvPr/>
        </p:nvSpPr>
        <p:spPr>
          <a:xfrm>
            <a:off x="1698098" y="3004379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="" xmlns:a16="http://schemas.microsoft.com/office/drawing/2014/main" id="{422CCB83-C7A7-4008-A6D1-310ABC130C6C}"/>
              </a:ext>
            </a:extLst>
          </p:cNvPr>
          <p:cNvCxnSpPr>
            <a:cxnSpLocks/>
            <a:stCxn id="20" idx="4"/>
            <a:endCxn id="21" idx="2"/>
          </p:cNvCxnSpPr>
          <p:nvPr/>
        </p:nvCxnSpPr>
        <p:spPr>
          <a:xfrm flipV="1">
            <a:off x="1299398" y="3239487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o 31">
            <a:extLst>
              <a:ext uri="{FF2B5EF4-FFF2-40B4-BE49-F238E27FC236}">
                <a16:creationId xmlns="" xmlns:a16="http://schemas.microsoft.com/office/drawing/2014/main" id="{4786A59F-EFA7-4653-BD26-7C44F6AE96DC}"/>
              </a:ext>
            </a:extLst>
          </p:cNvPr>
          <p:cNvSpPr/>
          <p:nvPr/>
        </p:nvSpPr>
        <p:spPr>
          <a:xfrm>
            <a:off x="2390426" y="3002103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bo 32">
            <a:extLst>
              <a:ext uri="{FF2B5EF4-FFF2-40B4-BE49-F238E27FC236}">
                <a16:creationId xmlns="" xmlns:a16="http://schemas.microsoft.com/office/drawing/2014/main" id="{1EFF4942-1FF5-4288-B8C0-8EFD53C63688}"/>
              </a:ext>
            </a:extLst>
          </p:cNvPr>
          <p:cNvSpPr/>
          <p:nvPr/>
        </p:nvSpPr>
        <p:spPr>
          <a:xfrm>
            <a:off x="3059156" y="2996952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="" xmlns:a16="http://schemas.microsoft.com/office/drawing/2014/main" id="{F5A6F2FF-D890-4DF8-A00F-B020AC166473}"/>
              </a:ext>
            </a:extLst>
          </p:cNvPr>
          <p:cNvCxnSpPr>
            <a:cxnSpLocks/>
            <a:stCxn id="32" idx="4"/>
            <a:endCxn id="33" idx="2"/>
          </p:cNvCxnSpPr>
          <p:nvPr/>
        </p:nvCxnSpPr>
        <p:spPr>
          <a:xfrm flipV="1">
            <a:off x="2660456" y="3232060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="" xmlns:a16="http://schemas.microsoft.com/office/drawing/2014/main" id="{0079336B-043B-4922-8C34-51CDFC3B53EA}"/>
              </a:ext>
            </a:extLst>
          </p:cNvPr>
          <p:cNvCxnSpPr>
            <a:cxnSpLocks/>
          </p:cNvCxnSpPr>
          <p:nvPr/>
        </p:nvCxnSpPr>
        <p:spPr>
          <a:xfrm flipV="1">
            <a:off x="1995582" y="3226406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o 35">
            <a:extLst>
              <a:ext uri="{FF2B5EF4-FFF2-40B4-BE49-F238E27FC236}">
                <a16:creationId xmlns="" xmlns:a16="http://schemas.microsoft.com/office/drawing/2014/main" id="{8FFD8FF4-D0A1-4A3A-8899-EA37940D7456}"/>
              </a:ext>
            </a:extLst>
          </p:cNvPr>
          <p:cNvSpPr/>
          <p:nvPr/>
        </p:nvSpPr>
        <p:spPr>
          <a:xfrm>
            <a:off x="3736794" y="2997016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Cubo 36">
            <a:extLst>
              <a:ext uri="{FF2B5EF4-FFF2-40B4-BE49-F238E27FC236}">
                <a16:creationId xmlns="" xmlns:a16="http://schemas.microsoft.com/office/drawing/2014/main" id="{78EE5468-3D30-4F62-8578-A7D9456DDF42}"/>
              </a:ext>
            </a:extLst>
          </p:cNvPr>
          <p:cNvSpPr/>
          <p:nvPr/>
        </p:nvSpPr>
        <p:spPr>
          <a:xfrm>
            <a:off x="4405524" y="2991865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="" xmlns:a16="http://schemas.microsoft.com/office/drawing/2014/main" id="{91F5DD6D-5C57-4A2C-BCB6-95BDF13B2DE3}"/>
              </a:ext>
            </a:extLst>
          </p:cNvPr>
          <p:cNvCxnSpPr>
            <a:cxnSpLocks/>
            <a:stCxn id="36" idx="4"/>
            <a:endCxn id="37" idx="2"/>
          </p:cNvCxnSpPr>
          <p:nvPr/>
        </p:nvCxnSpPr>
        <p:spPr>
          <a:xfrm flipV="1">
            <a:off x="4006824" y="3226973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="" xmlns:a16="http://schemas.microsoft.com/office/drawing/2014/main" id="{ACDAAB91-A6E7-43B3-B46A-A3E111E211A3}"/>
              </a:ext>
            </a:extLst>
          </p:cNvPr>
          <p:cNvCxnSpPr>
            <a:cxnSpLocks/>
          </p:cNvCxnSpPr>
          <p:nvPr/>
        </p:nvCxnSpPr>
        <p:spPr>
          <a:xfrm flipV="1">
            <a:off x="3341950" y="3221319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Beneficios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7763B7E1-3CF0-481B-A5FA-35D2566773E7}"/>
              </a:ext>
            </a:extLst>
          </p:cNvPr>
          <p:cNvSpPr txBox="1"/>
          <p:nvPr/>
        </p:nvSpPr>
        <p:spPr>
          <a:xfrm>
            <a:off x="1043608" y="1268761"/>
            <a:ext cx="69127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dirty="0"/>
              <a:t>Aumentar potencialmente el número de clientes bancarizados.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Aumentar fidelización de actuales clientes.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Disminuir costos de operaciones por atención de sucursales.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Disminución de tiempos de autorización de transacciones.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Alta escalabilidad de la solución.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Generar experiencias WOW.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algn="just"/>
            <a:r>
              <a:rPr lang="es-CL" b="1" dirty="0"/>
              <a:t>EN RESUMEN …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Permitir a Banco Estado posicionarse como un líder en el uso de tecnología descentralizada para la ejecución de transferencias de dinero.</a:t>
            </a:r>
          </a:p>
        </p:txBody>
      </p:sp>
    </p:spTree>
    <p:extLst>
      <p:ext uri="{BB962C8B-B14F-4D97-AF65-F5344CB8AC3E}">
        <p14:creationId xmlns:p14="http://schemas.microsoft.com/office/powerpoint/2010/main" val="2255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Modelo de Negocio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D6F0089-AF71-45DF-A665-BA80EB07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0" y="1020071"/>
            <a:ext cx="8509198" cy="54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Nuestro Mercado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6615F832-201D-453C-BF18-C60BA216B29C}"/>
              </a:ext>
            </a:extLst>
          </p:cNvPr>
          <p:cNvSpPr txBox="1"/>
          <p:nvPr/>
        </p:nvSpPr>
        <p:spPr>
          <a:xfrm>
            <a:off x="683568" y="1484784"/>
            <a:ext cx="3384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Clientes BancoEstado.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Usuarios que NO califiquen como potenciales cuenta correntistas en la banca tradicional.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Inmigrantes con VISA </a:t>
            </a:r>
            <a:r>
              <a:rPr lang="es-CL" dirty="0" smtClean="0"/>
              <a:t>temporal.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BD5A31D-47FA-4451-809C-3B1674D6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68760"/>
            <a:ext cx="4176464" cy="1933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1CDA121-52CF-4466-9596-D5F81A96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536" y="3489635"/>
            <a:ext cx="4313530" cy="28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Equipo de Trabajo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6615F832-201D-453C-BF18-C60BA216B29C}"/>
              </a:ext>
            </a:extLst>
          </p:cNvPr>
          <p:cNvSpPr txBox="1"/>
          <p:nvPr/>
        </p:nvSpPr>
        <p:spPr>
          <a:xfrm>
            <a:off x="1403648" y="1484784"/>
            <a:ext cx="684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Helen Rodríguez Sánchez</a:t>
            </a:r>
          </a:p>
          <a:p>
            <a:r>
              <a:rPr lang="es-CL" dirty="0"/>
              <a:t>Ingeniero de Ciencias de la Computación.</a:t>
            </a:r>
          </a:p>
          <a:p>
            <a:r>
              <a:rPr lang="es-CL" dirty="0"/>
              <a:t>Experta en desarrollo de soluciones transaccionales para Instituciones Financieras.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b="1" dirty="0"/>
              <a:t>Ignacio Álvarez.</a:t>
            </a:r>
          </a:p>
          <a:p>
            <a:r>
              <a:rPr lang="es-CL" dirty="0"/>
              <a:t>Analista en computación científica.</a:t>
            </a:r>
          </a:p>
          <a:p>
            <a:r>
              <a:rPr lang="es-CL" dirty="0" err="1"/>
              <a:t>FullStack</a:t>
            </a:r>
            <a:r>
              <a:rPr lang="es-CL" dirty="0"/>
              <a:t> </a:t>
            </a:r>
            <a:r>
              <a:rPr lang="es-CL" dirty="0" err="1"/>
              <a:t>Developer</a:t>
            </a:r>
            <a:endParaRPr lang="es-CL" dirty="0"/>
          </a:p>
          <a:p>
            <a:r>
              <a:rPr lang="es-CL" dirty="0"/>
              <a:t>Corredora de Bolsa</a:t>
            </a:r>
          </a:p>
          <a:p>
            <a:endParaRPr lang="es-CL" dirty="0"/>
          </a:p>
          <a:p>
            <a:r>
              <a:rPr lang="es-CL" b="1" dirty="0"/>
              <a:t>Fernando Pizarro.</a:t>
            </a:r>
          </a:p>
          <a:p>
            <a:r>
              <a:rPr lang="es-CL" dirty="0"/>
              <a:t>Ingeniero en Informática</a:t>
            </a:r>
          </a:p>
          <a:p>
            <a:r>
              <a:rPr lang="es-CL" dirty="0"/>
              <a:t>Jefe de Proyectos de Tecnologías de la Información.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255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Proyecciones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6615F832-201D-453C-BF18-C60BA216B29C}"/>
              </a:ext>
            </a:extLst>
          </p:cNvPr>
          <p:cNvSpPr txBox="1"/>
          <p:nvPr/>
        </p:nvSpPr>
        <p:spPr>
          <a:xfrm>
            <a:off x="1151620" y="1484784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“Eliminar fronteras geográficas para el envío de dinero entre personas”.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3AD31AA2-D98B-44D8-A245-EDBF3E01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63" y="848444"/>
            <a:ext cx="29146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67793</TotalTime>
  <Words>361</Words>
  <Application>Microsoft Office PowerPoint</Application>
  <PresentationFormat>Presentación en pantalla (4:3)</PresentationFormat>
  <Paragraphs>95</Paragraphs>
  <Slides>15</Slides>
  <Notes>15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3_Tema de Office</vt:lpstr>
      <vt:lpstr>Compra de Divisa y envío de remesas al extranjero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Problemas</dc:title>
  <dc:creator>Jaime Henriquez Hernandez</dc:creator>
  <cp:keywords>GP</cp:keywords>
  <dc:description>Desafios 2015</dc:description>
  <cp:lastModifiedBy>pantera</cp:lastModifiedBy>
  <cp:revision>4041</cp:revision>
  <dcterms:modified xsi:type="dcterms:W3CDTF">2018-05-19T18:14:48Z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