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5DC57-E8AB-5248-9BEC-33EBAF573AE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9886-632E-A541-B843-533E560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6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One way you can tailor your studies is by partnering with a faculty member or taking their classes to dig deeper in a particular field. Here are all the permanent faculty that you may encounter in Computer Engineering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Eric Keller, PhD from Princeton, Postdoc at University of Pennsylvania, research in systems and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Fabio </a:t>
            </a:r>
            <a:r>
              <a:rPr lang="en-US" dirty="0" err="1"/>
              <a:t>Somenzi</a:t>
            </a:r>
            <a:r>
              <a:rPr lang="en-US" dirty="0"/>
              <a:t>, </a:t>
            </a:r>
            <a:r>
              <a:rPr lang="en-US" dirty="0" err="1"/>
              <a:t>phd</a:t>
            </a:r>
            <a:r>
              <a:rPr lang="en-US" dirty="0"/>
              <a:t> </a:t>
            </a:r>
            <a:r>
              <a:rPr lang="en-US" dirty="0" err="1"/>
              <a:t>politecnico</a:t>
            </a:r>
            <a:r>
              <a:rPr lang="en-US" dirty="0"/>
              <a:t> di Torino. Formal verification and model checking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Joe </a:t>
            </a:r>
            <a:r>
              <a:rPr lang="en-US" dirty="0" err="1"/>
              <a:t>Izraelevitz</a:t>
            </a:r>
            <a:r>
              <a:rPr lang="en-US" dirty="0"/>
              <a:t>, PhD University of Rochester, research in system software and distributed computing theory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Eric </a:t>
            </a:r>
            <a:r>
              <a:rPr lang="en-US" dirty="0" err="1"/>
              <a:t>Wustrow</a:t>
            </a:r>
            <a:r>
              <a:rPr lang="en-US" dirty="0"/>
              <a:t>, </a:t>
            </a:r>
            <a:r>
              <a:rPr lang="en-US" dirty="0" err="1"/>
              <a:t>phd</a:t>
            </a:r>
            <a:r>
              <a:rPr lang="en-US" dirty="0"/>
              <a:t> university of Michigan, research in computer and network security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Chris Myers, PhD Stanford, biologically inspired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Tamara Lehman, PhD Duke, Secure memory and architectures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582400" y="64928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1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609600" y="274637"/>
            <a:ext cx="10972800" cy="7921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09600" y="1066801"/>
            <a:ext cx="10972800" cy="152399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51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Char char="●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Char char="○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67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11582400" y="64928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40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0207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09601" y="641667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09600" y="1219200"/>
            <a:ext cx="10972800" cy="228600"/>
          </a:xfrm>
          <a:prstGeom prst="rect">
            <a:avLst/>
          </a:prstGeom>
          <a:solidFill>
            <a:srgbClr val="D8CC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582400" y="64928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97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609600" y="274637"/>
            <a:ext cx="10972800" cy="7921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Blah</a:t>
            </a:r>
          </a:p>
        </p:txBody>
      </p:sp>
      <p:sp>
        <p:nvSpPr>
          <p:cNvPr id="53" name="Shape 53"/>
          <p:cNvSpPr/>
          <p:nvPr/>
        </p:nvSpPr>
        <p:spPr>
          <a:xfrm>
            <a:off x="609600" y="1066801"/>
            <a:ext cx="10972800" cy="152399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582400" y="64928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8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582400" y="64928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94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1582400" y="64928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22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582400" y="64928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1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09600" y="6477000"/>
            <a:ext cx="10972800" cy="228600"/>
          </a:xfrm>
          <a:prstGeom prst="rect">
            <a:avLst/>
          </a:prstGeom>
          <a:solidFill>
            <a:srgbClr val="CDBF7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42106-CF2E-FDDE-2EBF-06137920E8BC}"/>
              </a:ext>
            </a:extLst>
          </p:cNvPr>
          <p:cNvSpPr txBox="1"/>
          <p:nvPr userDrawn="1"/>
        </p:nvSpPr>
        <p:spPr>
          <a:xfrm>
            <a:off x="11673555" y="6537533"/>
            <a:ext cx="40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FB72107-6D3D-4DD1-9EE1-82D1688ED6E1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567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D55257-30D1-0503-F37A-51E92AC509A1}"/>
              </a:ext>
            </a:extLst>
          </p:cNvPr>
          <p:cNvSpPr/>
          <p:nvPr/>
        </p:nvSpPr>
        <p:spPr>
          <a:xfrm>
            <a:off x="7956835" y="3798774"/>
            <a:ext cx="3919923" cy="2626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6C8D5-01EB-EB1E-8E97-BD46A3E31CDC}"/>
              </a:ext>
            </a:extLst>
          </p:cNvPr>
          <p:cNvSpPr/>
          <p:nvPr/>
        </p:nvSpPr>
        <p:spPr>
          <a:xfrm>
            <a:off x="4005871" y="3819321"/>
            <a:ext cx="3919923" cy="2605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7D546C-42AB-13F9-DEDF-F912541FA3EB}"/>
              </a:ext>
            </a:extLst>
          </p:cNvPr>
          <p:cNvSpPr/>
          <p:nvPr/>
        </p:nvSpPr>
        <p:spPr>
          <a:xfrm>
            <a:off x="252206" y="3819321"/>
            <a:ext cx="3718193" cy="2605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5AEBCE-5F88-D710-1D44-AA3FAB16C252}"/>
              </a:ext>
            </a:extLst>
          </p:cNvPr>
          <p:cNvSpPr/>
          <p:nvPr/>
        </p:nvSpPr>
        <p:spPr>
          <a:xfrm>
            <a:off x="7976581" y="1309815"/>
            <a:ext cx="3919923" cy="2430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C7728-6FC9-C48A-C996-F27669D54A8A}"/>
              </a:ext>
            </a:extLst>
          </p:cNvPr>
          <p:cNvSpPr/>
          <p:nvPr/>
        </p:nvSpPr>
        <p:spPr>
          <a:xfrm>
            <a:off x="4029144" y="1313753"/>
            <a:ext cx="3919923" cy="243086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C24B40-9C25-F308-2EC3-BCF500EA3523}"/>
              </a:ext>
            </a:extLst>
          </p:cNvPr>
          <p:cNvSpPr/>
          <p:nvPr/>
        </p:nvSpPr>
        <p:spPr>
          <a:xfrm>
            <a:off x="276726" y="1313754"/>
            <a:ext cx="3718192" cy="24308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/>
          <a:srcRect t="-515" r="6965" b="6959"/>
          <a:stretch/>
        </p:blipFill>
        <p:spPr>
          <a:xfrm>
            <a:off x="4060269" y="1372261"/>
            <a:ext cx="1628909" cy="197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http://ecee.colorado.edu/fac_staff/personnel_pages/personnel_pictures/Keller_2013.jpg"/>
          <p:cNvPicPr preferRelativeResize="0"/>
          <p:nvPr/>
        </p:nvPicPr>
        <p:blipFill rotWithShape="1">
          <a:blip r:embed="rId4">
            <a:alphaModFix/>
          </a:blip>
          <a:srcRect b="6444"/>
          <a:stretch/>
        </p:blipFill>
        <p:spPr>
          <a:xfrm>
            <a:off x="368968" y="1350158"/>
            <a:ext cx="1599900" cy="20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http://ecee.colorado.edu/fac_staff/personnel_pages/personnel_pictures/Somenzi_2013.jpg"/>
          <p:cNvPicPr preferRelativeResize="0"/>
          <p:nvPr/>
        </p:nvPicPr>
        <p:blipFill rotWithShape="1">
          <a:blip r:embed="rId5">
            <a:alphaModFix/>
          </a:blip>
          <a:srcRect t="2529" b="3915"/>
          <a:stretch/>
        </p:blipFill>
        <p:spPr>
          <a:xfrm>
            <a:off x="368967" y="3865014"/>
            <a:ext cx="1599900" cy="20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612268" y="3411727"/>
            <a:ext cx="1113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Eric Keller</a:t>
            </a:r>
          </a:p>
        </p:txBody>
      </p:sp>
      <p:sp>
        <p:nvSpPr>
          <p:cNvPr id="144" name="Shape 144"/>
          <p:cNvSpPr/>
          <p:nvPr/>
        </p:nvSpPr>
        <p:spPr>
          <a:xfrm>
            <a:off x="3994918" y="3387664"/>
            <a:ext cx="1711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Tamara Lehman</a:t>
            </a:r>
          </a:p>
        </p:txBody>
      </p:sp>
      <p:sp>
        <p:nvSpPr>
          <p:cNvPr id="145" name="Shape 145"/>
          <p:cNvSpPr/>
          <p:nvPr/>
        </p:nvSpPr>
        <p:spPr>
          <a:xfrm>
            <a:off x="431069" y="5909450"/>
            <a:ext cx="15377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Fabio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Somenzi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6">
            <a:alphaModFix/>
          </a:blip>
          <a:srcRect l="3273" t="771" b="8725"/>
          <a:stretch/>
        </p:blipFill>
        <p:spPr>
          <a:xfrm>
            <a:off x="7976068" y="1313754"/>
            <a:ext cx="1599900" cy="20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7949068" y="3375323"/>
            <a:ext cx="1653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Eric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Wustrow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AA71F-FAA6-3E4D-86C5-80F0793191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98" r="14461"/>
          <a:stretch/>
        </p:blipFill>
        <p:spPr>
          <a:xfrm>
            <a:off x="4050868" y="3865014"/>
            <a:ext cx="1599900" cy="2095749"/>
          </a:xfrm>
          <a:prstGeom prst="rect">
            <a:avLst/>
          </a:prstGeom>
        </p:spPr>
      </p:pic>
      <p:sp>
        <p:nvSpPr>
          <p:cNvPr id="16" name="Shape 146">
            <a:extLst>
              <a:ext uri="{FF2B5EF4-FFF2-40B4-BE49-F238E27FC236}">
                <a16:creationId xmlns:a16="http://schemas.microsoft.com/office/drawing/2014/main" id="{90FE3664-9C25-D249-BE3A-A7B59303881C}"/>
              </a:ext>
            </a:extLst>
          </p:cNvPr>
          <p:cNvSpPr/>
          <p:nvPr/>
        </p:nvSpPr>
        <p:spPr>
          <a:xfrm>
            <a:off x="4050868" y="5909450"/>
            <a:ext cx="1608662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Joe Izraelevitz</a:t>
            </a: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864C00D-2519-45E2-B23F-0491B30B0C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787"/>
          <a:stretch/>
        </p:blipFill>
        <p:spPr>
          <a:xfrm>
            <a:off x="7976068" y="3813701"/>
            <a:ext cx="1599900" cy="2095749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D1D6A812-DBE6-4118-9F0E-C50E3B470CA4}"/>
              </a:ext>
            </a:extLst>
          </p:cNvPr>
          <p:cNvSpPr/>
          <p:nvPr/>
        </p:nvSpPr>
        <p:spPr>
          <a:xfrm>
            <a:off x="7976068" y="5858137"/>
            <a:ext cx="1608662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Chris Myers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(dept. chair)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3BC4C78-4941-1FDF-8F71-1C7CE3D8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92162"/>
          </a:xfrm>
        </p:spPr>
        <p:txBody>
          <a:bodyPr/>
          <a:lstStyle/>
          <a:p>
            <a:r>
              <a:rPr lang="en-US" dirty="0"/>
              <a:t>Computer Engineering Faculty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A81FA50-52EC-EEEC-3F22-45D6BF3FE793}"/>
              </a:ext>
            </a:extLst>
          </p:cNvPr>
          <p:cNvSpPr/>
          <p:nvPr/>
        </p:nvSpPr>
        <p:spPr>
          <a:xfrm rot="10800000">
            <a:off x="2057044" y="1350157"/>
            <a:ext cx="155124" cy="2095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86BD9-1621-39A9-6EBE-EE3E746253C9}"/>
              </a:ext>
            </a:extLst>
          </p:cNvPr>
          <p:cNvSpPr txBox="1"/>
          <p:nvPr/>
        </p:nvSpPr>
        <p:spPr>
          <a:xfrm>
            <a:off x="2237214" y="2166608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Network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Computer Security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DFE10BE-D827-7198-E526-F3A79CD4D08F}"/>
              </a:ext>
            </a:extLst>
          </p:cNvPr>
          <p:cNvSpPr/>
          <p:nvPr/>
        </p:nvSpPr>
        <p:spPr>
          <a:xfrm rot="10800000">
            <a:off x="5753325" y="1342694"/>
            <a:ext cx="155124" cy="2095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35981-FC21-2864-9282-CD8E3023F11C}"/>
              </a:ext>
            </a:extLst>
          </p:cNvPr>
          <p:cNvSpPr txBox="1"/>
          <p:nvPr/>
        </p:nvSpPr>
        <p:spPr>
          <a:xfrm>
            <a:off x="5933495" y="2159145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Computer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Computer Security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3419431-1166-35EB-D0CE-0314DF44DCC8}"/>
              </a:ext>
            </a:extLst>
          </p:cNvPr>
          <p:cNvSpPr/>
          <p:nvPr/>
        </p:nvSpPr>
        <p:spPr>
          <a:xfrm rot="10800000">
            <a:off x="9676516" y="1324501"/>
            <a:ext cx="155124" cy="2095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D3DF-A956-EAF6-977F-14BBE79A9021}"/>
              </a:ext>
            </a:extLst>
          </p:cNvPr>
          <p:cNvSpPr txBox="1"/>
          <p:nvPr/>
        </p:nvSpPr>
        <p:spPr>
          <a:xfrm>
            <a:off x="9831640" y="2218486"/>
            <a:ext cx="211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Computer and Network Security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76F7844-02BA-1111-F715-D6E10144B4F1}"/>
              </a:ext>
            </a:extLst>
          </p:cNvPr>
          <p:cNvSpPr/>
          <p:nvPr/>
        </p:nvSpPr>
        <p:spPr>
          <a:xfrm rot="10800000">
            <a:off x="2073936" y="3843705"/>
            <a:ext cx="155124" cy="2095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7A9B1-2DD7-49ED-25F0-6646C8412AED}"/>
              </a:ext>
            </a:extLst>
          </p:cNvPr>
          <p:cNvSpPr txBox="1"/>
          <p:nvPr/>
        </p:nvSpPr>
        <p:spPr>
          <a:xfrm>
            <a:off x="2254106" y="4660156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Formal Verification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Model Checking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8B714EA-EC0B-97DE-FFDD-CFFAFF043A22}"/>
              </a:ext>
            </a:extLst>
          </p:cNvPr>
          <p:cNvSpPr/>
          <p:nvPr/>
        </p:nvSpPr>
        <p:spPr>
          <a:xfrm rot="10800000">
            <a:off x="5681810" y="3867091"/>
            <a:ext cx="155124" cy="2095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5B63E-D6FB-02A4-A15B-8663653B1182}"/>
              </a:ext>
            </a:extLst>
          </p:cNvPr>
          <p:cNvSpPr txBox="1"/>
          <p:nvPr/>
        </p:nvSpPr>
        <p:spPr>
          <a:xfrm>
            <a:off x="5861980" y="4683542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Software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Distributed Computing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138BB16-3841-49F0-4675-EF26DBE47891}"/>
              </a:ext>
            </a:extLst>
          </p:cNvPr>
          <p:cNvSpPr/>
          <p:nvPr/>
        </p:nvSpPr>
        <p:spPr>
          <a:xfrm rot="10800000">
            <a:off x="9676516" y="3855059"/>
            <a:ext cx="155124" cy="2095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5E504-B98E-A47C-412C-6E32E173A6C0}"/>
              </a:ext>
            </a:extLst>
          </p:cNvPr>
          <p:cNvSpPr txBox="1"/>
          <p:nvPr/>
        </p:nvSpPr>
        <p:spPr>
          <a:xfrm>
            <a:off x="9856686" y="4671510"/>
            <a:ext cx="211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Synthetic Biology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Biological Inspired Computing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CU</vt:lpstr>
      <vt:lpstr>Computer Engineering Faculty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Tamara Lehman</dc:creator>
  <cp:lastModifiedBy>Tamara Lehman</cp:lastModifiedBy>
  <cp:revision>1</cp:revision>
  <dcterms:created xsi:type="dcterms:W3CDTF">2024-11-27T16:29:32Z</dcterms:created>
  <dcterms:modified xsi:type="dcterms:W3CDTF">2024-11-27T16:30:09Z</dcterms:modified>
</cp:coreProperties>
</file>