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15"/>
  </p:notesMasterIdLst>
  <p:sldIdLst>
    <p:sldId id="259" r:id="rId2"/>
    <p:sldId id="273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ías Ezequiel Sanz" initials="MES" lastIdx="1" clrIdx="0">
    <p:extLst>
      <p:ext uri="{19B8F6BF-5375-455C-9EA6-DF929625EA0E}">
        <p15:presenceInfo xmlns:p15="http://schemas.microsoft.com/office/powerpoint/2012/main" userId="78e56c6b6f23a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C93B9-6863-4B8E-B0DC-DEEEF5656F8D}" type="datetimeFigureOut">
              <a:rPr lang="es-AR" smtClean="0"/>
              <a:t>12/9/2021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8EBD1-DF6E-4C25-B573-B99F990B3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47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675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374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6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657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310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7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3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8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66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087A88-A167-4BBB-AA11-8541F4A22FBF}" type="datetimeFigureOut">
              <a:rPr lang="es-AR" smtClean="0"/>
              <a:t>11/9/2021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7AEE66-923A-4F1C-BB48-023331EBD537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D5DA-81EB-401A-ABD1-EDB9166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776"/>
            <a:ext cx="9144000" cy="985424"/>
          </a:xfrm>
          <a:noFill/>
        </p:spPr>
        <p:txBody>
          <a:bodyPr>
            <a:normAutofit/>
          </a:bodyPr>
          <a:lstStyle/>
          <a:p>
            <a:pPr algn="ctr"/>
            <a:r>
              <a:rPr lang="es-AR" sz="2600" b="1" u="sng" dirty="0"/>
              <a:t>Desafío I: Análisis exploratorio de un </a:t>
            </a:r>
            <a:r>
              <a:rPr lang="es-AR" sz="2600" b="1" u="sng" dirty="0" err="1"/>
              <a:t>dataset</a:t>
            </a:r>
            <a:r>
              <a:rPr lang="es-AR" sz="2600" b="1" u="sng" dirty="0"/>
              <a:t> de precios de propiedades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7D92-F654-4F60-B669-DB076EB7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1828799"/>
            <a:ext cx="10424160" cy="42588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AR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dirty="0"/>
              <a:t>Grupo </a:t>
            </a:r>
            <a:r>
              <a:rPr lang="es-AR" dirty="0" err="1"/>
              <a:t>vii</a:t>
            </a:r>
            <a:r>
              <a:rPr lang="es-AR" dirty="0"/>
              <a:t> – alumnos:</a:t>
            </a:r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dirty="0" err="1"/>
              <a:t>Arevalo</a:t>
            </a:r>
            <a:r>
              <a:rPr lang="es-AR" dirty="0"/>
              <a:t>, Edgar</a:t>
            </a:r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dirty="0" err="1"/>
              <a:t>Malamud</a:t>
            </a:r>
            <a:r>
              <a:rPr lang="es-AR" dirty="0"/>
              <a:t>, </a:t>
            </a:r>
            <a:r>
              <a:rPr lang="es-AR" dirty="0" err="1"/>
              <a:t>sofia</a:t>
            </a:r>
            <a:endParaRPr lang="es-AR" dirty="0"/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dirty="0"/>
              <a:t>Sanz, </a:t>
            </a:r>
            <a:r>
              <a:rPr lang="es-AR" dirty="0" err="1"/>
              <a:t>matias</a:t>
            </a:r>
            <a:r>
              <a:rPr lang="es-AR" dirty="0"/>
              <a:t> Ezequiel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9DE09-C2E9-48EE-84BF-90C506F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29" y="6261055"/>
            <a:ext cx="1989271" cy="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24000" y="503204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Cantidad de tipos de propiedades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6EDE52EF-D4BF-46ED-97A0-C7D1E0A10473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Una vez limpio nuestro </a:t>
            </a:r>
            <a:r>
              <a:rPr lang="es-A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Observamos la cantidad de tipos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De propiedades que encontramos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En CABA.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FF51BA-39E0-498A-B04A-3A758DBB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079" y="2235199"/>
            <a:ext cx="6578675" cy="36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84406" y="-289276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 err="1"/>
              <a:t>Boxplot</a:t>
            </a:r>
            <a:r>
              <a:rPr lang="es-ES" sz="2400" b="1" u="sng" dirty="0"/>
              <a:t> I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27E1E2-79F2-4B5C-89DE-A601FE27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3" y="594180"/>
            <a:ext cx="9023187" cy="56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84406" y="-289276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 err="1"/>
              <a:t>Boxplot</a:t>
            </a:r>
            <a:r>
              <a:rPr lang="es-ES" sz="2400" b="1" u="sng" dirty="0"/>
              <a:t> II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874AA7-4DD7-429F-8249-F6F4A8BC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0" y="594180"/>
            <a:ext cx="8335653" cy="56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8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84406" y="218724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u="sng" dirty="0"/>
              <a:t>Conclusiones</a:t>
            </a:r>
            <a:endParaRPr lang="es-AR" sz="36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6E56B4B0-E8A9-4E03-8659-9DD344C85DB7}"/>
              </a:ext>
            </a:extLst>
          </p:cNvPr>
          <p:cNvSpPr txBox="1">
            <a:spLocks/>
          </p:cNvSpPr>
          <p:nvPr/>
        </p:nvSpPr>
        <p:spPr>
          <a:xfrm>
            <a:off x="1468006" y="12191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Luego de realizar nuestra limpieza de datos, encontramos cierta utilidad en variables que sobreestimamos y/o subestimamos. Un ejemplo claro es la cantidad de m2 y su influencia en el valor de las propiedades.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Por otra parte, tenemos en cuenta que la mayor parte de los datos limpios corresponden a departamentos, por lo tanto, nuestro modelo tendrá gran influencia de este tipo de unidad.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Así mismo, observamos que en relación a los departamentos se encontraron mayor cantidad de valores atípicos, tanto en el precio de los mismos, como en la cantidad de metros cuadrados que poseen dichas unidades.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Observamos que la cantidad de habitaciones no necesariamente influye en el precio, de hecho la correlación entre ambas variables es muy cercana a 0.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s-A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D5DA-81EB-401A-ABD1-EDB9166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726" y="436880"/>
            <a:ext cx="9436274" cy="929640"/>
          </a:xfrm>
          <a:noFill/>
        </p:spPr>
        <p:txBody>
          <a:bodyPr>
            <a:normAutofit/>
          </a:bodyPr>
          <a:lstStyle/>
          <a:p>
            <a:pPr algn="ctr"/>
            <a:r>
              <a:rPr lang="es-ES" sz="2800" b="1" u="sng" dirty="0"/>
              <a:t>Análisis exploratorio de un </a:t>
            </a:r>
            <a:r>
              <a:rPr lang="es-ES" sz="2800" b="1" u="sng" dirty="0" err="1"/>
              <a:t>DataSet</a:t>
            </a:r>
            <a:r>
              <a:rPr lang="es-ES" sz="2800" b="1" u="sng" dirty="0"/>
              <a:t> de precios de propiedades</a:t>
            </a:r>
            <a:endParaRPr lang="es-AR" sz="2800" b="1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7D92-F654-4F60-B669-DB076EB7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799"/>
            <a:ext cx="9436274" cy="425885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presente trabajo se plantea el siguiente problema: A partir de los datos proporcionados por la inmobiliaria </a:t>
            </a:r>
            <a:r>
              <a:rPr lang="es-A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Properati</a:t>
            </a: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debe desarrollar un modelo de regresión que permita predecir el precio por metro cuadrado de una propiedad.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 propuesta para una primera instancia: 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una limpieza de datos que nos permita diseñar estrategias eficientes para lidiar con el problema planteado.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Efectuar un análisis descriptivo sobre las variables a trabajar.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Lograr que nuestras variables cumplan con determinadas características que nos ayuden a tener cierto nivel de significancia respecto al valor predictivo.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9DE09-C2E9-48EE-84BF-90C506F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29" y="6261055"/>
            <a:ext cx="1989271" cy="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D5DA-81EB-401A-ABD1-EDB9166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776"/>
            <a:ext cx="9144000" cy="985424"/>
          </a:xfrm>
          <a:noFill/>
        </p:spPr>
        <p:txBody>
          <a:bodyPr>
            <a:normAutofit/>
          </a:bodyPr>
          <a:lstStyle/>
          <a:p>
            <a:pPr algn="ctr"/>
            <a:r>
              <a:rPr lang="es-ES" sz="2600" b="1" u="sng" dirty="0"/>
              <a:t>Comenzamos con la limpieza de datos</a:t>
            </a:r>
            <a:endParaRPr lang="es-AR" sz="2600" b="1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7D92-F654-4F60-B669-DB076EB7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720" y="1828799"/>
            <a:ext cx="10099040" cy="42588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Nuestra primera decisión se basó en centrarnos en algún área geográfica de interés.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La zona elegida fue </a:t>
            </a:r>
            <a:r>
              <a:rPr lang="es-A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caba</a:t>
            </a: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– argumentos: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estaba compuesto por una gran cantidad de regiones a lo largo de la argentina, las cuales eran poco representativas para nuestro modelo, dado que la mayor cantidad de datos COMPLETOS con los que contamos corresponden a propiedades de capital federal.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A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ADEMÁS, DE ESTA FORMA PODRÍAMOS COMPARAR DATOS CON CIERTA HOMOGENEIDAD.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s-AR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9DE09-C2E9-48EE-84BF-90C506F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29" y="6261055"/>
            <a:ext cx="1989271" cy="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6D5DA-81EB-401A-ABD1-EDB9166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776"/>
            <a:ext cx="9144000" cy="985424"/>
          </a:xfrm>
          <a:noFill/>
        </p:spPr>
        <p:txBody>
          <a:bodyPr>
            <a:normAutofit/>
          </a:bodyPr>
          <a:lstStyle/>
          <a:p>
            <a:pPr algn="ctr"/>
            <a:r>
              <a:rPr lang="es-ES" sz="2600" b="1" u="sng" dirty="0"/>
              <a:t>Observación de cantidad de datos por columnas</a:t>
            </a:r>
            <a:endParaRPr lang="es-AR" sz="2600" b="1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C7D92-F654-4F60-B669-DB076EB7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799"/>
            <a:ext cx="9436274" cy="42588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En base a los datos observados, tomamos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La decisión de suprimir columnas con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Gran cantidad de datos nulos.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Las mismas, no resultaron Representativas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dirty="0"/>
              <a:t>para nuestro futuro Modelo predictivo.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No se encontraron filas duplicadas.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9DE09-C2E9-48EE-84BF-90C506F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29" y="6261055"/>
            <a:ext cx="1989271" cy="5969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CF606C-A281-4C21-A01A-F597CBE1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57" y="1672120"/>
            <a:ext cx="2907769" cy="45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8073B5-AE90-463D-87C5-13A4466266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21480" y="835912"/>
            <a:ext cx="8786813" cy="543401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393903" y="-100361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Observación sobre </a:t>
            </a:r>
            <a:r>
              <a:rPr lang="es-ES" sz="2400" b="1" u="sng" dirty="0" err="1"/>
              <a:t>outliers</a:t>
            </a:r>
            <a:r>
              <a:rPr lang="es-ES" sz="2400" b="1" u="sng" dirty="0"/>
              <a:t> en los precios de las propiedades según el barrio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E57AC0CF-972B-46B2-8857-C436DAF162E7}"/>
              </a:ext>
            </a:extLst>
          </p:cNvPr>
          <p:cNvSpPr txBox="1">
            <a:spLocks/>
          </p:cNvSpPr>
          <p:nvPr/>
        </p:nvSpPr>
        <p:spPr>
          <a:xfrm>
            <a:off x="1981199" y="1080619"/>
            <a:ext cx="5802351" cy="3078785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Se observa que barrios como Boedo o San Cristóbal poseen precios en sus propiedades muy elevados en relación a barrios como Puerto Madero.</a:t>
            </a:r>
          </a:p>
        </p:txBody>
      </p:sp>
    </p:spTree>
    <p:extLst>
      <p:ext uri="{BB962C8B-B14F-4D97-AF65-F5344CB8AC3E}">
        <p14:creationId xmlns:p14="http://schemas.microsoft.com/office/powerpoint/2010/main" val="345804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393903" y="-100361"/>
            <a:ext cx="8898673" cy="11485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u="sng" dirty="0"/>
              <a:t>Decisión de eliminar los </a:t>
            </a:r>
            <a:r>
              <a:rPr lang="es-ES" sz="3600" b="1" u="sng" dirty="0" err="1"/>
              <a:t>outliers</a:t>
            </a:r>
            <a:endParaRPr lang="es-AR" sz="36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C3428E-3153-4475-AE14-28B269E1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02" y="1048215"/>
            <a:ext cx="9700817" cy="5288187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942F0BA-701A-484A-9A81-F0428205279C}"/>
              </a:ext>
            </a:extLst>
          </p:cNvPr>
          <p:cNvSpPr txBox="1">
            <a:spLocks/>
          </p:cNvSpPr>
          <p:nvPr/>
        </p:nvSpPr>
        <p:spPr>
          <a:xfrm>
            <a:off x="1936595" y="1325945"/>
            <a:ext cx="4159406" cy="2103055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600" dirty="0"/>
              <a:t>Una vez eliminados los </a:t>
            </a:r>
            <a:r>
              <a:rPr lang="es-AR" sz="1600" dirty="0" err="1"/>
              <a:t>outliers</a:t>
            </a:r>
            <a:r>
              <a:rPr lang="es-AR" sz="1600" dirty="0"/>
              <a:t>, se observa como cobraron relevancia los barrios que se esperaba que manifiesten un valor superior en sus propiedades.</a:t>
            </a:r>
          </a:p>
        </p:txBody>
      </p:sp>
    </p:spTree>
    <p:extLst>
      <p:ext uri="{BB962C8B-B14F-4D97-AF65-F5344CB8AC3E}">
        <p14:creationId xmlns:p14="http://schemas.microsoft.com/office/powerpoint/2010/main" val="122032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164419" y="501805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Utilizando </a:t>
            </a:r>
            <a:r>
              <a:rPr lang="es-ES" sz="2400" b="1" u="sng" dirty="0" err="1"/>
              <a:t>Regex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6EDE52EF-D4BF-46ED-97A0-C7D1E0A10473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Generamos una función con la finalidad de extraer del campo </a:t>
            </a:r>
            <a:r>
              <a:rPr lang="es-AR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 el número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Habitaciones o ambientes.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641F15B-7624-45DD-AD67-160EBC7A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48" y="2916936"/>
            <a:ext cx="4617904" cy="157381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82447F3-11B5-4B5B-9BB3-C78334A1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048" y="4490750"/>
            <a:ext cx="5067560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83260A-53BB-4FF4-B4ED-8382BD18B599}"/>
              </a:ext>
            </a:extLst>
          </p:cNvPr>
          <p:cNvSpPr txBox="1">
            <a:spLocks/>
          </p:cNvSpPr>
          <p:nvPr/>
        </p:nvSpPr>
        <p:spPr>
          <a:xfrm>
            <a:off x="1524000" y="503204"/>
            <a:ext cx="9203474" cy="8834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u="sng" dirty="0"/>
              <a:t>Selección de columnas que resultaron útiles para el modelo</a:t>
            </a:r>
            <a:endParaRPr lang="es-AR" sz="2400" b="1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FB8E3-30A1-41ED-8C8A-FA21B22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6EDE52EF-D4BF-46ED-97A0-C7D1E0A10473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436274" cy="425885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Price_aprox_local_currency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Price_aprox_uds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Surface_total_in_m2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Surface_covered_in_m2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Price_ usd_per_m2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Price_per_m2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Floor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Rooms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Price_usd_per_m2_mean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Property_type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Place_name</a:t>
            </a:r>
            <a:endParaRPr lang="es-AR" sz="19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</a:pPr>
            <a:endParaRPr lang="es-A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7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390220-EF7E-4B0F-9030-02228E020F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6293" y="0"/>
            <a:ext cx="9652000" cy="6322741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9D254C-B9B8-4167-BE8E-7CEC0C26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293" y="6322741"/>
            <a:ext cx="1783707" cy="5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27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1905</TotalTime>
  <Words>578</Words>
  <Application>Microsoft Office PowerPoint</Application>
  <PresentationFormat>Panorámica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Retrospección</vt:lpstr>
      <vt:lpstr>Desafío I: Análisis exploratorio de un dataset de precios de propiedades</vt:lpstr>
      <vt:lpstr>Análisis exploratorio de un DataSet de precios de propiedades</vt:lpstr>
      <vt:lpstr>Comenzamos con la limpieza de datos</vt:lpstr>
      <vt:lpstr>Observación de cantidad de datos por columnas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un DataSet de precios de propiedades</dc:title>
  <dc:creator>Matías Ezequiel Sanz</dc:creator>
  <cp:lastModifiedBy>Matías Ezequiel Sanz</cp:lastModifiedBy>
  <cp:revision>2</cp:revision>
  <dcterms:created xsi:type="dcterms:W3CDTF">2021-09-11T15:55:10Z</dcterms:created>
  <dcterms:modified xsi:type="dcterms:W3CDTF">2021-09-12T23:40:19Z</dcterms:modified>
</cp:coreProperties>
</file>