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93" y="6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22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8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5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1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9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4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4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9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8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6"/>
            <a:ext cx="10185009" cy="2465972"/>
          </a:xfrm>
        </p:spPr>
        <p:txBody>
          <a:bodyPr>
            <a:normAutofit/>
          </a:bodyPr>
          <a:lstStyle/>
          <a:p>
            <a:pPr>
              <a:defRPr sz="3600" b="1"/>
            </a:pPr>
            <a:r>
              <a:rPr sz="4400" dirty="0" err="1"/>
              <a:t>Описание</a:t>
            </a:r>
            <a:r>
              <a:rPr sz="4400" dirty="0"/>
              <a:t> </a:t>
            </a:r>
            <a:r>
              <a:rPr sz="4400" dirty="0" err="1"/>
              <a:t>требований</a:t>
            </a:r>
            <a:r>
              <a:rPr sz="4400" dirty="0"/>
              <a:t>: UML и </a:t>
            </a:r>
            <a:r>
              <a:rPr sz="4400" dirty="0" err="1"/>
              <a:t>диаграммы</a:t>
            </a:r>
            <a:endParaRPr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3141784"/>
            <a:ext cx="10058401" cy="2727309"/>
          </a:xfrm>
        </p:spPr>
        <p:txBody>
          <a:bodyPr/>
          <a:lstStyle/>
          <a:p>
            <a:pPr>
              <a:defRPr sz="2400"/>
            </a:pPr>
            <a:r>
              <a:rPr dirty="0" err="1"/>
              <a:t>Технология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 ПО</a:t>
            </a:r>
          </a:p>
          <a:p>
            <a:r>
              <a:rPr dirty="0"/>
              <a:t>3 </a:t>
            </a:r>
            <a:r>
              <a:rPr dirty="0" err="1"/>
              <a:t>курс</a:t>
            </a:r>
            <a:r>
              <a:rPr dirty="0"/>
              <a:t>, </a:t>
            </a:r>
            <a:r>
              <a:rPr dirty="0" err="1"/>
              <a:t>Информационные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 и </a:t>
            </a:r>
            <a:r>
              <a:rPr dirty="0" err="1"/>
              <a:t>программирование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782540"/>
          </a:xfrm>
        </p:spPr>
        <p:txBody>
          <a:bodyPr/>
          <a:lstStyle/>
          <a:p>
            <a:pPr>
              <a:defRPr sz="3600" b="1"/>
            </a:pPr>
            <a:r>
              <a:rPr dirty="0" err="1"/>
              <a:t>Диаграмма</a:t>
            </a:r>
            <a:r>
              <a:rPr dirty="0"/>
              <a:t> </a:t>
            </a:r>
            <a:r>
              <a:rPr dirty="0" err="1"/>
              <a:t>состояний</a:t>
            </a:r>
            <a:r>
              <a:rPr dirty="0"/>
              <a:t> (State Machine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205132"/>
            <a:ext cx="10058401" cy="4663962"/>
          </a:xfrm>
        </p:spPr>
        <p:txBody>
          <a:bodyPr>
            <a:normAutofit/>
          </a:bodyPr>
          <a:lstStyle/>
          <a:p>
            <a:pPr>
              <a:defRPr sz="2400"/>
            </a:pPr>
            <a:r>
              <a:rPr sz="3200" dirty="0"/>
              <a:t>• </a:t>
            </a:r>
            <a:r>
              <a:rPr sz="3200" dirty="0" err="1"/>
              <a:t>Описывает</a:t>
            </a:r>
            <a:r>
              <a:rPr sz="3200" dirty="0"/>
              <a:t> </a:t>
            </a:r>
            <a:r>
              <a:rPr sz="3200" dirty="0" err="1"/>
              <a:t>возможные</a:t>
            </a:r>
            <a:r>
              <a:rPr sz="3200" dirty="0"/>
              <a:t> </a:t>
            </a:r>
            <a:r>
              <a:rPr sz="3200" dirty="0" err="1"/>
              <a:t>состояния</a:t>
            </a:r>
            <a:r>
              <a:rPr sz="3200" dirty="0"/>
              <a:t> </a:t>
            </a:r>
            <a:r>
              <a:rPr sz="3200" dirty="0" err="1"/>
              <a:t>объекта</a:t>
            </a:r>
            <a:r>
              <a:rPr sz="3200" dirty="0"/>
              <a:t> и </a:t>
            </a:r>
            <a:r>
              <a:rPr sz="3200" dirty="0" err="1"/>
              <a:t>их</a:t>
            </a:r>
            <a:r>
              <a:rPr sz="3200" dirty="0"/>
              <a:t> </a:t>
            </a:r>
            <a:r>
              <a:rPr sz="3200" dirty="0" err="1"/>
              <a:t>переходы</a:t>
            </a:r>
            <a:r>
              <a:rPr sz="3200" dirty="0"/>
              <a:t>.</a:t>
            </a:r>
          </a:p>
          <a:p>
            <a:r>
              <a:rPr sz="3200" dirty="0"/>
              <a:t>• </a:t>
            </a:r>
            <a:r>
              <a:rPr sz="3200" dirty="0" err="1"/>
              <a:t>Основные</a:t>
            </a:r>
            <a:r>
              <a:rPr sz="3200" dirty="0"/>
              <a:t> </a:t>
            </a:r>
            <a:r>
              <a:rPr sz="3200" dirty="0" err="1"/>
              <a:t>элементы</a:t>
            </a:r>
            <a:r>
              <a:rPr sz="3200" dirty="0"/>
              <a:t>: </a:t>
            </a:r>
            <a:r>
              <a:rPr sz="3200" dirty="0" err="1"/>
              <a:t>состояния</a:t>
            </a:r>
            <a:r>
              <a:rPr sz="3200" dirty="0"/>
              <a:t>, </a:t>
            </a:r>
            <a:r>
              <a:rPr sz="3200" dirty="0" err="1"/>
              <a:t>переходы</a:t>
            </a:r>
            <a:r>
              <a:rPr sz="3200" dirty="0"/>
              <a:t>, </a:t>
            </a:r>
            <a:r>
              <a:rPr sz="3200" dirty="0" err="1"/>
              <a:t>события</a:t>
            </a:r>
            <a:r>
              <a:rPr sz="3200" dirty="0"/>
              <a:t>.</a:t>
            </a:r>
          </a:p>
          <a:p>
            <a:r>
              <a:rPr sz="3200" dirty="0"/>
              <a:t>• </a:t>
            </a:r>
            <a:r>
              <a:rPr sz="3200" dirty="0" err="1"/>
              <a:t>Используется</a:t>
            </a:r>
            <a:r>
              <a:rPr sz="3200" dirty="0"/>
              <a:t> </a:t>
            </a:r>
            <a:r>
              <a:rPr sz="3200" dirty="0" err="1"/>
              <a:t>для</a:t>
            </a:r>
            <a:r>
              <a:rPr sz="3200" dirty="0"/>
              <a:t> </a:t>
            </a:r>
            <a:r>
              <a:rPr sz="3200" dirty="0" err="1"/>
              <a:t>анализа</a:t>
            </a:r>
            <a:r>
              <a:rPr sz="3200" dirty="0"/>
              <a:t> </a:t>
            </a:r>
            <a:r>
              <a:rPr sz="3200" dirty="0" err="1"/>
              <a:t>поведения</a:t>
            </a:r>
            <a:r>
              <a:rPr sz="3200" dirty="0"/>
              <a:t> </a:t>
            </a:r>
            <a:r>
              <a:rPr sz="3200" dirty="0" err="1"/>
              <a:t>объектов</a:t>
            </a:r>
            <a:r>
              <a:rPr sz="3200" dirty="0"/>
              <a:t>.</a:t>
            </a:r>
          </a:p>
          <a:p>
            <a:r>
              <a:rPr sz="3200" dirty="0"/>
              <a:t>• </a:t>
            </a:r>
            <a:r>
              <a:rPr sz="3200" dirty="0" err="1"/>
              <a:t>Пример</a:t>
            </a:r>
            <a:r>
              <a:rPr sz="3200" dirty="0"/>
              <a:t>: </a:t>
            </a:r>
            <a:r>
              <a:rPr sz="3200" dirty="0" err="1"/>
              <a:t>состояния</a:t>
            </a:r>
            <a:r>
              <a:rPr sz="3200" dirty="0"/>
              <a:t> </a:t>
            </a:r>
            <a:r>
              <a:rPr sz="3200" dirty="0" err="1"/>
              <a:t>кнопки</a:t>
            </a:r>
            <a:r>
              <a:rPr sz="3200" dirty="0"/>
              <a:t> </a:t>
            </a:r>
            <a:r>
              <a:rPr sz="3200" dirty="0" err="1"/>
              <a:t>лифта</a:t>
            </a:r>
            <a:r>
              <a:rPr sz="3200" dirty="0"/>
              <a:t> – </a:t>
            </a:r>
            <a:r>
              <a:rPr sz="3200" dirty="0" err="1"/>
              <a:t>ожидание</a:t>
            </a:r>
            <a:r>
              <a:rPr sz="3200" dirty="0"/>
              <a:t>, </a:t>
            </a:r>
            <a:r>
              <a:rPr sz="3200" dirty="0" err="1"/>
              <a:t>движение</a:t>
            </a:r>
            <a:r>
              <a:rPr sz="3200" dirty="0"/>
              <a:t> </a:t>
            </a:r>
            <a:r>
              <a:rPr sz="3200" dirty="0" err="1"/>
              <a:t>вверх</a:t>
            </a:r>
            <a:r>
              <a:rPr sz="3200" dirty="0"/>
              <a:t>, </a:t>
            </a:r>
            <a:r>
              <a:rPr sz="3200" dirty="0" err="1"/>
              <a:t>движение</a:t>
            </a:r>
            <a:r>
              <a:rPr sz="3200" dirty="0"/>
              <a:t> </a:t>
            </a:r>
            <a:r>
              <a:rPr sz="3200" dirty="0" err="1"/>
              <a:t>вниз</a:t>
            </a:r>
            <a:r>
              <a:rPr sz="3200" dirty="0"/>
              <a:t>.</a:t>
            </a:r>
          </a:p>
          <a:p>
            <a:endParaRPr sz="3200" dirty="0"/>
          </a:p>
          <a:p>
            <a:r>
              <a:rPr sz="3200" dirty="0" err="1"/>
              <a:t>Будет</a:t>
            </a:r>
            <a:r>
              <a:rPr sz="3200" dirty="0"/>
              <a:t> </a:t>
            </a:r>
            <a:r>
              <a:rPr sz="3200" dirty="0" err="1"/>
              <a:t>построена</a:t>
            </a:r>
            <a:r>
              <a:rPr sz="3200" dirty="0"/>
              <a:t> в </a:t>
            </a:r>
            <a:r>
              <a:rPr sz="3200" dirty="0" err="1"/>
              <a:t>лабораторной</a:t>
            </a:r>
            <a:r>
              <a:rPr sz="3200" dirty="0"/>
              <a:t> </a:t>
            </a:r>
            <a:r>
              <a:rPr sz="3200" dirty="0" err="1"/>
              <a:t>работе</a:t>
            </a:r>
            <a:r>
              <a:rPr sz="3200" dirty="0"/>
              <a:t> №7.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848189"/>
          </a:xfrm>
        </p:spPr>
        <p:txBody>
          <a:bodyPr/>
          <a:lstStyle/>
          <a:p>
            <a:pPr>
              <a:defRPr sz="3600" b="1"/>
            </a:pPr>
            <a:r>
              <a:rPr dirty="0" err="1"/>
              <a:t>Диаграмма</a:t>
            </a:r>
            <a:r>
              <a:rPr dirty="0"/>
              <a:t> </a:t>
            </a:r>
            <a:r>
              <a:rPr dirty="0" err="1"/>
              <a:t>классов</a:t>
            </a:r>
            <a:r>
              <a:rPr dirty="0"/>
              <a:t> (Class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266092"/>
            <a:ext cx="10058401" cy="4603002"/>
          </a:xfrm>
        </p:spPr>
        <p:txBody>
          <a:bodyPr>
            <a:normAutofit/>
          </a:bodyPr>
          <a:lstStyle/>
          <a:p>
            <a:pPr>
              <a:defRPr sz="2400"/>
            </a:pPr>
            <a:r>
              <a:rPr sz="3200"/>
              <a:t>• Определяет структуру системы через классы, их атрибуты, методы и связи.</a:t>
            </a:r>
          </a:p>
          <a:p>
            <a:r>
              <a:rPr sz="3200"/>
              <a:t>• Основные элементы: классы, атрибуты, методы, связи.</a:t>
            </a:r>
          </a:p>
          <a:p>
            <a:r>
              <a:rPr sz="3200"/>
              <a:t>• Пример: классы 'Автомобиль', 'Водитель', 'Дорога'.</a:t>
            </a:r>
          </a:p>
          <a:p>
            <a:endParaRPr sz="3200"/>
          </a:p>
          <a:p>
            <a:r>
              <a:rPr sz="3200"/>
              <a:t>Будет построена в лабораторной работе №7.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73161"/>
          </a:xfrm>
        </p:spPr>
        <p:txBody>
          <a:bodyPr>
            <a:normAutofit/>
          </a:bodyPr>
          <a:lstStyle/>
          <a:p>
            <a:pPr>
              <a:defRPr sz="3600" b="1"/>
            </a:pPr>
            <a:r>
              <a:rPr sz="4000"/>
              <a:t>Диаграмма компонентов (Component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214511"/>
            <a:ext cx="10780543" cy="4654583"/>
          </a:xfrm>
        </p:spPr>
        <p:txBody>
          <a:bodyPr>
            <a:noAutofit/>
          </a:bodyPr>
          <a:lstStyle/>
          <a:p>
            <a:pPr>
              <a:defRPr sz="2400"/>
            </a:pPr>
            <a:r>
              <a:rPr sz="3200" dirty="0"/>
              <a:t>• </a:t>
            </a:r>
            <a:r>
              <a:rPr sz="3200" dirty="0" err="1"/>
              <a:t>Отображает</a:t>
            </a:r>
            <a:r>
              <a:rPr sz="3200" dirty="0"/>
              <a:t> </a:t>
            </a:r>
            <a:r>
              <a:rPr sz="3200" dirty="0" err="1"/>
              <a:t>архитектурное</a:t>
            </a:r>
            <a:r>
              <a:rPr sz="3200" dirty="0"/>
              <a:t> </a:t>
            </a:r>
            <a:r>
              <a:rPr sz="3200" dirty="0" err="1"/>
              <a:t>разбиение</a:t>
            </a:r>
            <a:r>
              <a:rPr sz="3200" dirty="0"/>
              <a:t> </a:t>
            </a:r>
            <a:r>
              <a:rPr sz="3200" dirty="0" err="1"/>
              <a:t>системы</a:t>
            </a:r>
            <a:r>
              <a:rPr sz="3200" dirty="0"/>
              <a:t> </a:t>
            </a:r>
            <a:r>
              <a:rPr sz="3200" dirty="0" err="1"/>
              <a:t>на</a:t>
            </a:r>
            <a:r>
              <a:rPr sz="3200" dirty="0"/>
              <a:t> </a:t>
            </a:r>
            <a:r>
              <a:rPr sz="3200" dirty="0" err="1"/>
              <a:t>модули</a:t>
            </a:r>
            <a:r>
              <a:rPr sz="3200" dirty="0"/>
              <a:t>.</a:t>
            </a:r>
          </a:p>
          <a:p>
            <a:r>
              <a:rPr sz="3200" dirty="0"/>
              <a:t>• </a:t>
            </a:r>
            <a:r>
              <a:rPr sz="3200" dirty="0" err="1"/>
              <a:t>Основные</a:t>
            </a:r>
            <a:r>
              <a:rPr sz="3200" dirty="0"/>
              <a:t> </a:t>
            </a:r>
            <a:r>
              <a:rPr sz="3200" dirty="0" err="1"/>
              <a:t>элементы</a:t>
            </a:r>
            <a:r>
              <a:rPr sz="3200" dirty="0"/>
              <a:t>: </a:t>
            </a:r>
            <a:r>
              <a:rPr sz="3200" dirty="0" err="1"/>
              <a:t>компоненты</a:t>
            </a:r>
            <a:r>
              <a:rPr sz="3200" dirty="0"/>
              <a:t>, </a:t>
            </a:r>
            <a:r>
              <a:rPr sz="3200" dirty="0" err="1"/>
              <a:t>интерфейсы</a:t>
            </a:r>
            <a:r>
              <a:rPr sz="3200" dirty="0"/>
              <a:t>, </a:t>
            </a:r>
            <a:r>
              <a:rPr sz="3200" dirty="0" err="1"/>
              <a:t>зависимости</a:t>
            </a:r>
            <a:r>
              <a:rPr sz="3200" dirty="0"/>
              <a:t>.</a:t>
            </a:r>
          </a:p>
          <a:p>
            <a:r>
              <a:rPr sz="3200" dirty="0"/>
              <a:t>• </a:t>
            </a:r>
            <a:r>
              <a:rPr sz="3200" dirty="0" err="1"/>
              <a:t>Используется</a:t>
            </a:r>
            <a:r>
              <a:rPr sz="3200" dirty="0"/>
              <a:t> в </a:t>
            </a:r>
            <a:r>
              <a:rPr sz="3200" dirty="0" err="1"/>
              <a:t>разработке</a:t>
            </a:r>
            <a:r>
              <a:rPr sz="3200" dirty="0"/>
              <a:t> </a:t>
            </a:r>
            <a:r>
              <a:rPr sz="3200" dirty="0" err="1"/>
              <a:t>сложных</a:t>
            </a:r>
            <a:r>
              <a:rPr sz="3200" dirty="0"/>
              <a:t> </a:t>
            </a:r>
            <a:r>
              <a:rPr sz="3200" dirty="0" err="1"/>
              <a:t>систем</a:t>
            </a:r>
            <a:r>
              <a:rPr sz="3200" dirty="0"/>
              <a:t>.</a:t>
            </a:r>
          </a:p>
          <a:p>
            <a:r>
              <a:rPr sz="3200" dirty="0"/>
              <a:t>• </a:t>
            </a:r>
            <a:r>
              <a:rPr sz="3200" dirty="0" err="1"/>
              <a:t>Пример</a:t>
            </a:r>
            <a:r>
              <a:rPr sz="3200" dirty="0"/>
              <a:t>: </a:t>
            </a:r>
            <a:r>
              <a:rPr sz="3200" dirty="0" err="1"/>
              <a:t>интернет-магазин</a:t>
            </a:r>
            <a:r>
              <a:rPr sz="3200" dirty="0"/>
              <a:t> </a:t>
            </a:r>
            <a:r>
              <a:rPr sz="3200" dirty="0" err="1"/>
              <a:t>состоит</a:t>
            </a:r>
            <a:r>
              <a:rPr sz="3200" dirty="0"/>
              <a:t> </a:t>
            </a:r>
            <a:r>
              <a:rPr sz="3200" dirty="0" err="1"/>
              <a:t>из</a:t>
            </a:r>
            <a:r>
              <a:rPr sz="3200" dirty="0"/>
              <a:t> </a:t>
            </a:r>
            <a:r>
              <a:rPr sz="3200" dirty="0" err="1"/>
              <a:t>модуля</a:t>
            </a:r>
            <a:r>
              <a:rPr sz="3200" dirty="0"/>
              <a:t> </a:t>
            </a:r>
            <a:r>
              <a:rPr sz="3200" dirty="0" err="1"/>
              <a:t>авторизации</a:t>
            </a:r>
            <a:r>
              <a:rPr sz="3200" dirty="0"/>
              <a:t>, </a:t>
            </a:r>
            <a:r>
              <a:rPr sz="3200" dirty="0" err="1"/>
              <a:t>базы</a:t>
            </a:r>
            <a:r>
              <a:rPr sz="3200" dirty="0"/>
              <a:t> </a:t>
            </a:r>
            <a:r>
              <a:rPr sz="3200" dirty="0" err="1"/>
              <a:t>данных</a:t>
            </a:r>
            <a:r>
              <a:rPr sz="3200" dirty="0"/>
              <a:t>, </a:t>
            </a:r>
            <a:r>
              <a:rPr sz="3200" dirty="0" err="1"/>
              <a:t>корзины</a:t>
            </a:r>
            <a:r>
              <a:rPr sz="3200" dirty="0"/>
              <a:t>, </a:t>
            </a:r>
            <a:r>
              <a:rPr sz="3200" dirty="0" err="1"/>
              <a:t>платежной</a:t>
            </a:r>
            <a:r>
              <a:rPr sz="3200" dirty="0"/>
              <a:t> </a:t>
            </a:r>
            <a:r>
              <a:rPr sz="3200" dirty="0" err="1"/>
              <a:t>системы</a:t>
            </a:r>
            <a:r>
              <a:rPr sz="3200" dirty="0"/>
              <a:t>.</a:t>
            </a:r>
          </a:p>
          <a:p>
            <a:endParaRPr sz="3200" dirty="0"/>
          </a:p>
          <a:p>
            <a:r>
              <a:rPr sz="3200" dirty="0" err="1"/>
              <a:t>Будет</a:t>
            </a:r>
            <a:r>
              <a:rPr sz="3200" dirty="0"/>
              <a:t> </a:t>
            </a:r>
            <a:r>
              <a:rPr sz="3200" dirty="0" err="1"/>
              <a:t>построена</a:t>
            </a:r>
            <a:r>
              <a:rPr sz="3200" dirty="0"/>
              <a:t> в </a:t>
            </a:r>
            <a:r>
              <a:rPr sz="3200" dirty="0" err="1"/>
              <a:t>лабораторной</a:t>
            </a:r>
            <a:r>
              <a:rPr sz="3200" dirty="0"/>
              <a:t> </a:t>
            </a:r>
            <a:r>
              <a:rPr sz="3200" dirty="0" err="1"/>
              <a:t>работе</a:t>
            </a:r>
            <a:r>
              <a:rPr sz="3200" dirty="0"/>
              <a:t> №8.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02301"/>
          </a:xfrm>
        </p:spPr>
        <p:txBody>
          <a:bodyPr/>
          <a:lstStyle/>
          <a:p>
            <a:pPr>
              <a:defRPr sz="3600" b="1"/>
            </a:pPr>
            <a:r>
              <a:rPr dirty="0" err="1"/>
              <a:t>Диаграмма</a:t>
            </a:r>
            <a:r>
              <a:rPr dirty="0"/>
              <a:t> </a:t>
            </a:r>
            <a:r>
              <a:rPr dirty="0" err="1"/>
              <a:t>потоков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(DFD – Data Flow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97280"/>
            <a:ext cx="10058401" cy="4771814"/>
          </a:xfrm>
        </p:spPr>
        <p:txBody>
          <a:bodyPr>
            <a:normAutofit/>
          </a:bodyPr>
          <a:lstStyle/>
          <a:p>
            <a:pPr>
              <a:defRPr sz="2400"/>
            </a:pPr>
            <a:r>
              <a:rPr sz="3200" dirty="0"/>
              <a:t>• </a:t>
            </a:r>
            <a:r>
              <a:rPr sz="3200" dirty="0" err="1"/>
              <a:t>Показывает</a:t>
            </a:r>
            <a:r>
              <a:rPr sz="3200" dirty="0"/>
              <a:t>, </a:t>
            </a:r>
            <a:r>
              <a:rPr sz="3200" dirty="0" err="1"/>
              <a:t>как</a:t>
            </a:r>
            <a:r>
              <a:rPr sz="3200" dirty="0"/>
              <a:t> </a:t>
            </a:r>
            <a:r>
              <a:rPr sz="3200" dirty="0" err="1"/>
              <a:t>данные</a:t>
            </a:r>
            <a:r>
              <a:rPr sz="3200" dirty="0"/>
              <a:t> </a:t>
            </a:r>
            <a:r>
              <a:rPr sz="3200" dirty="0" err="1"/>
              <a:t>перемещаются</a:t>
            </a:r>
            <a:r>
              <a:rPr sz="3200" dirty="0"/>
              <a:t> в </a:t>
            </a:r>
            <a:r>
              <a:rPr sz="3200" dirty="0" err="1"/>
              <a:t>системе</a:t>
            </a:r>
            <a:r>
              <a:rPr sz="3200" dirty="0"/>
              <a:t>.</a:t>
            </a:r>
          </a:p>
          <a:p>
            <a:r>
              <a:rPr sz="3200" dirty="0"/>
              <a:t>• </a:t>
            </a:r>
            <a:r>
              <a:rPr sz="3200" dirty="0" err="1"/>
              <a:t>Основные</a:t>
            </a:r>
            <a:r>
              <a:rPr sz="3200" dirty="0"/>
              <a:t> </a:t>
            </a:r>
            <a:r>
              <a:rPr sz="3200" dirty="0" err="1"/>
              <a:t>элементы</a:t>
            </a:r>
            <a:r>
              <a:rPr sz="3200" dirty="0"/>
              <a:t>: </a:t>
            </a:r>
            <a:r>
              <a:rPr sz="3200" dirty="0" err="1"/>
              <a:t>процессы</a:t>
            </a:r>
            <a:r>
              <a:rPr sz="3200" dirty="0"/>
              <a:t>, </a:t>
            </a:r>
            <a:r>
              <a:rPr sz="3200" dirty="0" err="1"/>
              <a:t>потоки</a:t>
            </a:r>
            <a:r>
              <a:rPr sz="3200" dirty="0"/>
              <a:t> </a:t>
            </a:r>
            <a:r>
              <a:rPr sz="3200" dirty="0" err="1"/>
              <a:t>данных</a:t>
            </a:r>
            <a:r>
              <a:rPr sz="3200" dirty="0"/>
              <a:t>, </a:t>
            </a:r>
            <a:r>
              <a:rPr sz="3200" dirty="0" err="1"/>
              <a:t>хранилища</a:t>
            </a:r>
            <a:r>
              <a:rPr sz="3200" dirty="0"/>
              <a:t> </a:t>
            </a:r>
            <a:r>
              <a:rPr sz="3200" dirty="0" err="1"/>
              <a:t>данных</a:t>
            </a:r>
            <a:r>
              <a:rPr sz="3200" dirty="0"/>
              <a:t>.</a:t>
            </a:r>
          </a:p>
          <a:p>
            <a:r>
              <a:rPr sz="3200" dirty="0"/>
              <a:t>• </a:t>
            </a:r>
            <a:r>
              <a:rPr sz="3200" dirty="0" err="1"/>
              <a:t>Используется</a:t>
            </a:r>
            <a:r>
              <a:rPr sz="3200" dirty="0"/>
              <a:t> </a:t>
            </a:r>
            <a:r>
              <a:rPr sz="3200" dirty="0" err="1"/>
              <a:t>для</a:t>
            </a:r>
            <a:r>
              <a:rPr sz="3200" dirty="0"/>
              <a:t> </a:t>
            </a:r>
            <a:r>
              <a:rPr sz="3200" dirty="0" err="1"/>
              <a:t>анализа</a:t>
            </a:r>
            <a:r>
              <a:rPr sz="3200" dirty="0"/>
              <a:t> </a:t>
            </a:r>
            <a:r>
              <a:rPr sz="3200" dirty="0" err="1"/>
              <a:t>работы</a:t>
            </a:r>
            <a:r>
              <a:rPr sz="3200" dirty="0"/>
              <a:t> </a:t>
            </a:r>
            <a:r>
              <a:rPr sz="3200" dirty="0" err="1"/>
              <a:t>системы</a:t>
            </a:r>
            <a:r>
              <a:rPr sz="3200" dirty="0"/>
              <a:t>.</a:t>
            </a:r>
          </a:p>
          <a:p>
            <a:r>
              <a:rPr sz="3200" dirty="0"/>
              <a:t>• </a:t>
            </a:r>
            <a:r>
              <a:rPr sz="3200" dirty="0" err="1"/>
              <a:t>Пример</a:t>
            </a:r>
            <a:r>
              <a:rPr sz="3200" dirty="0"/>
              <a:t>: </a:t>
            </a:r>
            <a:r>
              <a:rPr sz="3200" dirty="0" err="1"/>
              <a:t>поток</a:t>
            </a:r>
            <a:r>
              <a:rPr sz="3200" dirty="0"/>
              <a:t> </a:t>
            </a:r>
            <a:r>
              <a:rPr sz="3200" dirty="0" err="1"/>
              <a:t>данных</a:t>
            </a:r>
            <a:r>
              <a:rPr sz="3200" dirty="0"/>
              <a:t> в </a:t>
            </a:r>
            <a:r>
              <a:rPr sz="3200" dirty="0" err="1"/>
              <a:t>интернет-магазине</a:t>
            </a:r>
            <a:r>
              <a:rPr sz="3200" dirty="0"/>
              <a:t> (</a:t>
            </a:r>
            <a:r>
              <a:rPr sz="3200" dirty="0" err="1"/>
              <a:t>ввод</a:t>
            </a:r>
            <a:r>
              <a:rPr sz="3200" dirty="0"/>
              <a:t> </a:t>
            </a:r>
            <a:r>
              <a:rPr sz="3200" dirty="0" err="1"/>
              <a:t>информации</a:t>
            </a:r>
            <a:r>
              <a:rPr sz="3200" dirty="0"/>
              <a:t> → </a:t>
            </a:r>
            <a:r>
              <a:rPr sz="3200" dirty="0" err="1"/>
              <a:t>обработка</a:t>
            </a:r>
            <a:r>
              <a:rPr sz="3200" dirty="0"/>
              <a:t> → </a:t>
            </a:r>
            <a:r>
              <a:rPr sz="3200" dirty="0" err="1"/>
              <a:t>оплата</a:t>
            </a:r>
            <a:r>
              <a:rPr sz="3200" dirty="0"/>
              <a:t> → </a:t>
            </a:r>
            <a:r>
              <a:rPr sz="3200" dirty="0" err="1"/>
              <a:t>подтверждение</a:t>
            </a:r>
            <a:r>
              <a:rPr sz="3200" dirty="0"/>
              <a:t>).</a:t>
            </a:r>
          </a:p>
          <a:p>
            <a:endParaRPr sz="3200" dirty="0"/>
          </a:p>
          <a:p>
            <a:r>
              <a:rPr sz="3200" dirty="0" err="1"/>
              <a:t>Будет</a:t>
            </a:r>
            <a:r>
              <a:rPr sz="3200" dirty="0"/>
              <a:t> </a:t>
            </a:r>
            <a:r>
              <a:rPr sz="3200" dirty="0" err="1"/>
              <a:t>построена</a:t>
            </a:r>
            <a:r>
              <a:rPr sz="3200" dirty="0"/>
              <a:t> в </a:t>
            </a:r>
            <a:r>
              <a:rPr sz="3200" dirty="0" err="1"/>
              <a:t>лабораторной</a:t>
            </a:r>
            <a:r>
              <a:rPr sz="3200" dirty="0"/>
              <a:t> </a:t>
            </a:r>
            <a:r>
              <a:rPr sz="3200" dirty="0" err="1"/>
              <a:t>работе</a:t>
            </a:r>
            <a:r>
              <a:rPr sz="3200" dirty="0"/>
              <a:t> №9.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871635"/>
          </a:xfrm>
        </p:spPr>
        <p:txBody>
          <a:bodyPr>
            <a:normAutofit/>
          </a:bodyPr>
          <a:lstStyle/>
          <a:p>
            <a:pPr>
              <a:defRPr sz="3600" b="1"/>
            </a:pPr>
            <a:r>
              <a:rPr sz="4400" dirty="0" err="1"/>
              <a:t>Итоги</a:t>
            </a:r>
            <a:endParaRPr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364566"/>
            <a:ext cx="10058401" cy="4504528"/>
          </a:xfrm>
        </p:spPr>
        <p:txBody>
          <a:bodyPr>
            <a:normAutofit/>
          </a:bodyPr>
          <a:lstStyle/>
          <a:p>
            <a:pPr>
              <a:defRPr sz="2400"/>
            </a:pPr>
            <a:r>
              <a:rPr sz="3200" dirty="0"/>
              <a:t>• UML – </a:t>
            </a:r>
            <a:r>
              <a:rPr sz="3200" dirty="0" err="1"/>
              <a:t>важный</a:t>
            </a:r>
            <a:r>
              <a:rPr sz="3200" dirty="0"/>
              <a:t> </a:t>
            </a:r>
            <a:r>
              <a:rPr sz="3200" dirty="0" err="1"/>
              <a:t>инструмент</a:t>
            </a:r>
            <a:r>
              <a:rPr sz="3200" dirty="0"/>
              <a:t> </a:t>
            </a:r>
            <a:r>
              <a:rPr sz="3200" dirty="0" err="1"/>
              <a:t>моделирования</a:t>
            </a:r>
            <a:r>
              <a:rPr sz="3200" dirty="0"/>
              <a:t> и </a:t>
            </a:r>
            <a:r>
              <a:rPr sz="3200" dirty="0" err="1"/>
              <a:t>проектирования</a:t>
            </a:r>
            <a:r>
              <a:rPr sz="3200" dirty="0"/>
              <a:t> ПО.</a:t>
            </a:r>
          </a:p>
          <a:p>
            <a:r>
              <a:rPr sz="3200" dirty="0"/>
              <a:t>• </a:t>
            </a:r>
            <a:r>
              <a:rPr sz="3200" dirty="0" err="1"/>
              <a:t>Разные</a:t>
            </a:r>
            <a:r>
              <a:rPr sz="3200" dirty="0"/>
              <a:t> </a:t>
            </a:r>
            <a:r>
              <a:rPr sz="3200" dirty="0" err="1"/>
              <a:t>диаграммы</a:t>
            </a:r>
            <a:r>
              <a:rPr sz="3200" dirty="0"/>
              <a:t> </a:t>
            </a:r>
            <a:r>
              <a:rPr sz="3200" dirty="0" err="1"/>
              <a:t>помогают</a:t>
            </a:r>
            <a:r>
              <a:rPr sz="3200" dirty="0"/>
              <a:t> </a:t>
            </a:r>
            <a:r>
              <a:rPr sz="3200" dirty="0" err="1"/>
              <a:t>анализировать</a:t>
            </a:r>
            <a:r>
              <a:rPr sz="3200" dirty="0"/>
              <a:t> и </a:t>
            </a:r>
            <a:r>
              <a:rPr sz="3200" dirty="0" err="1"/>
              <a:t>описывать</a:t>
            </a:r>
            <a:r>
              <a:rPr sz="3200" dirty="0"/>
              <a:t> </a:t>
            </a:r>
            <a:r>
              <a:rPr sz="3200" dirty="0" err="1"/>
              <a:t>систему</a:t>
            </a:r>
            <a:r>
              <a:rPr sz="3200" dirty="0"/>
              <a:t> с </a:t>
            </a:r>
            <a:r>
              <a:rPr sz="3200" dirty="0" err="1"/>
              <a:t>разных</a:t>
            </a:r>
            <a:r>
              <a:rPr sz="3200" dirty="0"/>
              <a:t> </a:t>
            </a:r>
            <a:r>
              <a:rPr sz="3200" dirty="0" err="1"/>
              <a:t>сторон</a:t>
            </a:r>
            <a:r>
              <a:rPr sz="3200" dirty="0"/>
              <a:t>.</a:t>
            </a:r>
          </a:p>
          <a:p>
            <a:r>
              <a:rPr sz="3200" dirty="0"/>
              <a:t>• В </a:t>
            </a:r>
            <a:r>
              <a:rPr sz="3200" dirty="0" err="1"/>
              <a:t>лабораторных</a:t>
            </a:r>
            <a:r>
              <a:rPr sz="3200" dirty="0"/>
              <a:t> </a:t>
            </a:r>
            <a:r>
              <a:rPr sz="3200" dirty="0" err="1"/>
              <a:t>работах</a:t>
            </a:r>
            <a:r>
              <a:rPr sz="3200" dirty="0"/>
              <a:t> </a:t>
            </a:r>
            <a:r>
              <a:rPr sz="3200" dirty="0" err="1"/>
              <a:t>мы</a:t>
            </a:r>
            <a:r>
              <a:rPr sz="3200" dirty="0"/>
              <a:t> </a:t>
            </a:r>
            <a:r>
              <a:rPr sz="3200" dirty="0" err="1"/>
              <a:t>будем</a:t>
            </a:r>
            <a:r>
              <a:rPr sz="3200" dirty="0"/>
              <a:t> </a:t>
            </a:r>
            <a:r>
              <a:rPr sz="3200" dirty="0" err="1"/>
              <a:t>применять</a:t>
            </a:r>
            <a:r>
              <a:rPr sz="3200" dirty="0"/>
              <a:t> </a:t>
            </a:r>
            <a:r>
              <a:rPr sz="3200" dirty="0" err="1"/>
              <a:t>различные</a:t>
            </a:r>
            <a:r>
              <a:rPr sz="3200" dirty="0"/>
              <a:t> UML-</a:t>
            </a:r>
            <a:r>
              <a:rPr sz="3200" dirty="0" err="1"/>
              <a:t>диаграммы</a:t>
            </a:r>
            <a:r>
              <a:rPr sz="3200" dirty="0"/>
              <a:t>.</a:t>
            </a:r>
          </a:p>
          <a:p>
            <a:r>
              <a:rPr sz="3200" dirty="0"/>
              <a:t>• </a:t>
            </a:r>
            <a:r>
              <a:rPr sz="3200" dirty="0" err="1"/>
              <a:t>Важно</a:t>
            </a:r>
            <a:r>
              <a:rPr sz="3200" dirty="0"/>
              <a:t> </a:t>
            </a:r>
            <a:r>
              <a:rPr sz="3200" dirty="0" err="1"/>
              <a:t>уметь</a:t>
            </a:r>
            <a:r>
              <a:rPr sz="3200" dirty="0"/>
              <a:t> </a:t>
            </a:r>
            <a:r>
              <a:rPr sz="3200" dirty="0" err="1"/>
              <a:t>правильно</a:t>
            </a:r>
            <a:r>
              <a:rPr sz="3200" dirty="0"/>
              <a:t> </a:t>
            </a:r>
            <a:r>
              <a:rPr sz="3200" dirty="0" err="1"/>
              <a:t>выбирать</a:t>
            </a:r>
            <a:r>
              <a:rPr sz="3200" dirty="0"/>
              <a:t> </a:t>
            </a:r>
            <a:r>
              <a:rPr sz="3200" dirty="0" err="1"/>
              <a:t>диаграммы</a:t>
            </a:r>
            <a:r>
              <a:rPr sz="3200" dirty="0"/>
              <a:t> в </a:t>
            </a:r>
            <a:r>
              <a:rPr sz="3200" dirty="0" err="1"/>
              <a:t>зависимости</a:t>
            </a:r>
            <a:r>
              <a:rPr sz="3200" dirty="0"/>
              <a:t> </a:t>
            </a:r>
            <a:r>
              <a:rPr sz="3200" dirty="0" err="1"/>
              <a:t>от</a:t>
            </a:r>
            <a:r>
              <a:rPr sz="3200" dirty="0"/>
              <a:t> </a:t>
            </a:r>
            <a:r>
              <a:rPr sz="3200" dirty="0" err="1"/>
              <a:t>задач</a:t>
            </a:r>
            <a:r>
              <a:rPr sz="32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Контрольные вопросы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1. Что такое UML и для чего он используется?</a:t>
            </a:r>
          </a:p>
          <a:p>
            <a:r>
              <a:t>2. Чем отличаются диаграммы структуры и поведения?</a:t>
            </a:r>
          </a:p>
          <a:p>
            <a:r>
              <a:t>3. Какую информацию содержит диаграмма классов?</a:t>
            </a:r>
          </a:p>
          <a:p>
            <a:r>
              <a:t>4. Как связаны диаграммы последовательностей и кооперации?</a:t>
            </a:r>
          </a:p>
          <a:p>
            <a:r>
              <a:t>5. Где применяется диаграмма потоков данных?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63783"/>
          </a:xfrm>
        </p:spPr>
        <p:txBody>
          <a:bodyPr>
            <a:normAutofit/>
          </a:bodyPr>
          <a:lstStyle/>
          <a:p>
            <a:pPr>
              <a:defRPr sz="3600" b="1"/>
            </a:pPr>
            <a:r>
              <a:rPr sz="4400" dirty="0" err="1"/>
              <a:t>Введение</a:t>
            </a:r>
            <a:endParaRPr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11458"/>
            <a:ext cx="10058401" cy="4457636"/>
          </a:xfrm>
        </p:spPr>
        <p:txBody>
          <a:bodyPr>
            <a:normAutofit/>
          </a:bodyPr>
          <a:lstStyle/>
          <a:p>
            <a:pPr>
              <a:defRPr sz="2400"/>
            </a:pPr>
            <a:r>
              <a:rPr sz="2800" dirty="0"/>
              <a:t>• UML – </a:t>
            </a:r>
            <a:r>
              <a:rPr sz="2800" dirty="0" err="1"/>
              <a:t>это</a:t>
            </a:r>
            <a:r>
              <a:rPr sz="2800" dirty="0"/>
              <a:t> </a:t>
            </a:r>
            <a:r>
              <a:rPr sz="2800" dirty="0" err="1"/>
              <a:t>стандарт</a:t>
            </a:r>
            <a:r>
              <a:rPr sz="2800" dirty="0"/>
              <a:t> </a:t>
            </a:r>
            <a:r>
              <a:rPr sz="2800" dirty="0" err="1"/>
              <a:t>моделирования</a:t>
            </a:r>
            <a:r>
              <a:rPr sz="2800" dirty="0"/>
              <a:t> </a:t>
            </a:r>
            <a:r>
              <a:rPr sz="2800" dirty="0" err="1"/>
              <a:t>программного</a:t>
            </a:r>
            <a:r>
              <a:rPr sz="2800" dirty="0"/>
              <a:t> </a:t>
            </a:r>
            <a:r>
              <a:rPr sz="2800" dirty="0" err="1"/>
              <a:t>обеспечения</a:t>
            </a:r>
            <a:r>
              <a:rPr sz="2800" dirty="0"/>
              <a:t>.</a:t>
            </a:r>
          </a:p>
          <a:p>
            <a:r>
              <a:rPr sz="2800" dirty="0"/>
              <a:t>• </a:t>
            </a:r>
            <a:r>
              <a:rPr sz="2800" dirty="0" err="1"/>
              <a:t>Позволяет</a:t>
            </a:r>
            <a:r>
              <a:rPr sz="2800" dirty="0"/>
              <a:t> </a:t>
            </a:r>
            <a:r>
              <a:rPr sz="2800" dirty="0" err="1"/>
              <a:t>формализовать</a:t>
            </a:r>
            <a:r>
              <a:rPr sz="2800" dirty="0"/>
              <a:t> </a:t>
            </a:r>
            <a:r>
              <a:rPr sz="2800" dirty="0" err="1"/>
              <a:t>требования</a:t>
            </a:r>
            <a:r>
              <a:rPr sz="2800" dirty="0"/>
              <a:t> и </a:t>
            </a:r>
            <a:r>
              <a:rPr sz="2800" dirty="0" err="1"/>
              <a:t>визуализировать</a:t>
            </a:r>
            <a:r>
              <a:rPr sz="2800" dirty="0"/>
              <a:t> </a:t>
            </a:r>
            <a:r>
              <a:rPr sz="2800" dirty="0" err="1"/>
              <a:t>архитектуру</a:t>
            </a:r>
            <a:r>
              <a:rPr sz="2800" dirty="0"/>
              <a:t>.</a:t>
            </a:r>
          </a:p>
          <a:p>
            <a:r>
              <a:rPr sz="2800" dirty="0"/>
              <a:t>• </a:t>
            </a:r>
            <a:r>
              <a:rPr sz="2800" dirty="0" err="1"/>
              <a:t>Используется</a:t>
            </a:r>
            <a:r>
              <a:rPr sz="2800" dirty="0"/>
              <a:t> </a:t>
            </a:r>
            <a:r>
              <a:rPr sz="2800" dirty="0" err="1"/>
              <a:t>разработчиками</a:t>
            </a:r>
            <a:r>
              <a:rPr sz="2800" dirty="0"/>
              <a:t>, </a:t>
            </a:r>
            <a:r>
              <a:rPr sz="2800" dirty="0" err="1"/>
              <a:t>аналитиками</a:t>
            </a:r>
            <a:r>
              <a:rPr sz="2800" dirty="0"/>
              <a:t>, </a:t>
            </a:r>
            <a:r>
              <a:rPr sz="2800" dirty="0" err="1"/>
              <a:t>заказчиками</a:t>
            </a:r>
            <a:r>
              <a:rPr sz="2800" dirty="0"/>
              <a:t>.</a:t>
            </a:r>
          </a:p>
          <a:p>
            <a:r>
              <a:rPr sz="2800" dirty="0"/>
              <a:t>• </a:t>
            </a:r>
            <a:r>
              <a:rPr sz="2800" dirty="0" err="1"/>
              <a:t>Включает</a:t>
            </a:r>
            <a:r>
              <a:rPr sz="2800" dirty="0"/>
              <a:t> </a:t>
            </a:r>
            <a:r>
              <a:rPr sz="2800" dirty="0" err="1"/>
              <a:t>различные</a:t>
            </a:r>
            <a:r>
              <a:rPr sz="2800" dirty="0"/>
              <a:t> </a:t>
            </a:r>
            <a:r>
              <a:rPr sz="2800" dirty="0" err="1"/>
              <a:t>виды</a:t>
            </a:r>
            <a:r>
              <a:rPr sz="2800" dirty="0"/>
              <a:t> </a:t>
            </a:r>
            <a:r>
              <a:rPr sz="2800" dirty="0" err="1"/>
              <a:t>диаграмм</a:t>
            </a:r>
            <a:r>
              <a:rPr sz="2800" dirty="0"/>
              <a:t>, </a:t>
            </a:r>
            <a:r>
              <a:rPr sz="2800" dirty="0" err="1"/>
              <a:t>описывающих</a:t>
            </a:r>
            <a:r>
              <a:rPr sz="2800" dirty="0"/>
              <a:t> </a:t>
            </a:r>
            <a:r>
              <a:rPr sz="2800" dirty="0" err="1"/>
              <a:t>систему</a:t>
            </a:r>
            <a:r>
              <a:rPr sz="2800" dirty="0"/>
              <a:t> с </a:t>
            </a:r>
            <a:r>
              <a:rPr sz="2800" dirty="0" err="1"/>
              <a:t>разных</a:t>
            </a:r>
            <a:r>
              <a:rPr sz="2800" dirty="0"/>
              <a:t> </a:t>
            </a:r>
            <a:r>
              <a:rPr sz="2800" dirty="0" err="1"/>
              <a:t>точек</a:t>
            </a:r>
            <a:r>
              <a:rPr sz="2800" dirty="0"/>
              <a:t> </a:t>
            </a:r>
            <a:r>
              <a:rPr sz="2800" dirty="0" err="1"/>
              <a:t>зрения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768472"/>
          </a:xfrm>
        </p:spPr>
        <p:txBody>
          <a:bodyPr>
            <a:normAutofit/>
          </a:bodyPr>
          <a:lstStyle/>
          <a:p>
            <a:pPr>
              <a:defRPr sz="3600" b="1"/>
            </a:pPr>
            <a:r>
              <a:rPr sz="4000" dirty="0" err="1"/>
              <a:t>Основные</a:t>
            </a:r>
            <a:r>
              <a:rPr sz="4000" dirty="0"/>
              <a:t> </a:t>
            </a:r>
            <a:r>
              <a:rPr sz="4000" dirty="0" err="1"/>
              <a:t>понятия</a:t>
            </a:r>
            <a:r>
              <a:rPr sz="4000" dirty="0"/>
              <a:t>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44172"/>
            <a:ext cx="10058401" cy="4724922"/>
          </a:xfrm>
        </p:spPr>
        <p:txBody>
          <a:bodyPr>
            <a:normAutofit/>
          </a:bodyPr>
          <a:lstStyle/>
          <a:p>
            <a:pPr>
              <a:defRPr sz="2400"/>
            </a:pPr>
            <a:r>
              <a:rPr sz="2600"/>
              <a:t>• Система – совокупность элементов, работающих совместно.</a:t>
            </a:r>
          </a:p>
          <a:p>
            <a:r>
              <a:rPr sz="2600"/>
              <a:t>• Модель – упрощённое представление системы.</a:t>
            </a:r>
          </a:p>
          <a:p>
            <a:r>
              <a:rPr sz="2600"/>
              <a:t>• Диаграмма – графическое отображение структуры или поведения системы.</a:t>
            </a:r>
          </a:p>
          <a:p>
            <a:r>
              <a:rPr sz="2600"/>
              <a:t>• Класс – шаблон для объектов, содержащий атрибуты и методы.</a:t>
            </a:r>
          </a:p>
          <a:p>
            <a:r>
              <a:rPr sz="2600"/>
              <a:t>• Объект – экземпляр класса, обладающий конкретными значениями.</a:t>
            </a:r>
          </a:p>
          <a:p>
            <a:r>
              <a:rPr sz="2600"/>
              <a:t>• Актор – пользователь или внешняя система, взаимодействующая с ПО.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59093"/>
          </a:xfrm>
        </p:spPr>
        <p:txBody>
          <a:bodyPr/>
          <a:lstStyle/>
          <a:p>
            <a:pPr>
              <a:defRPr sz="3600" b="1"/>
            </a:pPr>
            <a:r>
              <a:rPr dirty="0" err="1"/>
              <a:t>Основные</a:t>
            </a:r>
            <a:r>
              <a:rPr dirty="0"/>
              <a:t> </a:t>
            </a:r>
            <a:r>
              <a:rPr dirty="0" err="1"/>
              <a:t>виды</a:t>
            </a:r>
            <a:r>
              <a:rPr dirty="0"/>
              <a:t> </a:t>
            </a:r>
            <a:r>
              <a:rPr dirty="0" err="1"/>
              <a:t>диаграмм</a:t>
            </a:r>
            <a:r>
              <a:rPr dirty="0"/>
              <a:t>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223889"/>
            <a:ext cx="10058401" cy="4645205"/>
          </a:xfrm>
        </p:spPr>
        <p:txBody>
          <a:bodyPr>
            <a:normAutofit/>
          </a:bodyPr>
          <a:lstStyle/>
          <a:p>
            <a:pPr>
              <a:defRPr sz="2400"/>
            </a:pPr>
            <a:r>
              <a:rPr sz="3200" dirty="0"/>
              <a:t>• </a:t>
            </a:r>
            <a:r>
              <a:rPr sz="3200" dirty="0" err="1"/>
              <a:t>Структурные</a:t>
            </a:r>
            <a:r>
              <a:rPr sz="3200" dirty="0"/>
              <a:t> </a:t>
            </a:r>
            <a:r>
              <a:rPr sz="3200" dirty="0" err="1"/>
              <a:t>диаграммы</a:t>
            </a:r>
            <a:r>
              <a:rPr sz="3200" dirty="0"/>
              <a:t> – </a:t>
            </a:r>
            <a:r>
              <a:rPr sz="3200" dirty="0" err="1"/>
              <a:t>описывают</a:t>
            </a:r>
            <a:r>
              <a:rPr sz="3200" dirty="0"/>
              <a:t> </a:t>
            </a:r>
            <a:r>
              <a:rPr sz="3200" dirty="0" err="1"/>
              <a:t>статическую</a:t>
            </a:r>
            <a:r>
              <a:rPr sz="3200" dirty="0"/>
              <a:t> </a:t>
            </a:r>
            <a:r>
              <a:rPr sz="3200" dirty="0" err="1"/>
              <a:t>организацию</a:t>
            </a:r>
            <a:r>
              <a:rPr sz="3200" dirty="0"/>
              <a:t> </a:t>
            </a:r>
            <a:r>
              <a:rPr sz="3200" dirty="0" err="1"/>
              <a:t>системы</a:t>
            </a:r>
            <a:r>
              <a:rPr sz="3200" dirty="0"/>
              <a:t>.</a:t>
            </a:r>
          </a:p>
          <a:p>
            <a:r>
              <a:rPr sz="3200" dirty="0"/>
              <a:t>• </a:t>
            </a:r>
            <a:r>
              <a:rPr sz="3200" dirty="0" err="1"/>
              <a:t>Диаграммы</a:t>
            </a:r>
            <a:r>
              <a:rPr sz="3200" dirty="0"/>
              <a:t> </a:t>
            </a:r>
            <a:r>
              <a:rPr sz="3200" dirty="0" err="1"/>
              <a:t>поведения</a:t>
            </a:r>
            <a:r>
              <a:rPr sz="3200" dirty="0"/>
              <a:t> – </a:t>
            </a:r>
            <a:r>
              <a:rPr sz="3200" dirty="0" err="1"/>
              <a:t>описывают</a:t>
            </a:r>
            <a:r>
              <a:rPr sz="3200" dirty="0"/>
              <a:t> </a:t>
            </a:r>
            <a:r>
              <a:rPr sz="3200" dirty="0" err="1"/>
              <a:t>динамику</a:t>
            </a:r>
            <a:r>
              <a:rPr sz="3200" dirty="0"/>
              <a:t> </a:t>
            </a:r>
            <a:r>
              <a:rPr sz="3200" dirty="0" err="1"/>
              <a:t>системы</a:t>
            </a:r>
            <a:r>
              <a:rPr sz="3200" dirty="0"/>
              <a:t>.</a:t>
            </a:r>
          </a:p>
          <a:p>
            <a:r>
              <a:rPr sz="3200" dirty="0"/>
              <a:t>• </a:t>
            </a:r>
            <a:r>
              <a:rPr sz="3200" dirty="0" err="1"/>
              <a:t>Каждая</a:t>
            </a:r>
            <a:r>
              <a:rPr sz="3200" dirty="0"/>
              <a:t> </a:t>
            </a:r>
            <a:r>
              <a:rPr sz="3200" dirty="0" err="1"/>
              <a:t>диаграмма</a:t>
            </a:r>
            <a:r>
              <a:rPr sz="3200" dirty="0"/>
              <a:t> </a:t>
            </a:r>
            <a:r>
              <a:rPr sz="3200" dirty="0" err="1"/>
              <a:t>используется</a:t>
            </a:r>
            <a:r>
              <a:rPr sz="3200" dirty="0"/>
              <a:t> </a:t>
            </a:r>
            <a:r>
              <a:rPr sz="3200" dirty="0" err="1"/>
              <a:t>для</a:t>
            </a:r>
            <a:r>
              <a:rPr sz="3200" dirty="0"/>
              <a:t> </a:t>
            </a:r>
            <a:r>
              <a:rPr sz="3200" dirty="0" err="1"/>
              <a:t>определенных</a:t>
            </a:r>
            <a:r>
              <a:rPr sz="3200" dirty="0"/>
              <a:t> </a:t>
            </a:r>
            <a:r>
              <a:rPr sz="3200" dirty="0" err="1"/>
              <a:t>задач</a:t>
            </a:r>
            <a:r>
              <a:rPr sz="3200" dirty="0"/>
              <a:t> в </a:t>
            </a:r>
            <a:r>
              <a:rPr sz="3200" dirty="0" err="1"/>
              <a:t>разработке</a:t>
            </a:r>
            <a:r>
              <a:rPr sz="3200" dirty="0"/>
              <a:t> ПО.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286606"/>
            <a:ext cx="10874326" cy="866946"/>
          </a:xfrm>
        </p:spPr>
        <p:txBody>
          <a:bodyPr/>
          <a:lstStyle/>
          <a:p>
            <a:pPr>
              <a:defRPr sz="3600" b="1"/>
            </a:pPr>
            <a:r>
              <a:rPr dirty="0" err="1"/>
              <a:t>Диаграмма</a:t>
            </a:r>
            <a:r>
              <a:rPr dirty="0"/>
              <a:t> </a:t>
            </a:r>
            <a:r>
              <a:rPr dirty="0" err="1"/>
              <a:t>вариантов</a:t>
            </a:r>
            <a:r>
              <a:rPr dirty="0"/>
              <a:t> </a:t>
            </a:r>
            <a:r>
              <a:rPr dirty="0" err="1"/>
              <a:t>использования</a:t>
            </a:r>
            <a:r>
              <a:rPr dirty="0"/>
              <a:t> (Use Case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11458"/>
            <a:ext cx="10058401" cy="4457636"/>
          </a:xfrm>
        </p:spPr>
        <p:txBody>
          <a:bodyPr>
            <a:normAutofit/>
          </a:bodyPr>
          <a:lstStyle/>
          <a:p>
            <a:pPr>
              <a:defRPr sz="2400"/>
            </a:pPr>
            <a:r>
              <a:rPr sz="2600" dirty="0"/>
              <a:t>• </a:t>
            </a:r>
            <a:r>
              <a:rPr sz="2600" dirty="0" err="1"/>
              <a:t>Показывает</a:t>
            </a:r>
            <a:r>
              <a:rPr sz="2600" dirty="0"/>
              <a:t>, </a:t>
            </a:r>
            <a:r>
              <a:rPr sz="2600" dirty="0" err="1"/>
              <a:t>как</a:t>
            </a:r>
            <a:r>
              <a:rPr sz="2600" dirty="0"/>
              <a:t> </a:t>
            </a:r>
            <a:r>
              <a:rPr sz="2600" dirty="0" err="1"/>
              <a:t>пользователи</a:t>
            </a:r>
            <a:r>
              <a:rPr sz="2600" dirty="0"/>
              <a:t> </a:t>
            </a:r>
            <a:r>
              <a:rPr sz="2600" dirty="0" err="1"/>
              <a:t>взаимодействуют</a:t>
            </a:r>
            <a:r>
              <a:rPr sz="2600" dirty="0"/>
              <a:t> с </a:t>
            </a:r>
            <a:r>
              <a:rPr sz="2600" dirty="0" err="1"/>
              <a:t>системой</a:t>
            </a:r>
            <a:r>
              <a:rPr sz="2600" dirty="0"/>
              <a:t>.</a:t>
            </a:r>
          </a:p>
          <a:p>
            <a:r>
              <a:rPr sz="2600" dirty="0"/>
              <a:t>• </a:t>
            </a:r>
            <a:r>
              <a:rPr sz="2600" dirty="0" err="1"/>
              <a:t>Основные</a:t>
            </a:r>
            <a:r>
              <a:rPr sz="2600" dirty="0"/>
              <a:t> </a:t>
            </a:r>
            <a:r>
              <a:rPr sz="2600" dirty="0" err="1"/>
              <a:t>элементы</a:t>
            </a:r>
            <a:r>
              <a:rPr sz="2600" dirty="0"/>
              <a:t>: </a:t>
            </a:r>
            <a:r>
              <a:rPr sz="2600" dirty="0" err="1"/>
              <a:t>акторы</a:t>
            </a:r>
            <a:r>
              <a:rPr sz="2600" dirty="0"/>
              <a:t>, </a:t>
            </a:r>
            <a:r>
              <a:rPr sz="2600" dirty="0" err="1"/>
              <a:t>сценарии</a:t>
            </a:r>
            <a:r>
              <a:rPr sz="2600" dirty="0"/>
              <a:t> (Use Cases), </a:t>
            </a:r>
            <a:r>
              <a:rPr sz="2600" dirty="0" err="1"/>
              <a:t>взаимодействия</a:t>
            </a:r>
            <a:r>
              <a:rPr sz="2600" dirty="0"/>
              <a:t>.</a:t>
            </a:r>
          </a:p>
          <a:p>
            <a:r>
              <a:rPr sz="2600" dirty="0"/>
              <a:t>• </a:t>
            </a:r>
            <a:r>
              <a:rPr sz="2600" dirty="0" err="1"/>
              <a:t>Используется</a:t>
            </a:r>
            <a:r>
              <a:rPr sz="2600" dirty="0"/>
              <a:t> </a:t>
            </a:r>
            <a:r>
              <a:rPr sz="2600" dirty="0" err="1"/>
              <a:t>для</a:t>
            </a:r>
            <a:r>
              <a:rPr sz="2600" dirty="0"/>
              <a:t> </a:t>
            </a:r>
            <a:r>
              <a:rPr sz="2600" dirty="0" err="1"/>
              <a:t>анализа</a:t>
            </a:r>
            <a:r>
              <a:rPr sz="2600" dirty="0"/>
              <a:t> </a:t>
            </a:r>
            <a:r>
              <a:rPr sz="2600" dirty="0" err="1"/>
              <a:t>требований</a:t>
            </a:r>
            <a:r>
              <a:rPr sz="2600" dirty="0"/>
              <a:t>.</a:t>
            </a:r>
          </a:p>
          <a:p>
            <a:r>
              <a:rPr sz="2600" dirty="0"/>
              <a:t>• </a:t>
            </a:r>
            <a:r>
              <a:rPr sz="2600" dirty="0" err="1"/>
              <a:t>Пример</a:t>
            </a:r>
            <a:r>
              <a:rPr sz="2600" dirty="0"/>
              <a:t>: в </a:t>
            </a:r>
            <a:r>
              <a:rPr sz="2600" dirty="0" err="1"/>
              <a:t>интернет-магазине</a:t>
            </a:r>
            <a:r>
              <a:rPr sz="2600" dirty="0"/>
              <a:t> </a:t>
            </a:r>
            <a:r>
              <a:rPr sz="2600" dirty="0" err="1"/>
              <a:t>покупатель</a:t>
            </a:r>
            <a:r>
              <a:rPr sz="2600" dirty="0"/>
              <a:t> </a:t>
            </a:r>
            <a:r>
              <a:rPr sz="2600" dirty="0" err="1"/>
              <a:t>может</a:t>
            </a:r>
            <a:r>
              <a:rPr sz="2600" dirty="0"/>
              <a:t> </a:t>
            </a:r>
            <a:r>
              <a:rPr sz="2600" dirty="0" err="1"/>
              <a:t>добавлять</a:t>
            </a:r>
            <a:r>
              <a:rPr sz="2600" dirty="0"/>
              <a:t> </a:t>
            </a:r>
            <a:r>
              <a:rPr sz="2600" dirty="0" err="1"/>
              <a:t>товар</a:t>
            </a:r>
            <a:r>
              <a:rPr sz="2600" dirty="0"/>
              <a:t> в </a:t>
            </a:r>
            <a:r>
              <a:rPr sz="2600" dirty="0" err="1"/>
              <a:t>корзину</a:t>
            </a:r>
            <a:r>
              <a:rPr sz="2600" dirty="0"/>
              <a:t>, </a:t>
            </a:r>
            <a:r>
              <a:rPr sz="2600" dirty="0" err="1"/>
              <a:t>оформлять</a:t>
            </a:r>
            <a:r>
              <a:rPr sz="2600" dirty="0"/>
              <a:t> </a:t>
            </a:r>
            <a:r>
              <a:rPr sz="2600" dirty="0" err="1"/>
              <a:t>заказ</a:t>
            </a:r>
            <a:r>
              <a:rPr sz="2600" dirty="0"/>
              <a:t>, </a:t>
            </a:r>
            <a:r>
              <a:rPr sz="2600" dirty="0" err="1"/>
              <a:t>оставлять</a:t>
            </a:r>
            <a:r>
              <a:rPr sz="2600" dirty="0"/>
              <a:t> </a:t>
            </a:r>
            <a:r>
              <a:rPr sz="2600" dirty="0" err="1"/>
              <a:t>отзыв</a:t>
            </a:r>
            <a:r>
              <a:rPr sz="2600" dirty="0"/>
              <a:t>.</a:t>
            </a:r>
          </a:p>
          <a:p>
            <a:endParaRPr sz="2600" dirty="0"/>
          </a:p>
          <a:p>
            <a:r>
              <a:rPr sz="2600" dirty="0" err="1"/>
              <a:t>Будет</a:t>
            </a:r>
            <a:r>
              <a:rPr sz="2600" dirty="0"/>
              <a:t> </a:t>
            </a:r>
            <a:r>
              <a:rPr sz="2600" dirty="0" err="1"/>
              <a:t>построена</a:t>
            </a:r>
            <a:r>
              <a:rPr sz="2600" dirty="0"/>
              <a:t> в </a:t>
            </a:r>
            <a:r>
              <a:rPr sz="2600" dirty="0" err="1"/>
              <a:t>лабораторной</a:t>
            </a:r>
            <a:r>
              <a:rPr sz="2600" dirty="0"/>
              <a:t> </a:t>
            </a:r>
            <a:r>
              <a:rPr sz="2600" dirty="0" err="1"/>
              <a:t>работе</a:t>
            </a:r>
            <a:r>
              <a:rPr sz="2600" dirty="0"/>
              <a:t> №5.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745026"/>
          </a:xfrm>
        </p:spPr>
        <p:txBody>
          <a:bodyPr/>
          <a:lstStyle/>
          <a:p>
            <a:pPr>
              <a:defRPr sz="3600" b="1"/>
            </a:pPr>
            <a:r>
              <a:rPr dirty="0" err="1"/>
              <a:t>Диаграмма</a:t>
            </a:r>
            <a:r>
              <a:rPr dirty="0"/>
              <a:t> </a:t>
            </a:r>
            <a:r>
              <a:rPr dirty="0" err="1"/>
              <a:t>последовательностей</a:t>
            </a:r>
            <a:r>
              <a:rPr dirty="0"/>
              <a:t> (Sequence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247335"/>
            <a:ext cx="10058401" cy="4621759"/>
          </a:xfrm>
        </p:spPr>
        <p:txBody>
          <a:bodyPr>
            <a:normAutofit/>
          </a:bodyPr>
          <a:lstStyle/>
          <a:p>
            <a:pPr>
              <a:defRPr sz="2400"/>
            </a:pPr>
            <a:r>
              <a:rPr sz="3200" dirty="0"/>
              <a:t>• </a:t>
            </a:r>
            <a:r>
              <a:rPr sz="3200" dirty="0" err="1"/>
              <a:t>Показывает</a:t>
            </a:r>
            <a:r>
              <a:rPr sz="3200" dirty="0"/>
              <a:t> </a:t>
            </a:r>
            <a:r>
              <a:rPr sz="3200" dirty="0" err="1"/>
              <a:t>порядок</a:t>
            </a:r>
            <a:r>
              <a:rPr sz="3200" dirty="0"/>
              <a:t> </a:t>
            </a:r>
            <a:r>
              <a:rPr sz="3200" dirty="0" err="1"/>
              <a:t>взаимодействия</a:t>
            </a:r>
            <a:r>
              <a:rPr sz="3200" dirty="0"/>
              <a:t> </a:t>
            </a:r>
            <a:r>
              <a:rPr sz="3200" dirty="0" err="1"/>
              <a:t>объектов</a:t>
            </a:r>
            <a:r>
              <a:rPr sz="3200" dirty="0"/>
              <a:t>.</a:t>
            </a:r>
          </a:p>
          <a:p>
            <a:r>
              <a:rPr sz="3200" dirty="0"/>
              <a:t>• </a:t>
            </a:r>
            <a:r>
              <a:rPr sz="3200" dirty="0" err="1"/>
              <a:t>Основные</a:t>
            </a:r>
            <a:r>
              <a:rPr sz="3200" dirty="0"/>
              <a:t> </a:t>
            </a:r>
            <a:r>
              <a:rPr sz="3200" dirty="0" err="1"/>
              <a:t>элементы</a:t>
            </a:r>
            <a:r>
              <a:rPr sz="3200" dirty="0"/>
              <a:t>: </a:t>
            </a:r>
            <a:r>
              <a:rPr sz="3200" dirty="0" err="1"/>
              <a:t>объекты</a:t>
            </a:r>
            <a:r>
              <a:rPr sz="3200" dirty="0"/>
              <a:t>, </a:t>
            </a:r>
            <a:r>
              <a:rPr sz="3200" dirty="0" err="1"/>
              <a:t>сообщения</a:t>
            </a:r>
            <a:r>
              <a:rPr sz="3200" dirty="0"/>
              <a:t>, </a:t>
            </a:r>
            <a:r>
              <a:rPr sz="3200" dirty="0" err="1"/>
              <a:t>временные</a:t>
            </a:r>
            <a:r>
              <a:rPr sz="3200" dirty="0"/>
              <a:t> </a:t>
            </a:r>
            <a:r>
              <a:rPr sz="3200" dirty="0" err="1"/>
              <a:t>линии</a:t>
            </a:r>
            <a:r>
              <a:rPr sz="3200" dirty="0"/>
              <a:t>.</a:t>
            </a:r>
          </a:p>
          <a:p>
            <a:r>
              <a:rPr sz="3200" dirty="0"/>
              <a:t>• </a:t>
            </a:r>
            <a:r>
              <a:rPr sz="3200" dirty="0" err="1"/>
              <a:t>Используется</a:t>
            </a:r>
            <a:r>
              <a:rPr sz="3200" dirty="0"/>
              <a:t> </a:t>
            </a:r>
            <a:r>
              <a:rPr sz="3200" dirty="0" err="1"/>
              <a:t>для</a:t>
            </a:r>
            <a:r>
              <a:rPr sz="3200" dirty="0"/>
              <a:t> </a:t>
            </a:r>
            <a:r>
              <a:rPr sz="3200" dirty="0" err="1"/>
              <a:t>анализа</a:t>
            </a:r>
            <a:r>
              <a:rPr sz="3200" dirty="0"/>
              <a:t> </a:t>
            </a:r>
            <a:r>
              <a:rPr sz="3200" dirty="0" err="1"/>
              <a:t>сценариев</a:t>
            </a:r>
            <a:r>
              <a:rPr sz="3200" dirty="0"/>
              <a:t> </a:t>
            </a:r>
            <a:r>
              <a:rPr sz="3200" dirty="0" err="1"/>
              <a:t>работы</a:t>
            </a:r>
            <a:r>
              <a:rPr sz="3200" dirty="0"/>
              <a:t> </a:t>
            </a:r>
            <a:r>
              <a:rPr sz="3200" dirty="0" err="1"/>
              <a:t>системы</a:t>
            </a:r>
            <a:r>
              <a:rPr sz="3200" dirty="0"/>
              <a:t>.</a:t>
            </a:r>
          </a:p>
          <a:p>
            <a:r>
              <a:rPr sz="3200" dirty="0"/>
              <a:t>• </a:t>
            </a:r>
            <a:r>
              <a:rPr sz="3200" dirty="0" err="1"/>
              <a:t>Пример</a:t>
            </a:r>
            <a:r>
              <a:rPr sz="3200" dirty="0"/>
              <a:t>: </a:t>
            </a:r>
            <a:r>
              <a:rPr sz="3200" dirty="0" err="1"/>
              <a:t>Авторизация</a:t>
            </a:r>
            <a:r>
              <a:rPr sz="3200" dirty="0"/>
              <a:t> </a:t>
            </a:r>
            <a:r>
              <a:rPr sz="3200" dirty="0" err="1"/>
              <a:t>пользователя</a:t>
            </a:r>
            <a:r>
              <a:rPr sz="3200" dirty="0"/>
              <a:t> (</a:t>
            </a:r>
            <a:r>
              <a:rPr sz="3200" dirty="0" err="1"/>
              <a:t>ввод</a:t>
            </a:r>
            <a:r>
              <a:rPr sz="3200" dirty="0"/>
              <a:t> </a:t>
            </a:r>
            <a:r>
              <a:rPr sz="3200" dirty="0" err="1"/>
              <a:t>данных</a:t>
            </a:r>
            <a:r>
              <a:rPr sz="3200" dirty="0"/>
              <a:t> → </a:t>
            </a:r>
            <a:r>
              <a:rPr sz="3200" dirty="0" err="1"/>
              <a:t>отправка</a:t>
            </a:r>
            <a:r>
              <a:rPr sz="3200" dirty="0"/>
              <a:t> </a:t>
            </a:r>
            <a:r>
              <a:rPr sz="3200" dirty="0" err="1"/>
              <a:t>запроса</a:t>
            </a:r>
            <a:r>
              <a:rPr sz="3200" dirty="0"/>
              <a:t> → </a:t>
            </a:r>
            <a:r>
              <a:rPr sz="3200" dirty="0" err="1"/>
              <a:t>проверка</a:t>
            </a:r>
            <a:r>
              <a:rPr sz="3200" dirty="0"/>
              <a:t> → </a:t>
            </a:r>
            <a:r>
              <a:rPr sz="3200" dirty="0" err="1"/>
              <a:t>успешный</a:t>
            </a:r>
            <a:r>
              <a:rPr sz="3200" dirty="0"/>
              <a:t> </a:t>
            </a:r>
            <a:r>
              <a:rPr sz="3200" dirty="0" err="1"/>
              <a:t>вход</a:t>
            </a:r>
            <a:r>
              <a:rPr sz="3200" dirty="0"/>
              <a:t>).</a:t>
            </a:r>
          </a:p>
          <a:p>
            <a:endParaRPr sz="3200" dirty="0"/>
          </a:p>
          <a:p>
            <a:r>
              <a:rPr sz="3200" dirty="0" err="1"/>
              <a:t>Будет</a:t>
            </a:r>
            <a:r>
              <a:rPr sz="3200" dirty="0"/>
              <a:t> </a:t>
            </a:r>
            <a:r>
              <a:rPr sz="3200" dirty="0" err="1"/>
              <a:t>построена</a:t>
            </a:r>
            <a:r>
              <a:rPr sz="3200" dirty="0"/>
              <a:t> в </a:t>
            </a:r>
            <a:r>
              <a:rPr sz="3200" dirty="0" err="1"/>
              <a:t>лабораторной</a:t>
            </a:r>
            <a:r>
              <a:rPr sz="3200" dirty="0"/>
              <a:t> </a:t>
            </a:r>
            <a:r>
              <a:rPr sz="3200" dirty="0" err="1"/>
              <a:t>работе</a:t>
            </a:r>
            <a:r>
              <a:rPr sz="3200" dirty="0"/>
              <a:t> №5.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87229"/>
          </a:xfrm>
        </p:spPr>
        <p:txBody>
          <a:bodyPr/>
          <a:lstStyle/>
          <a:p>
            <a:pPr>
              <a:defRPr sz="3600" b="1"/>
            </a:pPr>
            <a:r>
              <a:rPr dirty="0" err="1"/>
              <a:t>Диаграмма</a:t>
            </a:r>
            <a:r>
              <a:rPr dirty="0"/>
              <a:t> </a:t>
            </a:r>
            <a:r>
              <a:rPr dirty="0" err="1"/>
              <a:t>кооперации</a:t>
            </a:r>
            <a:r>
              <a:rPr dirty="0"/>
              <a:t> (Collaboration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223889"/>
            <a:ext cx="10058401" cy="4645205"/>
          </a:xfrm>
        </p:spPr>
        <p:txBody>
          <a:bodyPr>
            <a:normAutofit/>
          </a:bodyPr>
          <a:lstStyle/>
          <a:p>
            <a:pPr>
              <a:defRPr sz="2400"/>
            </a:pPr>
            <a:r>
              <a:rPr sz="3200" dirty="0"/>
              <a:t>• </a:t>
            </a:r>
            <a:r>
              <a:rPr sz="3200" dirty="0" err="1"/>
              <a:t>Отображает</a:t>
            </a:r>
            <a:r>
              <a:rPr sz="3200" dirty="0"/>
              <a:t> </a:t>
            </a:r>
            <a:r>
              <a:rPr sz="3200" dirty="0" err="1"/>
              <a:t>взаимодействие</a:t>
            </a:r>
            <a:r>
              <a:rPr sz="3200" dirty="0"/>
              <a:t> </a:t>
            </a:r>
            <a:r>
              <a:rPr sz="3200" dirty="0" err="1"/>
              <a:t>объектов</a:t>
            </a:r>
            <a:r>
              <a:rPr sz="3200" dirty="0"/>
              <a:t> в </a:t>
            </a:r>
            <a:r>
              <a:rPr sz="3200" dirty="0" err="1"/>
              <a:t>системе</a:t>
            </a:r>
            <a:r>
              <a:rPr sz="3200" dirty="0"/>
              <a:t>.</a:t>
            </a:r>
          </a:p>
          <a:p>
            <a:r>
              <a:rPr sz="3200" dirty="0"/>
              <a:t>• </a:t>
            </a:r>
            <a:r>
              <a:rPr sz="3200" dirty="0" err="1"/>
              <a:t>Акцент</a:t>
            </a:r>
            <a:r>
              <a:rPr sz="3200" dirty="0"/>
              <a:t> </a:t>
            </a:r>
            <a:r>
              <a:rPr sz="3200" dirty="0" err="1"/>
              <a:t>на</a:t>
            </a:r>
            <a:r>
              <a:rPr sz="3200" dirty="0"/>
              <a:t> </a:t>
            </a:r>
            <a:r>
              <a:rPr sz="3200" dirty="0" err="1"/>
              <a:t>связях</a:t>
            </a:r>
            <a:r>
              <a:rPr sz="3200" dirty="0"/>
              <a:t> </a:t>
            </a:r>
            <a:r>
              <a:rPr sz="3200" dirty="0" err="1"/>
              <a:t>между</a:t>
            </a:r>
            <a:r>
              <a:rPr sz="3200" dirty="0"/>
              <a:t> </a:t>
            </a:r>
            <a:r>
              <a:rPr sz="3200" dirty="0" err="1"/>
              <a:t>объектами</a:t>
            </a:r>
            <a:r>
              <a:rPr sz="3200" dirty="0"/>
              <a:t>, а </a:t>
            </a:r>
            <a:r>
              <a:rPr sz="3200" dirty="0" err="1"/>
              <a:t>не</a:t>
            </a:r>
            <a:r>
              <a:rPr sz="3200" dirty="0"/>
              <a:t> </a:t>
            </a:r>
            <a:r>
              <a:rPr sz="3200" dirty="0" err="1"/>
              <a:t>на</a:t>
            </a:r>
            <a:r>
              <a:rPr sz="3200" dirty="0"/>
              <a:t> </a:t>
            </a:r>
            <a:r>
              <a:rPr sz="3200" dirty="0" err="1"/>
              <a:t>временной</a:t>
            </a:r>
            <a:r>
              <a:rPr sz="3200" dirty="0"/>
              <a:t> </a:t>
            </a:r>
            <a:r>
              <a:rPr sz="3200" dirty="0" err="1"/>
              <a:t>последовательности</a:t>
            </a:r>
            <a:r>
              <a:rPr sz="3200" dirty="0"/>
              <a:t>.</a:t>
            </a:r>
          </a:p>
          <a:p>
            <a:r>
              <a:rPr sz="3200" dirty="0"/>
              <a:t>• </a:t>
            </a:r>
            <a:r>
              <a:rPr sz="3200" dirty="0" err="1"/>
              <a:t>Пример</a:t>
            </a:r>
            <a:r>
              <a:rPr sz="3200" dirty="0"/>
              <a:t>: </a:t>
            </a:r>
            <a:r>
              <a:rPr sz="3200" dirty="0" err="1"/>
              <a:t>заказ</a:t>
            </a:r>
            <a:r>
              <a:rPr sz="3200" dirty="0"/>
              <a:t> в </a:t>
            </a:r>
            <a:r>
              <a:rPr sz="3200" dirty="0" err="1"/>
              <a:t>интернет-магазине</a:t>
            </a:r>
            <a:r>
              <a:rPr sz="3200" dirty="0"/>
              <a:t> </a:t>
            </a:r>
            <a:r>
              <a:rPr sz="3200" dirty="0" err="1"/>
              <a:t>передается</a:t>
            </a:r>
            <a:r>
              <a:rPr sz="3200" dirty="0"/>
              <a:t> </a:t>
            </a:r>
            <a:r>
              <a:rPr sz="3200" dirty="0" err="1"/>
              <a:t>от</a:t>
            </a:r>
            <a:r>
              <a:rPr sz="3200" dirty="0"/>
              <a:t> </a:t>
            </a:r>
            <a:r>
              <a:rPr sz="3200" dirty="0" err="1"/>
              <a:t>покупателя</a:t>
            </a:r>
            <a:r>
              <a:rPr sz="3200" dirty="0"/>
              <a:t> к </a:t>
            </a:r>
            <a:r>
              <a:rPr sz="3200" dirty="0" err="1"/>
              <a:t>базе</a:t>
            </a:r>
            <a:r>
              <a:rPr sz="3200" dirty="0"/>
              <a:t> </a:t>
            </a:r>
            <a:r>
              <a:rPr sz="3200" dirty="0" err="1"/>
              <a:t>данных</a:t>
            </a:r>
            <a:r>
              <a:rPr sz="3200" dirty="0"/>
              <a:t> и </a:t>
            </a:r>
            <a:r>
              <a:rPr sz="3200" dirty="0" err="1"/>
              <a:t>менеджеру</a:t>
            </a:r>
            <a:r>
              <a:rPr sz="3200" dirty="0"/>
              <a:t> </a:t>
            </a:r>
            <a:r>
              <a:rPr sz="3200" dirty="0" err="1"/>
              <a:t>доставки</a:t>
            </a:r>
            <a:r>
              <a:rPr sz="3200" dirty="0"/>
              <a:t>.</a:t>
            </a:r>
          </a:p>
          <a:p>
            <a:endParaRPr sz="3200" dirty="0"/>
          </a:p>
          <a:p>
            <a:r>
              <a:rPr sz="3200" dirty="0" err="1"/>
              <a:t>Будет</a:t>
            </a:r>
            <a:r>
              <a:rPr sz="3200" dirty="0"/>
              <a:t> </a:t>
            </a:r>
            <a:r>
              <a:rPr sz="3200" dirty="0" err="1"/>
              <a:t>построена</a:t>
            </a:r>
            <a:r>
              <a:rPr sz="3200" dirty="0"/>
              <a:t> в </a:t>
            </a:r>
            <a:r>
              <a:rPr sz="3200" dirty="0" err="1"/>
              <a:t>лабораторной</a:t>
            </a:r>
            <a:r>
              <a:rPr sz="3200" dirty="0"/>
              <a:t> </a:t>
            </a:r>
            <a:r>
              <a:rPr sz="3200" dirty="0" err="1"/>
              <a:t>работе</a:t>
            </a:r>
            <a:r>
              <a:rPr sz="3200" dirty="0"/>
              <a:t> №6.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63" y="286605"/>
            <a:ext cx="10747717" cy="820053"/>
          </a:xfrm>
        </p:spPr>
        <p:txBody>
          <a:bodyPr>
            <a:normAutofit/>
          </a:bodyPr>
          <a:lstStyle/>
          <a:p>
            <a:pPr>
              <a:defRPr sz="3600" b="1"/>
            </a:pPr>
            <a:r>
              <a:rPr sz="4000" dirty="0" err="1"/>
              <a:t>Диаграмма</a:t>
            </a:r>
            <a:r>
              <a:rPr sz="4000" dirty="0"/>
              <a:t> </a:t>
            </a:r>
            <a:r>
              <a:rPr sz="4000" dirty="0" err="1"/>
              <a:t>развертывания</a:t>
            </a:r>
            <a:r>
              <a:rPr sz="4000" dirty="0"/>
              <a:t> (Deployment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72308"/>
            <a:ext cx="10058401" cy="4696786"/>
          </a:xfrm>
        </p:spPr>
        <p:txBody>
          <a:bodyPr>
            <a:normAutofit/>
          </a:bodyPr>
          <a:lstStyle/>
          <a:p>
            <a:pPr>
              <a:defRPr sz="2400"/>
            </a:pPr>
            <a:r>
              <a:rPr sz="3200"/>
              <a:t>• Показывает, как программные компоненты размещаются на серверах и устройствах.</a:t>
            </a:r>
          </a:p>
          <a:p>
            <a:r>
              <a:rPr sz="3200"/>
              <a:t>• Основные элементы: узлы, компоненты, соединения.</a:t>
            </a:r>
          </a:p>
          <a:p>
            <a:r>
              <a:rPr sz="3200"/>
              <a:t>• Используется в распределённых системах.</a:t>
            </a:r>
          </a:p>
          <a:p>
            <a:r>
              <a:rPr sz="3200"/>
              <a:t>• Пример: сервер содержит базу данных, клиент подключается через браузер.</a:t>
            </a:r>
          </a:p>
          <a:p>
            <a:endParaRPr sz="3200"/>
          </a:p>
          <a:p>
            <a:r>
              <a:rPr sz="3200"/>
              <a:t>Будет построена в лабораторной работе №6.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6"/>
            <a:ext cx="10058400" cy="965420"/>
          </a:xfrm>
        </p:spPr>
        <p:txBody>
          <a:bodyPr>
            <a:normAutofit/>
          </a:bodyPr>
          <a:lstStyle/>
          <a:p>
            <a:pPr>
              <a:defRPr sz="3600" b="1"/>
            </a:pPr>
            <a:r>
              <a:rPr sz="4000" dirty="0" err="1"/>
              <a:t>Диаграмма</a:t>
            </a:r>
            <a:r>
              <a:rPr sz="4000" dirty="0"/>
              <a:t> </a:t>
            </a:r>
            <a:r>
              <a:rPr sz="4000" dirty="0" err="1"/>
              <a:t>деятельности</a:t>
            </a:r>
            <a:r>
              <a:rPr sz="4000" dirty="0"/>
              <a:t> (Activity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53662"/>
            <a:ext cx="10058401" cy="4415432"/>
          </a:xfrm>
        </p:spPr>
        <p:txBody>
          <a:bodyPr>
            <a:normAutofit lnSpcReduction="10000"/>
          </a:bodyPr>
          <a:lstStyle/>
          <a:p>
            <a:pPr>
              <a:defRPr sz="2400"/>
            </a:pPr>
            <a:r>
              <a:rPr sz="3600" dirty="0"/>
              <a:t>• </a:t>
            </a:r>
            <a:r>
              <a:rPr sz="3600" dirty="0" err="1"/>
              <a:t>Графическое</a:t>
            </a:r>
            <a:r>
              <a:rPr sz="3600" dirty="0"/>
              <a:t> </a:t>
            </a:r>
            <a:r>
              <a:rPr sz="3600" dirty="0" err="1"/>
              <a:t>представление</a:t>
            </a:r>
            <a:r>
              <a:rPr sz="3600" dirty="0"/>
              <a:t> </a:t>
            </a:r>
            <a:r>
              <a:rPr sz="3600" dirty="0" err="1"/>
              <a:t>процесса</a:t>
            </a:r>
            <a:r>
              <a:rPr sz="3600" dirty="0"/>
              <a:t> </a:t>
            </a:r>
            <a:r>
              <a:rPr sz="3600" dirty="0" err="1"/>
              <a:t>работы</a:t>
            </a:r>
            <a:r>
              <a:rPr sz="3600" dirty="0"/>
              <a:t> </a:t>
            </a:r>
            <a:r>
              <a:rPr sz="3600" dirty="0" err="1"/>
              <a:t>системы</a:t>
            </a:r>
            <a:r>
              <a:rPr sz="3600" dirty="0"/>
              <a:t>.</a:t>
            </a:r>
          </a:p>
          <a:p>
            <a:r>
              <a:rPr sz="3200" dirty="0"/>
              <a:t>• </a:t>
            </a:r>
            <a:r>
              <a:rPr sz="3200" dirty="0" err="1"/>
              <a:t>Основные</a:t>
            </a:r>
            <a:r>
              <a:rPr sz="3200" dirty="0"/>
              <a:t> </a:t>
            </a:r>
            <a:r>
              <a:rPr sz="3200" dirty="0" err="1"/>
              <a:t>элементы</a:t>
            </a:r>
            <a:r>
              <a:rPr sz="3200" dirty="0"/>
              <a:t>: </a:t>
            </a:r>
            <a:r>
              <a:rPr sz="3200" dirty="0" err="1"/>
              <a:t>действия</a:t>
            </a:r>
            <a:r>
              <a:rPr sz="3200" dirty="0"/>
              <a:t>, </a:t>
            </a:r>
            <a:r>
              <a:rPr sz="3200" dirty="0" err="1"/>
              <a:t>переходы</a:t>
            </a:r>
            <a:r>
              <a:rPr sz="3200" dirty="0"/>
              <a:t>, </a:t>
            </a:r>
            <a:r>
              <a:rPr sz="3200" dirty="0" err="1"/>
              <a:t>условия</a:t>
            </a:r>
            <a:r>
              <a:rPr sz="3200" dirty="0"/>
              <a:t>.</a:t>
            </a:r>
          </a:p>
          <a:p>
            <a:r>
              <a:rPr sz="3200" dirty="0"/>
              <a:t>• </a:t>
            </a:r>
            <a:r>
              <a:rPr sz="3200" dirty="0" err="1"/>
              <a:t>Используется</a:t>
            </a:r>
            <a:r>
              <a:rPr sz="3200" dirty="0"/>
              <a:t> </a:t>
            </a:r>
            <a:r>
              <a:rPr sz="3200" dirty="0" err="1"/>
              <a:t>для</a:t>
            </a:r>
            <a:r>
              <a:rPr sz="3200" dirty="0"/>
              <a:t> </a:t>
            </a:r>
            <a:r>
              <a:rPr sz="3200" dirty="0" err="1"/>
              <a:t>моделирования</a:t>
            </a:r>
            <a:r>
              <a:rPr sz="3200" dirty="0"/>
              <a:t> </a:t>
            </a:r>
            <a:r>
              <a:rPr sz="3200" dirty="0" err="1"/>
              <a:t>бизнес-процессов</a:t>
            </a:r>
            <a:r>
              <a:rPr sz="3200" dirty="0"/>
              <a:t>.</a:t>
            </a:r>
          </a:p>
          <a:p>
            <a:r>
              <a:rPr sz="3200" dirty="0"/>
              <a:t>• </a:t>
            </a:r>
            <a:r>
              <a:rPr sz="3200" dirty="0" err="1"/>
              <a:t>Пример</a:t>
            </a:r>
            <a:r>
              <a:rPr sz="3200" dirty="0"/>
              <a:t>: </a:t>
            </a:r>
            <a:r>
              <a:rPr sz="3200" dirty="0" err="1"/>
              <a:t>оформление</a:t>
            </a:r>
            <a:r>
              <a:rPr sz="3200" dirty="0"/>
              <a:t> </a:t>
            </a:r>
            <a:r>
              <a:rPr sz="3200" dirty="0" err="1"/>
              <a:t>заказа</a:t>
            </a:r>
            <a:r>
              <a:rPr sz="3200" dirty="0"/>
              <a:t> (</a:t>
            </a:r>
            <a:r>
              <a:rPr sz="3200" dirty="0" err="1"/>
              <a:t>добавление</a:t>
            </a:r>
            <a:r>
              <a:rPr sz="3200" dirty="0"/>
              <a:t> </a:t>
            </a:r>
            <a:r>
              <a:rPr sz="3200" dirty="0" err="1"/>
              <a:t>товара</a:t>
            </a:r>
            <a:r>
              <a:rPr sz="3200" dirty="0"/>
              <a:t> → </a:t>
            </a:r>
            <a:r>
              <a:rPr sz="3200" dirty="0" err="1"/>
              <a:t>ввод</a:t>
            </a:r>
            <a:r>
              <a:rPr sz="3200" dirty="0"/>
              <a:t> </a:t>
            </a:r>
            <a:r>
              <a:rPr sz="3200" dirty="0" err="1"/>
              <a:t>данных</a:t>
            </a:r>
            <a:r>
              <a:rPr sz="3200" dirty="0"/>
              <a:t> → </a:t>
            </a:r>
            <a:r>
              <a:rPr sz="3200" dirty="0" err="1"/>
              <a:t>оплата</a:t>
            </a:r>
            <a:r>
              <a:rPr sz="3200" dirty="0"/>
              <a:t> → </a:t>
            </a:r>
            <a:r>
              <a:rPr sz="3200" dirty="0" err="1"/>
              <a:t>подтверждение</a:t>
            </a:r>
            <a:r>
              <a:rPr sz="3200" dirty="0"/>
              <a:t>).</a:t>
            </a:r>
          </a:p>
          <a:p>
            <a:endParaRPr sz="3200" dirty="0"/>
          </a:p>
          <a:p>
            <a:r>
              <a:rPr sz="3200" dirty="0" err="1"/>
              <a:t>Будет</a:t>
            </a:r>
            <a:r>
              <a:rPr sz="3200" dirty="0"/>
              <a:t> </a:t>
            </a:r>
            <a:r>
              <a:rPr sz="3200" dirty="0" err="1"/>
              <a:t>построена</a:t>
            </a:r>
            <a:r>
              <a:rPr sz="3200" dirty="0"/>
              <a:t> в </a:t>
            </a:r>
            <a:r>
              <a:rPr sz="3200" dirty="0" err="1"/>
              <a:t>лабораторной</a:t>
            </a:r>
            <a:r>
              <a:rPr sz="3200" dirty="0"/>
              <a:t> </a:t>
            </a:r>
            <a:r>
              <a:rPr sz="3200" dirty="0" err="1"/>
              <a:t>работе</a:t>
            </a:r>
            <a:r>
              <a:rPr sz="3200" dirty="0"/>
              <a:t> №7.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742</Words>
  <Application>Microsoft Office PowerPoint</Application>
  <PresentationFormat>Широкоэкранный</PresentationFormat>
  <Paragraphs>91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Ретро</vt:lpstr>
      <vt:lpstr>Описание требований: UML и диаграммы</vt:lpstr>
      <vt:lpstr>Введение</vt:lpstr>
      <vt:lpstr>Основные понятия UML</vt:lpstr>
      <vt:lpstr>Основные виды диаграмм UML</vt:lpstr>
      <vt:lpstr>Диаграмма вариантов использования (Use Case Diagram)</vt:lpstr>
      <vt:lpstr>Диаграмма последовательностей (Sequence Diagram)</vt:lpstr>
      <vt:lpstr>Диаграмма кооперации (Collaboration Diagram)</vt:lpstr>
      <vt:lpstr>Диаграмма развертывания (Deployment Diagram)</vt:lpstr>
      <vt:lpstr>Диаграмма деятельности (Activity Diagram)</vt:lpstr>
      <vt:lpstr>Диаграмма состояний (State Machine Diagram)</vt:lpstr>
      <vt:lpstr>Диаграмма классов (Class Diagram)</vt:lpstr>
      <vt:lpstr>Диаграмма компонентов (Component Diagram)</vt:lpstr>
      <vt:lpstr>Диаграмма потоков данных (DFD – Data Flow Diagram)</vt:lpstr>
      <vt:lpstr>Итоги</vt:lpstr>
      <vt:lpstr>Контрольные вопросы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Edgar Kazazyan</cp:lastModifiedBy>
  <cp:revision>3</cp:revision>
  <dcterms:created xsi:type="dcterms:W3CDTF">2013-01-27T09:14:16Z</dcterms:created>
  <dcterms:modified xsi:type="dcterms:W3CDTF">2025-02-24T05:32:59Z</dcterms:modified>
  <cp:category/>
</cp:coreProperties>
</file>