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LTeVkENaIE+jFRq95PFN3mKD7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1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22" name="Google Shape;22;p13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37" name="Google Shape;37;p1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Пустой слайд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9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8" name="Google Shape;78;p21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2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13" name="Google Shape;13;p12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1219199" y="619882"/>
            <a:ext cx="9858375" cy="3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alibri"/>
              <a:buNone/>
            </a:pPr>
            <a:r>
              <a:rPr lang="ru-RU" sz="4800" dirty="0"/>
              <a:t>Понятия требований, классификация, уровни требований. Методологии и стандарты, регламентирующие работу с требованиями</a:t>
            </a:r>
            <a:endParaRPr sz="4800" dirty="0"/>
          </a:p>
        </p:txBody>
      </p:sp>
      <p:sp>
        <p:nvSpPr>
          <p:cNvPr id="103" name="Google Shape;103;p1"/>
          <p:cNvSpPr txBox="1"/>
          <p:nvPr/>
        </p:nvSpPr>
        <p:spPr>
          <a:xfrm>
            <a:off x="5140043" y="5868786"/>
            <a:ext cx="17027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2024г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>
            <a:spLocks noGrp="1"/>
          </p:cNvSpPr>
          <p:nvPr>
            <p:ph type="title"/>
          </p:nvPr>
        </p:nvSpPr>
        <p:spPr>
          <a:xfrm>
            <a:off x="1197032" y="1757956"/>
            <a:ext cx="10058400" cy="2452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dirty="0"/>
              <a:t>Спасибо за внимание, лекция окончена, теперь пора делать лабораторные работы!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b="1"/>
              <a:t>Определение понятия «требования»</a:t>
            </a:r>
            <a:endParaRPr/>
          </a:p>
        </p:txBody>
      </p:sp>
      <p:sp>
        <p:nvSpPr>
          <p:cNvPr id="109" name="Google Shape;109;p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6974378" cy="398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ru-RU"/>
              <a:t>В </a:t>
            </a:r>
            <a:r>
              <a:rPr lang="ru-RU" i="1"/>
              <a:t>IEEE</a:t>
            </a:r>
            <a:r>
              <a:rPr lang="ru-RU"/>
              <a:t> </a:t>
            </a:r>
            <a:r>
              <a:rPr lang="ru-RU" i="1"/>
              <a:t>Standard</a:t>
            </a:r>
            <a:r>
              <a:rPr lang="ru-RU"/>
              <a:t> </a:t>
            </a:r>
            <a:r>
              <a:rPr lang="ru-RU" i="1"/>
              <a:t>Glossary</a:t>
            </a:r>
            <a:r>
              <a:rPr lang="ru-RU"/>
              <a:t> of </a:t>
            </a:r>
            <a:r>
              <a:rPr lang="ru-RU" i="1"/>
              <a:t>Software Engineering</a:t>
            </a:r>
            <a:r>
              <a:rPr lang="ru-RU"/>
              <a:t> </a:t>
            </a:r>
            <a:r>
              <a:rPr lang="ru-RU" i="1"/>
              <a:t>Terminology</a:t>
            </a:r>
            <a:r>
              <a:rPr lang="ru-RU"/>
              <a:t> (1990) данное понятие трактуется шире. Требование - это: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ru-RU"/>
              <a:t>условия или возможности, необходимые пользователю для решения проблем или достижения целей;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ru-RU"/>
              <a:t>условия или возможности, которыми должна обладать система или системные компоненты, чтобы выполнить контракт или удовлетворять стандартам, спецификациям или другим формальным документам;</a:t>
            </a:r>
            <a:endParaRPr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Noto Sans Symbols"/>
              <a:buChar char="⮚"/>
            </a:pPr>
            <a:r>
              <a:rPr lang="ru-RU"/>
              <a:t>документированное представление условий или возможностей для пунктов 1 и 2.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1590" y="1977042"/>
            <a:ext cx="3392980" cy="3392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b="1"/>
              <a:t>Определение понятия «требования»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body" idx="1"/>
          </p:nvPr>
        </p:nvSpPr>
        <p:spPr>
          <a:xfrm>
            <a:off x="4073235" y="1845734"/>
            <a:ext cx="7842539" cy="431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ru-RU" dirty="0"/>
              <a:t>Введем еще одно </a:t>
            </a:r>
            <a:r>
              <a:rPr lang="ru-RU" i="1" dirty="0"/>
              <a:t>определение</a:t>
            </a:r>
            <a:r>
              <a:rPr lang="ru-RU" dirty="0"/>
              <a:t>. </a:t>
            </a:r>
            <a:r>
              <a:rPr lang="ru-RU" b="1" dirty="0"/>
              <a:t>Требования - это исходные данные, на основании которых проектируются и создаются </a:t>
            </a:r>
            <a:r>
              <a:rPr lang="ru-RU" b="1" i="1" dirty="0"/>
              <a:t>автоматизированные информационные системы</a:t>
            </a:r>
            <a:r>
              <a:rPr lang="ru-RU" b="1" dirty="0"/>
              <a:t>.</a:t>
            </a:r>
            <a:r>
              <a:rPr lang="ru-RU" dirty="0"/>
              <a:t> </a:t>
            </a:r>
            <a:endParaRPr dirty="0"/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ru-RU" dirty="0"/>
              <a:t>Первичные данные поступают из различных источников, характеризуются противоречивостью, неполнотой, нечеткостью, </a:t>
            </a:r>
            <a:r>
              <a:rPr lang="ru-RU" i="1" dirty="0"/>
              <a:t>изменчивостью. Требования</a:t>
            </a:r>
            <a:r>
              <a:rPr lang="ru-RU" dirty="0"/>
              <a:t> нужны в частности для того, чтобы Разработчик мог определить и согласовать с Заказчиком временные и финансовые перспективы проекта автоматизации. </a:t>
            </a:r>
            <a:endParaRPr dirty="0"/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ru-RU" dirty="0"/>
              <a:t>Поэтому значительная часть требований должна быть собрана и обработана на ранних этапах создания АИС. Однако собрать на ранних стадиях все данные, необходимые для реализации АИС, удается только в исключительных случаях. </a:t>
            </a:r>
            <a:endParaRPr dirty="0"/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ru-RU" dirty="0"/>
              <a:t>На практике процесс сбора, анализа и обработки растянут во времени на протяжении всего жизненного </a:t>
            </a:r>
            <a:r>
              <a:rPr lang="ru-RU" i="1" dirty="0"/>
              <a:t>цикла</a:t>
            </a:r>
            <a:r>
              <a:rPr lang="ru-RU" dirty="0"/>
              <a:t> АИС, зачастую нетривиален и содержит множество подводных камней.</a:t>
            </a:r>
            <a:endParaRPr dirty="0"/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521" y="2219498"/>
            <a:ext cx="3467715" cy="2995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186448" y="286603"/>
            <a:ext cx="10058400" cy="846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b="1" dirty="0"/>
              <a:t>Классификация требований</a:t>
            </a:r>
            <a:endParaRPr dirty="0"/>
          </a:p>
        </p:txBody>
      </p:sp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3774655" y="1010065"/>
            <a:ext cx="8417345" cy="572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55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ru-RU" sz="2800" b="1" dirty="0"/>
              <a:t>Требования к продукту и процессу</a:t>
            </a:r>
            <a:br>
              <a:rPr lang="ru-RU" dirty="0"/>
            </a:br>
            <a:r>
              <a:rPr lang="ru-RU" dirty="0"/>
              <a:t>	</a:t>
            </a:r>
            <a:r>
              <a:rPr lang="ru-RU" b="1" dirty="0"/>
              <a:t>Требования к продукту</a:t>
            </a:r>
            <a:r>
              <a:rPr lang="ru-RU" dirty="0"/>
              <a:t>. В своей основе </a:t>
            </a:r>
            <a:r>
              <a:rPr lang="ru-RU" b="1" dirty="0"/>
              <a:t>требования - это то, что формулирует заказчик</a:t>
            </a:r>
            <a:r>
              <a:rPr lang="ru-RU" dirty="0"/>
              <a:t>. Цель, которую он преследует - получить хороший конечный продукт: функциональный и удобный в использовании. Поэтому требования к продукту являются основополагающим классом требований.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b="1" dirty="0"/>
              <a:t>	Требования к проекту</a:t>
            </a:r>
            <a:r>
              <a:rPr lang="ru-RU" dirty="0"/>
              <a:t> </a:t>
            </a:r>
            <a:r>
              <a:rPr lang="ru-RU" b="1" dirty="0"/>
              <a:t>(как к рабочему процессу производства программного продукта!).</a:t>
            </a:r>
            <a:r>
              <a:rPr lang="ru-RU" dirty="0"/>
              <a:t> Вопросы формулирования требований к проекту, т.е. к тому, как Разработчик будет выполнять работы по созданию целевой системы, казалось бы, не лежат в компетенции Заказчика. Без регламентации процесса Заказчиком легко можно было бы обойтись, если бы все проекты всегда выполнялись точно и в срок.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dirty="0"/>
              <a:t>Однако, к сожалению, мировая статистика результатов программных проектов говорит об обратном. Заказчик, вступая в договорные отношения с Разработчиком, </a:t>
            </a:r>
            <a:r>
              <a:rPr lang="ru-RU" b="1" dirty="0"/>
              <a:t>несет различные риски</a:t>
            </a:r>
            <a:r>
              <a:rPr lang="ru-RU" dirty="0"/>
              <a:t>, </a:t>
            </a:r>
            <a:r>
              <a:rPr lang="ru-RU" b="1" dirty="0"/>
              <a:t>главными из которых является риск получить продукт с опозданием, либо ненадлежащего качества</a:t>
            </a:r>
            <a:r>
              <a:rPr lang="ru-RU" dirty="0"/>
              <a:t>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ru-RU" dirty="0"/>
              <a:t>Основные мероприятия по контролю и снижению риска - регламентация процесса создания программного обеспечения и его аудит.</a:t>
            </a:r>
            <a:endParaRPr dirty="0"/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448" y="2909765"/>
            <a:ext cx="3492956" cy="221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665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b="1" dirty="0"/>
              <a:t>Регламентирование требований</a:t>
            </a:r>
            <a:endParaRPr b="1" dirty="0"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152400" y="1076325"/>
            <a:ext cx="8042561" cy="558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74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ru-RU" sz="2400" dirty="0"/>
              <a:t>Насколько подробно Заказчику следует регламентировать требования к проекту? Ответ на него зависит от множества факторов, таких, как ценность конечного продукта для Заказчика, </a:t>
            </a:r>
            <a:r>
              <a:rPr lang="ru-RU" sz="2400" i="1" dirty="0"/>
              <a:t>степень доверия</a:t>
            </a:r>
            <a:r>
              <a:rPr lang="ru-RU" sz="2400" dirty="0"/>
              <a:t> Заказчика к Разработчику, сумма подписанного контракта, увязка срока сдачи продукта в эксплуатацию с бизнес-планами Заказчика и т.д. Однако, со всей определенностью можно сказать следующее:</a:t>
            </a:r>
            <a:endParaRPr sz="2400" dirty="0"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ru-RU" sz="2400" dirty="0"/>
              <a:t>регламентация процесса Заказчиком позволяет снизить его риски;</a:t>
            </a:r>
            <a:endParaRPr sz="2400" dirty="0"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ru-RU" sz="2400" dirty="0"/>
              <a:t>мероприятия Заказчика по регламентации процесса приводят к дополнительным накладным расходам. Требуется найти разумный компромисс между степенью контроля рисков и величиной расходов.</a:t>
            </a:r>
            <a:endParaRPr sz="2400"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400" dirty="0"/>
          </a:p>
        </p:txBody>
      </p:sp>
      <p:pic>
        <p:nvPicPr>
          <p:cNvPr id="131" name="Google Shape;13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4962" y="3071726"/>
            <a:ext cx="3844637" cy="2306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457200" y="286604"/>
            <a:ext cx="10698480" cy="751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b="1" dirty="0"/>
              <a:t>Регламентирование требований</a:t>
            </a:r>
            <a:endParaRPr dirty="0"/>
          </a:p>
        </p:txBody>
      </p:sp>
      <p:sp>
        <p:nvSpPr>
          <p:cNvPr id="137" name="Google Shape;137;p6"/>
          <p:cNvSpPr txBox="1">
            <a:spLocks noGrp="1"/>
          </p:cNvSpPr>
          <p:nvPr>
            <p:ph type="body" idx="1"/>
          </p:nvPr>
        </p:nvSpPr>
        <p:spPr>
          <a:xfrm>
            <a:off x="133350" y="1038226"/>
            <a:ext cx="11925300" cy="5456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74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ru-RU" sz="2400" dirty="0"/>
              <a:t>В качестве требований к проекту может быть внесен </a:t>
            </a:r>
            <a:r>
              <a:rPr lang="ru-RU" sz="2400" b="1" dirty="0"/>
              <a:t>регламент отчетов </a:t>
            </a:r>
            <a:r>
              <a:rPr lang="ru-RU" sz="2400" dirty="0"/>
              <a:t>Разработчика, совместных семинаров по оценке промежуточных результатов, определены характеристики компетенций участников рабочей группы, исполняющих проект, их количество, указана методология управления проектом. Ниже приведен пример формулировки требования </a:t>
            </a:r>
            <a:r>
              <a:rPr lang="ru-RU" sz="2400"/>
              <a:t>к проекту </a:t>
            </a:r>
            <a:r>
              <a:rPr lang="ru-RU" sz="2400" dirty="0"/>
              <a:t>- в этой ситуации Заказчику требуется жесткий </a:t>
            </a:r>
            <a:r>
              <a:rPr lang="ru-RU" sz="2400" b="1" dirty="0"/>
              <a:t>контроль</a:t>
            </a:r>
            <a:r>
              <a:rPr lang="ru-RU" sz="2400" dirty="0"/>
              <a:t> над Разработчиком.</a:t>
            </a:r>
            <a:endParaRPr sz="2400" dirty="0"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ru-RU" sz="2400" dirty="0"/>
              <a:t>Разработчик представляет Заказчику согласованный план работ c детализацией (</a:t>
            </a:r>
            <a:r>
              <a:rPr lang="ru-RU" sz="2400" dirty="0" err="1"/>
              <a:t>WorkBreakdownStructure</a:t>
            </a:r>
            <a:r>
              <a:rPr lang="ru-RU" sz="2400" dirty="0"/>
              <a:t> - </a:t>
            </a:r>
            <a:r>
              <a:rPr lang="ru-RU" sz="2400" i="1" dirty="0"/>
              <a:t>WBS</a:t>
            </a:r>
            <a:r>
              <a:rPr lang="ru-RU" sz="2400" dirty="0"/>
              <a:t>) с точностью до конкретных исполнителей.</a:t>
            </a:r>
            <a:endParaRPr sz="2400" dirty="0"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ru-RU" sz="2400" dirty="0"/>
              <a:t>Разработчик осуществляет ежедневные сборки, </a:t>
            </a:r>
            <a:r>
              <a:rPr lang="ru-RU" sz="2400" i="1" dirty="0"/>
              <a:t>регрессионное тестирование</a:t>
            </a:r>
            <a:r>
              <a:rPr lang="ru-RU" sz="2400" dirty="0"/>
              <a:t> компонентов разрабатываемого продукта и тестирование продукта в целом.</a:t>
            </a:r>
            <a:endParaRPr sz="2400" dirty="0"/>
          </a:p>
          <a:p>
            <a:pPr marL="91440" lvl="0" indent="-1174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ru-RU" sz="2400" dirty="0"/>
              <a:t>Все управленческие и проектные артефакты, исходные коды и тестовые примеры размещаются в режиме </a:t>
            </a:r>
            <a:r>
              <a:rPr lang="ru-RU" sz="2400" dirty="0" err="1"/>
              <a:t>online</a:t>
            </a:r>
            <a:r>
              <a:rPr lang="ru-RU" sz="2400" dirty="0"/>
              <a:t> в интегрированной среде разработки </a:t>
            </a:r>
            <a:r>
              <a:rPr lang="ru-RU" sz="2400" dirty="0" err="1"/>
              <a:t>Rational</a:t>
            </a:r>
            <a:r>
              <a:rPr lang="ru-RU" sz="2400" dirty="0"/>
              <a:t> </a:t>
            </a:r>
            <a:r>
              <a:rPr lang="ru-RU" sz="2400" dirty="0" err="1"/>
              <a:t>ClearCase</a:t>
            </a:r>
            <a:r>
              <a:rPr lang="ru-RU" sz="2400" dirty="0"/>
              <a:t> с возможностью для Заказчика осуществления </a:t>
            </a:r>
            <a:r>
              <a:rPr lang="ru-RU" sz="2400" dirty="0" err="1"/>
              <a:t>online</a:t>
            </a:r>
            <a:r>
              <a:rPr lang="ru-RU" sz="2400" dirty="0"/>
              <a:t>-мониторинга на базе </a:t>
            </a:r>
            <a:r>
              <a:rPr lang="ru-RU" sz="2400" dirty="0" err="1"/>
              <a:t>web</a:t>
            </a:r>
            <a:r>
              <a:rPr lang="ru-RU" sz="2400" dirty="0"/>
              <a:t>-технологий.</a:t>
            </a:r>
            <a:endParaRPr sz="2400"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b="1"/>
              <a:t>Уровни требований</a:t>
            </a: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body" idx="1"/>
          </p:nvPr>
        </p:nvSpPr>
        <p:spPr>
          <a:xfrm>
            <a:off x="85725" y="1737360"/>
            <a:ext cx="12039600" cy="483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9144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ru-RU" sz="2400" b="1" dirty="0"/>
              <a:t>Обычно выделяют три уровня требований:</a:t>
            </a:r>
            <a:endParaRPr sz="2400" b="1" dirty="0"/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ru-RU" sz="2400" b="1" dirty="0"/>
              <a:t>На верхнем уровне </a:t>
            </a:r>
            <a:r>
              <a:rPr lang="ru-RU" sz="2400" dirty="0"/>
              <a:t>представлены так называемые бизнес-требования (</a:t>
            </a:r>
            <a:r>
              <a:rPr lang="ru-RU" sz="2400" i="1" dirty="0" err="1"/>
              <a:t>business</a:t>
            </a:r>
            <a:r>
              <a:rPr lang="ru-RU" sz="2400" i="1" dirty="0"/>
              <a:t> </a:t>
            </a:r>
            <a:r>
              <a:rPr lang="ru-RU" sz="2400" i="1" dirty="0" err="1"/>
              <a:t>requirements</a:t>
            </a:r>
            <a:r>
              <a:rPr lang="ru-RU" sz="2400" dirty="0"/>
              <a:t>). Примеры бизнес-требования: система должна сократить срок оборачиваемости обрабатываемых на предприятии заказов в три раза. Бизнес-требования обычно формулируются топ-менеджерами, либо </a:t>
            </a:r>
            <a:r>
              <a:rPr lang="ru-RU" sz="2400" i="1" dirty="0"/>
              <a:t>акционерами</a:t>
            </a:r>
            <a:r>
              <a:rPr lang="ru-RU" sz="2400" dirty="0"/>
              <a:t> предприятия.</a:t>
            </a:r>
            <a:endParaRPr sz="2400" dirty="0"/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ru-RU" sz="2400" b="1" dirty="0"/>
              <a:t>Следующий уровень</a:t>
            </a:r>
            <a:r>
              <a:rPr lang="ru-RU" sz="2400" dirty="0"/>
              <a:t> - уровень требований пользователей (</a:t>
            </a:r>
            <a:r>
              <a:rPr lang="ru-RU" sz="2400" i="1" dirty="0" err="1"/>
              <a:t>user</a:t>
            </a:r>
            <a:r>
              <a:rPr lang="ru-RU" sz="2400" i="1" dirty="0"/>
              <a:t> </a:t>
            </a:r>
            <a:r>
              <a:rPr lang="ru-RU" sz="2400" i="1" dirty="0" err="1"/>
              <a:t>requirements</a:t>
            </a:r>
            <a:r>
              <a:rPr lang="ru-RU" sz="2400" dirty="0"/>
              <a:t>). Пример требования пользователя: система должна представлять диалоговые средства для ввода исчерпывающей информации о заказе, последующей фиксации информации в базе данных и маршрутизации информации о заказе к сотруднику, отвечающему за его планирование и исполнение. Требования пользователей часто бывают плохо структурированными, дублирующимися, противоречивыми. Поэтому для создания системы важен третий уровень, в котором осуществляется формализация требований.</a:t>
            </a:r>
            <a:endParaRPr sz="2400" dirty="0"/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ru-RU" sz="2400" b="1" dirty="0"/>
              <a:t>Третий уровень</a:t>
            </a:r>
            <a:r>
              <a:rPr lang="ru-RU" sz="2400" dirty="0"/>
              <a:t> - функциональный (</a:t>
            </a:r>
            <a:r>
              <a:rPr lang="ru-RU" sz="2400" i="1" dirty="0" err="1"/>
              <a:t>functional</a:t>
            </a:r>
            <a:r>
              <a:rPr lang="ru-RU" sz="2400" i="1" dirty="0"/>
              <a:t> </a:t>
            </a:r>
            <a:r>
              <a:rPr lang="ru-RU" sz="2400" i="1" dirty="0" err="1"/>
              <a:t>requirements</a:t>
            </a:r>
            <a:r>
              <a:rPr lang="ru-RU" sz="2400" dirty="0"/>
              <a:t>). Пример функциональных требований (или просто функций) по работе с электронным заказом: заказ может быть создан, отредактирован, удален и перемещен с участка на участок.</a:t>
            </a:r>
            <a:endParaRPr sz="2400"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704850" y="286603"/>
            <a:ext cx="1045083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b="1" dirty="0"/>
              <a:t>Системные требования и требования к программному обеспечению</a:t>
            </a:r>
            <a:endParaRPr dirty="0"/>
          </a:p>
        </p:txBody>
      </p:sp>
      <p:sp>
        <p:nvSpPr>
          <p:cNvPr id="149" name="Google Shape;149;p8"/>
          <p:cNvSpPr txBox="1">
            <a:spLocks noGrp="1"/>
          </p:cNvSpPr>
          <p:nvPr>
            <p:ph type="body" idx="1"/>
          </p:nvPr>
        </p:nvSpPr>
        <p:spPr>
          <a:xfrm>
            <a:off x="241069" y="1854046"/>
            <a:ext cx="8159981" cy="460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ru-RU" sz="2400" dirty="0"/>
              <a:t>Существуют различные трактовки понятия "Системные требования" (</a:t>
            </a:r>
            <a:r>
              <a:rPr lang="ru-RU" sz="2400" i="1" dirty="0" err="1"/>
              <a:t>system</a:t>
            </a:r>
            <a:r>
              <a:rPr lang="ru-RU" sz="2400" i="1" dirty="0"/>
              <a:t> </a:t>
            </a:r>
            <a:r>
              <a:rPr lang="ru-RU" sz="2400" i="1" dirty="0" err="1"/>
              <a:t>requirements</a:t>
            </a:r>
            <a:r>
              <a:rPr lang="ru-RU" sz="2400" dirty="0"/>
              <a:t>).</a:t>
            </a:r>
            <a:br>
              <a:rPr lang="ru-RU" sz="2400" dirty="0"/>
            </a:br>
            <a:r>
              <a:rPr lang="ru-RU" sz="2400" dirty="0"/>
              <a:t>INCOSE (International Council </a:t>
            </a:r>
            <a:r>
              <a:rPr lang="ru-RU" sz="2400" dirty="0" err="1"/>
              <a:t>on</a:t>
            </a:r>
            <a:r>
              <a:rPr lang="ru-RU" sz="2400" dirty="0"/>
              <a:t> </a:t>
            </a:r>
            <a:r>
              <a:rPr lang="ru-RU" sz="2400" i="1" dirty="0"/>
              <a:t>Systems Engineering</a:t>
            </a:r>
            <a:r>
              <a:rPr lang="ru-RU" sz="2400" dirty="0"/>
              <a:t>) дает более детальное определение системы: "комбинация взаимодействующих элементов, созданная для достижения определенных целей; может включать аппаратные средства, программное обеспечение, встроенное ПО, другие средства, людей, информацию, техники (подходы), службы и другие поддерживающие элементы". </a:t>
            </a:r>
            <a:endParaRPr sz="2400" dirty="0"/>
          </a:p>
          <a:p>
            <a:pPr marL="9144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ru-RU" sz="2400" dirty="0"/>
              <a:t>Таким образом, происходит разделение между системными требованиями, как обобщающему понятию и требованиями к программному обеспечению, как выделенному подмножеству системных требований, направленных исключительно на программные компоненты системы. </a:t>
            </a:r>
            <a:endParaRPr sz="2400" dirty="0"/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525" y="2463772"/>
            <a:ext cx="3916475" cy="2041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333375" y="286603"/>
            <a:ext cx="10822305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ru-RU" b="1" dirty="0"/>
              <a:t>Функциональные, нефункциональные требования и характеристики продукта</a:t>
            </a:r>
            <a:endParaRPr dirty="0"/>
          </a:p>
        </p:txBody>
      </p:sp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142875" y="1737360"/>
            <a:ext cx="11953875" cy="553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ru-RU" dirty="0"/>
              <a:t>Функциональные требования регламентируют функционирование или поведение системы (</a:t>
            </a:r>
            <a:r>
              <a:rPr lang="ru-RU" dirty="0" err="1"/>
              <a:t>behavioral</a:t>
            </a:r>
            <a:r>
              <a:rPr lang="ru-RU" dirty="0"/>
              <a:t> </a:t>
            </a:r>
            <a:r>
              <a:rPr lang="ru-RU" dirty="0" err="1"/>
              <a:t>requirements</a:t>
            </a:r>
            <a:r>
              <a:rPr lang="ru-RU" dirty="0"/>
              <a:t>). Функциональные требования отвечают на вопрос "что должна делать система" в тех или иных ситуациях. Функциональные требования определяют основной "фронт работ" Разработчика, и устанавливают цели, задачи и сервисы, предоставляемые системой Заказчику.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Функциональные требования записываются, как правило, при посредстве предписывающих правил: "система должна позволять кладовщику формировать приходные и </a:t>
            </a:r>
            <a:r>
              <a:rPr lang="ru-RU" i="1" dirty="0"/>
              <a:t>расходные накладные</a:t>
            </a:r>
            <a:r>
              <a:rPr lang="ru-RU" dirty="0"/>
              <a:t>". Другим способом являются так называемые варианты использования (</a:t>
            </a:r>
            <a:r>
              <a:rPr lang="ru-RU" dirty="0" err="1"/>
              <a:t>users</a:t>
            </a:r>
            <a:r>
              <a:rPr lang="ru-RU" dirty="0"/>
              <a:t> </a:t>
            </a:r>
            <a:r>
              <a:rPr lang="ru-RU" dirty="0" err="1"/>
              <a:t>cases</a:t>
            </a:r>
            <a:r>
              <a:rPr lang="ru-RU" dirty="0"/>
              <a:t>) - популярный и весьма продуктивный способ </a:t>
            </a:r>
            <a:r>
              <a:rPr lang="ru-RU" i="1" dirty="0"/>
              <a:t>представления требований</a:t>
            </a:r>
            <a:r>
              <a:rPr lang="ru-RU" dirty="0"/>
              <a:t>.</a:t>
            </a:r>
            <a:endParaRPr dirty="0"/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ru-RU" dirty="0"/>
              <a:t>Нефункциональные требования, соответственно, регламентируют внутренние и внешние условия или атрибуты функционирования системы. К. </a:t>
            </a:r>
            <a:r>
              <a:rPr lang="ru-RU" dirty="0" err="1"/>
              <a:t>Вигерс</a:t>
            </a:r>
            <a:r>
              <a:rPr lang="ru-RU" dirty="0"/>
              <a:t> выделяет следующие основные группы нефункциональных требований:</a:t>
            </a:r>
            <a:endParaRPr dirty="0"/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ru-RU" dirty="0"/>
              <a:t>Внешние интерфейсы (</a:t>
            </a:r>
            <a:r>
              <a:rPr lang="ru-RU" i="1" dirty="0" err="1"/>
              <a:t>External</a:t>
            </a:r>
            <a:r>
              <a:rPr lang="ru-RU" i="1" dirty="0"/>
              <a:t> </a:t>
            </a:r>
            <a:r>
              <a:rPr lang="ru-RU" i="1" dirty="0" err="1"/>
              <a:t>Interfaces</a:t>
            </a:r>
            <a:r>
              <a:rPr lang="ru-RU" dirty="0"/>
              <a:t>),</a:t>
            </a:r>
            <a:endParaRPr dirty="0"/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ru-RU" dirty="0"/>
              <a:t>Атрибуты качества (</a:t>
            </a:r>
            <a:r>
              <a:rPr lang="ru-RU" i="1" dirty="0"/>
              <a:t>Quality </a:t>
            </a:r>
            <a:r>
              <a:rPr lang="ru-RU" i="1" dirty="0" err="1"/>
              <a:t>Attributes</a:t>
            </a:r>
            <a:r>
              <a:rPr lang="ru-RU" dirty="0"/>
              <a:t>),</a:t>
            </a:r>
            <a:endParaRPr dirty="0"/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Font typeface="Noto Sans Symbols"/>
              <a:buChar char="⮚"/>
            </a:pPr>
            <a:r>
              <a:rPr lang="ru-RU" dirty="0"/>
              <a:t>Ограничения (</a:t>
            </a:r>
            <a:r>
              <a:rPr lang="ru-RU" dirty="0" err="1"/>
              <a:t>Constraints</a:t>
            </a:r>
            <a:r>
              <a:rPr lang="ru-RU" dirty="0"/>
              <a:t>).</a:t>
            </a:r>
            <a:endParaRPr dirty="0"/>
          </a:p>
          <a:p>
            <a:pPr marL="91440" lvl="0" indent="-10795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br>
              <a:rPr lang="ru-RU" dirty="0"/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1019</Words>
  <Application>Microsoft Office PowerPoint</Application>
  <PresentationFormat>Широкоэкранный</PresentationFormat>
  <Paragraphs>42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Noto Sans Symbols</vt:lpstr>
      <vt:lpstr>Ретро</vt:lpstr>
      <vt:lpstr>Понятия требований, классификация, уровни требований. Методологии и стандарты, регламентирующие работу с требованиями</vt:lpstr>
      <vt:lpstr>Определение понятия «требования»</vt:lpstr>
      <vt:lpstr>Определение понятия «требования»</vt:lpstr>
      <vt:lpstr>Классификация требований</vt:lpstr>
      <vt:lpstr>Регламентирование требований</vt:lpstr>
      <vt:lpstr>Регламентирование требований</vt:lpstr>
      <vt:lpstr>Уровни требований</vt:lpstr>
      <vt:lpstr>Системные требования и требования к программному обеспечению</vt:lpstr>
      <vt:lpstr>Функциональные, нефункциональные требования и характеристики продукта</vt:lpstr>
      <vt:lpstr>Спасибо за внимание, лекция окончена, теперь пора делать лабораторные работы!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Вадим V</dc:creator>
  <cp:lastModifiedBy>Edgar Kazazyan</cp:lastModifiedBy>
  <cp:revision>2</cp:revision>
  <dcterms:created xsi:type="dcterms:W3CDTF">2023-01-28T05:37:17Z</dcterms:created>
  <dcterms:modified xsi:type="dcterms:W3CDTF">2025-01-16T13:35:28Z</dcterms:modified>
</cp:coreProperties>
</file>