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54" y="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6994" y="758952"/>
            <a:ext cx="10055781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998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9764" y="4455620"/>
            <a:ext cx="10055781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 algn="ctr">
              <a:buNone/>
              <a:defRPr sz="2399"/>
            </a:lvl2pPr>
            <a:lvl3pPr marL="914126" indent="0" algn="ctr">
              <a:buNone/>
              <a:defRPr sz="23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003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76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28" y="414779"/>
            <a:ext cx="2628215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414778"/>
            <a:ext cx="7732286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794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758952"/>
            <a:ext cx="10055781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998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4453128"/>
            <a:ext cx="10055781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399" cap="all" spc="200" baseline="0">
                <a:solidFill>
                  <a:schemeClr val="tx2"/>
                </a:solidFill>
                <a:latin typeface="+mj-lt"/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344" y="4343400"/>
            <a:ext cx="987294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24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6993" y="1845734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6301" y="1845735"/>
            <a:ext cx="4936474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920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6994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6301" y="1846052"/>
            <a:ext cx="4936474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999" b="0" cap="all" baseline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6301" y="2582334"/>
            <a:ext cx="4936474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05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44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565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5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7" y="0"/>
            <a:ext cx="404973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39019" y="0"/>
            <a:ext cx="6399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081" y="594359"/>
            <a:ext cx="3199567" cy="2286000"/>
          </a:xfrm>
        </p:spPr>
        <p:txBody>
          <a:bodyPr anchor="b">
            <a:norm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99350" y="731520"/>
            <a:ext cx="6490549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081" y="2926080"/>
            <a:ext cx="3199567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391" y="6459786"/>
            <a:ext cx="2617828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99350" y="6459786"/>
            <a:ext cx="464699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5651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5651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5074920"/>
            <a:ext cx="10110630" cy="822960"/>
          </a:xfrm>
        </p:spPr>
        <p:txBody>
          <a:bodyPr lIns="91440" tIns="0" rIns="91440" bIns="0" anchor="b">
            <a:noAutofit/>
          </a:bodyPr>
          <a:lstStyle>
            <a:lvl1pPr>
              <a:defRPr sz="3599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88810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6994" y="5907023"/>
            <a:ext cx="1011063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24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88826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6994" y="286604"/>
            <a:ext cx="10055781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6994" y="1845734"/>
            <a:ext cx="1005578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95" y="6459786"/>
            <a:ext cx="2471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5225" y="6459786"/>
            <a:ext cx="48215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97880" y="6459786"/>
            <a:ext cx="1311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221" y="1737845"/>
            <a:ext cx="9964364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26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126" rtl="0" eaLnBrk="1" latinLnBrk="0" hangingPunct="1">
        <a:lnSpc>
          <a:spcPct val="85000"/>
        </a:lnSpc>
        <a:spcBef>
          <a:spcPct val="0"/>
        </a:spcBef>
        <a:buNone/>
        <a:defRPr sz="4799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13" indent="-91413" algn="l" defTabSz="914126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393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75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583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408" indent="-182825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67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61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55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490" indent="-228531" algn="l" defTabSz="914126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4" y="1759392"/>
            <a:ext cx="10055781" cy="1450757"/>
          </a:xfrm>
        </p:spPr>
        <p:txBody>
          <a:bodyPr>
            <a:normAutofit fontScale="90000"/>
          </a:bodyPr>
          <a:lstStyle/>
          <a:p>
            <a:r>
              <a:rPr sz="8000" b="1" dirty="0" err="1">
                <a:solidFill>
                  <a:srgbClr val="003366"/>
                </a:solidFill>
              </a:rPr>
              <a:t>Стандарты</a:t>
            </a:r>
            <a:r>
              <a:rPr sz="8000" b="1" dirty="0">
                <a:solidFill>
                  <a:srgbClr val="003366"/>
                </a:solidFill>
              </a:rPr>
              <a:t> </a:t>
            </a:r>
            <a:r>
              <a:rPr sz="8000" b="1" dirty="0" err="1">
                <a:solidFill>
                  <a:srgbClr val="003366"/>
                </a:solidFill>
              </a:rPr>
              <a:t>кодирования</a:t>
            </a:r>
            <a:endParaRPr sz="8000" b="1" dirty="0">
              <a:solidFill>
                <a:srgbClr val="00336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6994" y="3429000"/>
            <a:ext cx="10055781" cy="2440094"/>
          </a:xfrm>
        </p:spPr>
        <p:txBody>
          <a:bodyPr>
            <a:normAutofit/>
          </a:bodyPr>
          <a:lstStyle/>
          <a:p>
            <a:r>
              <a:rPr sz="3600" dirty="0" err="1">
                <a:solidFill>
                  <a:srgbClr val="222222"/>
                </a:solidFill>
              </a:rPr>
              <a:t>Дисциплина</a:t>
            </a:r>
            <a:r>
              <a:rPr sz="3600" dirty="0">
                <a:solidFill>
                  <a:srgbClr val="222222"/>
                </a:solidFill>
              </a:rPr>
              <a:t>: </a:t>
            </a:r>
            <a:r>
              <a:rPr sz="3600" dirty="0" err="1">
                <a:solidFill>
                  <a:srgbClr val="222222"/>
                </a:solidFill>
              </a:rPr>
              <a:t>Технология</a:t>
            </a:r>
            <a:r>
              <a:rPr sz="3600" dirty="0">
                <a:solidFill>
                  <a:srgbClr val="222222"/>
                </a:solidFill>
              </a:rPr>
              <a:t> </a:t>
            </a:r>
            <a:r>
              <a:rPr sz="3600" dirty="0" err="1">
                <a:solidFill>
                  <a:srgbClr val="222222"/>
                </a:solidFill>
              </a:rPr>
              <a:t>разработки</a:t>
            </a:r>
            <a:r>
              <a:rPr sz="3600" dirty="0">
                <a:solidFill>
                  <a:srgbClr val="222222"/>
                </a:solidFill>
              </a:rPr>
              <a:t> ПО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Примеры стандартов кодирования (JavaScript, Airbnb Style Guide)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class UserManager {</a:t>
            </a:r>
          </a:p>
          <a:p>
            <a:r>
              <a:rPr sz="4320">
                <a:solidFill>
                  <a:srgbClr val="222222"/>
                </a:solidFill>
              </a:rPr>
              <a:t>    constructor(name, age) {</a:t>
            </a:r>
          </a:p>
          <a:p>
            <a:r>
              <a:rPr sz="4320">
                <a:solidFill>
                  <a:srgbClr val="222222"/>
                </a:solidFill>
              </a:rPr>
              <a:t>        this.name = name;</a:t>
            </a:r>
          </a:p>
          <a:p>
            <a:r>
              <a:rPr sz="4320">
                <a:solidFill>
                  <a:srgbClr val="222222"/>
                </a:solidFill>
              </a:rPr>
              <a:t>        this.age = age;</a:t>
            </a:r>
          </a:p>
          <a:p>
            <a:r>
              <a:rPr sz="4320">
                <a:solidFill>
                  <a:srgbClr val="222222"/>
                </a:solidFill>
              </a:rPr>
              <a:t>    }</a:t>
            </a:r>
          </a:p>
          <a:p>
            <a:r>
              <a:rPr sz="4320">
                <a:solidFill>
                  <a:srgbClr val="222222"/>
                </a:solidFill>
              </a:rPr>
              <a:t>    </a:t>
            </a:r>
          </a:p>
          <a:p>
            <a:r>
              <a:rPr sz="4320">
                <a:solidFill>
                  <a:srgbClr val="222222"/>
                </a:solidFill>
              </a:rPr>
              <a:t>    getInfo() {</a:t>
            </a:r>
          </a:p>
          <a:p>
            <a:r>
              <a:rPr sz="4320">
                <a:solidFill>
                  <a:srgbClr val="222222"/>
                </a:solidFill>
              </a:rPr>
              <a:t>        return `User: ${this.name}, Age: ${this.age}`;</a:t>
            </a:r>
          </a:p>
          <a:p>
            <a:r>
              <a:rPr sz="4320">
                <a:solidFill>
                  <a:srgbClr val="222222"/>
                </a:solidFill>
              </a:rPr>
              <a:t>    }</a:t>
            </a:r>
          </a:p>
          <a:p>
            <a:r>
              <a:rPr sz="4320">
                <a:solidFill>
                  <a:srgbClr val="22222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993" y="142713"/>
            <a:ext cx="10055781" cy="1450757"/>
          </a:xfrm>
        </p:spPr>
        <p:txBody>
          <a:bodyPr>
            <a:normAutofit fontScale="90000"/>
          </a:bodyPr>
          <a:lstStyle/>
          <a:p>
            <a:r>
              <a:rPr sz="5760" b="1" dirty="0" err="1">
                <a:solidFill>
                  <a:srgbClr val="003366"/>
                </a:solidFill>
              </a:rPr>
              <a:t>Примеры</a:t>
            </a:r>
            <a:r>
              <a:rPr sz="5760" b="1" dirty="0">
                <a:solidFill>
                  <a:srgbClr val="003366"/>
                </a:solidFill>
              </a:rPr>
              <a:t> </a:t>
            </a:r>
            <a:r>
              <a:rPr sz="5760" b="1" dirty="0" err="1">
                <a:solidFill>
                  <a:srgbClr val="003366"/>
                </a:solidFill>
              </a:rPr>
              <a:t>стандартов</a:t>
            </a:r>
            <a:r>
              <a:rPr sz="5760" b="1" dirty="0">
                <a:solidFill>
                  <a:srgbClr val="003366"/>
                </a:solidFill>
              </a:rPr>
              <a:t> </a:t>
            </a:r>
            <a:r>
              <a:rPr sz="5760" b="1" dirty="0" err="1">
                <a:solidFill>
                  <a:srgbClr val="003366"/>
                </a:solidFill>
              </a:rPr>
              <a:t>кодирования</a:t>
            </a:r>
            <a:r>
              <a:rPr sz="5760" b="1" dirty="0">
                <a:solidFill>
                  <a:srgbClr val="003366"/>
                </a:solidFill>
              </a:rPr>
              <a:t> (Java, Google Java Style Guide)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1260" y="1766826"/>
            <a:ext cx="10055781" cy="4023360"/>
          </a:xfrm>
        </p:spPr>
        <p:txBody>
          <a:bodyPr>
            <a:noAutofit/>
          </a:bodyPr>
          <a:lstStyle/>
          <a:p>
            <a:r>
              <a:rPr sz="1400" b="1" dirty="0">
                <a:solidFill>
                  <a:srgbClr val="222222"/>
                </a:solidFill>
              </a:rPr>
              <a:t>public class </a:t>
            </a:r>
            <a:r>
              <a:rPr sz="1400" b="1" dirty="0" err="1">
                <a:solidFill>
                  <a:srgbClr val="222222"/>
                </a:solidFill>
              </a:rPr>
              <a:t>UserManager</a:t>
            </a:r>
            <a:r>
              <a:rPr sz="1400" b="1" dirty="0">
                <a:solidFill>
                  <a:srgbClr val="222222"/>
                </a:solidFill>
              </a:rPr>
              <a:t> {</a:t>
            </a:r>
          </a:p>
          <a:p>
            <a:r>
              <a:rPr sz="1400" b="1" dirty="0">
                <a:solidFill>
                  <a:srgbClr val="222222"/>
                </a:solidFill>
              </a:rPr>
              <a:t>    private String name;</a:t>
            </a:r>
          </a:p>
          <a:p>
            <a:r>
              <a:rPr sz="1400" b="1" dirty="0">
                <a:solidFill>
                  <a:srgbClr val="222222"/>
                </a:solidFill>
              </a:rPr>
              <a:t>    private int age;</a:t>
            </a:r>
          </a:p>
          <a:p>
            <a:r>
              <a:rPr sz="1400" b="1" dirty="0">
                <a:solidFill>
                  <a:srgbClr val="222222"/>
                </a:solidFill>
              </a:rPr>
              <a:t>    </a:t>
            </a:r>
          </a:p>
          <a:p>
            <a:r>
              <a:rPr sz="1400" b="1" dirty="0">
                <a:solidFill>
                  <a:srgbClr val="222222"/>
                </a:solidFill>
              </a:rPr>
              <a:t>    public </a:t>
            </a:r>
            <a:r>
              <a:rPr sz="1400" b="1" dirty="0" err="1">
                <a:solidFill>
                  <a:srgbClr val="222222"/>
                </a:solidFill>
              </a:rPr>
              <a:t>UserManager</a:t>
            </a:r>
            <a:r>
              <a:rPr sz="1400" b="1" dirty="0">
                <a:solidFill>
                  <a:srgbClr val="222222"/>
                </a:solidFill>
              </a:rPr>
              <a:t>(String name, int age) {</a:t>
            </a:r>
          </a:p>
          <a:p>
            <a:r>
              <a:rPr sz="1400" b="1" dirty="0">
                <a:solidFill>
                  <a:srgbClr val="222222"/>
                </a:solidFill>
              </a:rPr>
              <a:t>        this.name = name;</a:t>
            </a:r>
          </a:p>
          <a:p>
            <a:r>
              <a:rPr sz="1400" b="1" dirty="0">
                <a:solidFill>
                  <a:srgbClr val="222222"/>
                </a:solidFill>
              </a:rPr>
              <a:t>        </a:t>
            </a:r>
            <a:r>
              <a:rPr sz="1400" b="1" dirty="0" err="1">
                <a:solidFill>
                  <a:srgbClr val="222222"/>
                </a:solidFill>
              </a:rPr>
              <a:t>this.age</a:t>
            </a:r>
            <a:r>
              <a:rPr sz="1400" b="1" dirty="0">
                <a:solidFill>
                  <a:srgbClr val="222222"/>
                </a:solidFill>
              </a:rPr>
              <a:t> = age;</a:t>
            </a:r>
          </a:p>
          <a:p>
            <a:r>
              <a:rPr sz="1400" b="1" dirty="0">
                <a:solidFill>
                  <a:srgbClr val="222222"/>
                </a:solidFill>
              </a:rPr>
              <a:t>    }</a:t>
            </a:r>
          </a:p>
          <a:p>
            <a:r>
              <a:rPr sz="1400" b="1" dirty="0">
                <a:solidFill>
                  <a:srgbClr val="222222"/>
                </a:solidFill>
              </a:rPr>
              <a:t>    </a:t>
            </a:r>
          </a:p>
          <a:p>
            <a:r>
              <a:rPr sz="1400" b="1" dirty="0">
                <a:solidFill>
                  <a:srgbClr val="222222"/>
                </a:solidFill>
              </a:rPr>
              <a:t>    public String </a:t>
            </a:r>
            <a:r>
              <a:rPr sz="1400" b="1" dirty="0" err="1">
                <a:solidFill>
                  <a:srgbClr val="222222"/>
                </a:solidFill>
              </a:rPr>
              <a:t>getInfo</a:t>
            </a:r>
            <a:r>
              <a:rPr sz="1400" b="1" dirty="0">
                <a:solidFill>
                  <a:srgbClr val="222222"/>
                </a:solidFill>
              </a:rPr>
              <a:t>() {</a:t>
            </a:r>
          </a:p>
          <a:p>
            <a:r>
              <a:rPr sz="1400" b="1" dirty="0">
                <a:solidFill>
                  <a:srgbClr val="222222"/>
                </a:solidFill>
              </a:rPr>
              <a:t>        return "User: " + name + ", Age: " + age;</a:t>
            </a:r>
          </a:p>
          <a:p>
            <a:r>
              <a:rPr sz="1400" b="1" dirty="0">
                <a:solidFill>
                  <a:srgbClr val="222222"/>
                </a:solidFill>
              </a:rPr>
              <a:t>    }</a:t>
            </a:r>
          </a:p>
          <a:p>
            <a:r>
              <a:rPr sz="1400" b="1" dirty="0">
                <a:solidFill>
                  <a:srgbClr val="222222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Популярные стандарты кодирования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4320">
                <a:solidFill>
                  <a:srgbClr val="222222"/>
                </a:solidFill>
              </a:rPr>
              <a:t>• PEP 8 – Python</a:t>
            </a:r>
          </a:p>
          <a:p>
            <a:r>
              <a:rPr sz="4320">
                <a:solidFill>
                  <a:srgbClr val="222222"/>
                </a:solidFill>
              </a:rPr>
              <a:t>• Google Java Style Guide – Java</a:t>
            </a:r>
          </a:p>
          <a:p>
            <a:r>
              <a:rPr sz="4320">
                <a:solidFill>
                  <a:srgbClr val="222222"/>
                </a:solidFill>
              </a:rPr>
              <a:t>• Airbnb JavaScript Style Guide – JavaScript</a:t>
            </a:r>
          </a:p>
          <a:p>
            <a:r>
              <a:rPr sz="4320">
                <a:solidFill>
                  <a:srgbClr val="222222"/>
                </a:solidFill>
              </a:rPr>
              <a:t>• LLVM Coding Standards – C++</a:t>
            </a:r>
          </a:p>
          <a:p>
            <a:r>
              <a:rPr sz="4320">
                <a:solidFill>
                  <a:srgbClr val="222222"/>
                </a:solidFill>
              </a:rPr>
              <a:t>• MISRA C – C для критически важных систем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Инструменты для контроля стандартов кодирования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4320">
                <a:solidFill>
                  <a:srgbClr val="222222"/>
                </a:solidFill>
              </a:rPr>
              <a:t>• Python: flake8, black, pylint</a:t>
            </a:r>
          </a:p>
          <a:p>
            <a:r>
              <a:rPr sz="4320">
                <a:solidFill>
                  <a:srgbClr val="222222"/>
                </a:solidFill>
              </a:rPr>
              <a:t>• Java: Checkstyle, PMD</a:t>
            </a:r>
          </a:p>
          <a:p>
            <a:r>
              <a:rPr sz="4320">
                <a:solidFill>
                  <a:srgbClr val="222222"/>
                </a:solidFill>
              </a:rPr>
              <a:t>• JavaScript: ESLint, Prettier</a:t>
            </a:r>
          </a:p>
          <a:p>
            <a:r>
              <a:rPr sz="4320">
                <a:solidFill>
                  <a:srgbClr val="222222"/>
                </a:solidFill>
              </a:rPr>
              <a:t>• C/C++: Clang-Format, Cppcheck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• Соблюдение стандартов кодирования делает код понятным и поддерживаемым</a:t>
            </a:r>
          </a:p>
          <a:p>
            <a:r>
              <a:rPr sz="4320">
                <a:solidFill>
                  <a:srgbClr val="222222"/>
                </a:solidFill>
              </a:rPr>
              <a:t>• Снижается количество ошибок</a:t>
            </a:r>
          </a:p>
          <a:p>
            <a:r>
              <a:rPr sz="4320">
                <a:solidFill>
                  <a:srgbClr val="222222"/>
                </a:solidFill>
              </a:rPr>
              <a:t>• Улучшается командная работа</a:t>
            </a:r>
          </a:p>
          <a:p>
            <a:r>
              <a:rPr sz="4320">
                <a:solidFill>
                  <a:srgbClr val="222222"/>
                </a:solidFill>
              </a:rPr>
              <a:t>• Использование инструментов статического анализа помогает автоматизировать проверку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Введение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4320">
                <a:solidFill>
                  <a:srgbClr val="222222"/>
                </a:solidFill>
              </a:rPr>
              <a:t>• Стандарты кодирования – это набор правил и рекомендаций</a:t>
            </a:r>
          </a:p>
          <a:p>
            <a:r>
              <a:rPr sz="4320">
                <a:solidFill>
                  <a:srgbClr val="222222"/>
                </a:solidFill>
              </a:rPr>
              <a:t>• Улучшают читаемость, поддержку и сопровождение кода</a:t>
            </a:r>
          </a:p>
          <a:p>
            <a:r>
              <a:rPr sz="4320">
                <a:solidFill>
                  <a:srgbClr val="222222"/>
                </a:solidFill>
              </a:rPr>
              <a:t>• Упрощают коллективную работу, снижают ошибки, ускоряют разработку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Цели стандартов кодирования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1. Читаемость – код понятен разработчикам</a:t>
            </a:r>
          </a:p>
          <a:p>
            <a:r>
              <a:rPr sz="4320">
                <a:solidFill>
                  <a:srgbClr val="222222"/>
                </a:solidFill>
              </a:rPr>
              <a:t>2. Сопровождаемость – удобство внесения изменений</a:t>
            </a:r>
          </a:p>
          <a:p>
            <a:r>
              <a:rPr sz="4320">
                <a:solidFill>
                  <a:srgbClr val="222222"/>
                </a:solidFill>
              </a:rPr>
              <a:t>3. Унификация – единый стиль кода в проекте</a:t>
            </a:r>
          </a:p>
          <a:p>
            <a:r>
              <a:rPr sz="4320">
                <a:solidFill>
                  <a:srgbClr val="222222"/>
                </a:solidFill>
              </a:rPr>
              <a:t>4. Снижение ошибок – предотвращение распространённых ошибок</a:t>
            </a:r>
          </a:p>
          <a:p>
            <a:r>
              <a:rPr sz="4320">
                <a:solidFill>
                  <a:srgbClr val="222222"/>
                </a:solidFill>
              </a:rPr>
              <a:t>5. Совместимость – соответствие стандартам языка и проекта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Общие принципы стандартов кодирования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1. Единообразие – соблюдение единого стиля</a:t>
            </a:r>
          </a:p>
          <a:p>
            <a:r>
              <a:rPr sz="4320">
                <a:solidFill>
                  <a:srgbClr val="222222"/>
                </a:solidFill>
              </a:rPr>
              <a:t>2. Ясность – понятный код без лишней документации</a:t>
            </a:r>
          </a:p>
          <a:p>
            <a:r>
              <a:rPr sz="4320">
                <a:solidFill>
                  <a:srgbClr val="222222"/>
                </a:solidFill>
              </a:rPr>
              <a:t>3. Простота – минимизация сложности кода</a:t>
            </a:r>
          </a:p>
          <a:p>
            <a:r>
              <a:rPr sz="4320">
                <a:solidFill>
                  <a:srgbClr val="222222"/>
                </a:solidFill>
              </a:rPr>
              <a:t>4. Оптимизация – баланс читаемости и эффективности</a:t>
            </a:r>
          </a:p>
          <a:p>
            <a:r>
              <a:rPr sz="4320">
                <a:solidFill>
                  <a:srgbClr val="222222"/>
                </a:solidFill>
              </a:rPr>
              <a:t>5. Документирование – использование комментариев и документации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Именование переменных, функций и классов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• Переменные: snake_case (Python), camelCase (Java, JavaScript)</a:t>
            </a:r>
          </a:p>
          <a:p>
            <a:r>
              <a:rPr sz="4320">
                <a:solidFill>
                  <a:srgbClr val="222222"/>
                </a:solidFill>
              </a:rPr>
              <a:t>• Функции: отражают действие (get_data(), calculate_sum())</a:t>
            </a:r>
          </a:p>
          <a:p>
            <a:r>
              <a:rPr sz="4320">
                <a:solidFill>
                  <a:srgbClr val="222222"/>
                </a:solidFill>
              </a:rPr>
              <a:t>• Классы: PascalCase (UserManager, OrderProcessor)</a:t>
            </a:r>
          </a:p>
          <a:p>
            <a:r>
              <a:rPr sz="4320">
                <a:solidFill>
                  <a:srgbClr val="222222"/>
                </a:solidFill>
              </a:rPr>
              <a:t>• Константы: UPPER_CASE (MAX_VALUE, DEFAULT_TIMEOUT)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Оформление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4320">
                <a:solidFill>
                  <a:srgbClr val="222222"/>
                </a:solidFill>
              </a:rPr>
              <a:t>• Отступы: 4 пробела (Python), 2 или 4 пробела (JavaScript), табуляция (C)</a:t>
            </a:r>
          </a:p>
          <a:p>
            <a:r>
              <a:rPr sz="4320">
                <a:solidFill>
                  <a:srgbClr val="222222"/>
                </a:solidFill>
              </a:rPr>
              <a:t>• Длина строки: 80-120 символов</a:t>
            </a:r>
          </a:p>
          <a:p>
            <a:r>
              <a:rPr sz="4320">
                <a:solidFill>
                  <a:srgbClr val="222222"/>
                </a:solidFill>
              </a:rPr>
              <a:t>• Пробелы вокруг операторов: a + b (а не a+b)</a:t>
            </a:r>
          </a:p>
          <a:p>
            <a:r>
              <a:rPr sz="4320">
                <a:solidFill>
                  <a:srgbClr val="222222"/>
                </a:solidFill>
              </a:rPr>
              <a:t>• Использование скобок: if (condition) {}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Комментирование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4320" dirty="0">
                <a:solidFill>
                  <a:srgbClr val="222222"/>
                </a:solidFill>
              </a:rPr>
              <a:t>• </a:t>
            </a:r>
            <a:r>
              <a:rPr sz="4320" dirty="0" err="1">
                <a:solidFill>
                  <a:srgbClr val="222222"/>
                </a:solidFill>
              </a:rPr>
              <a:t>Однострочные</a:t>
            </a:r>
            <a:r>
              <a:rPr sz="4320" dirty="0">
                <a:solidFill>
                  <a:srgbClr val="222222"/>
                </a:solidFill>
              </a:rPr>
              <a:t> </a:t>
            </a:r>
            <a:r>
              <a:rPr sz="4320" dirty="0" err="1">
                <a:solidFill>
                  <a:srgbClr val="222222"/>
                </a:solidFill>
              </a:rPr>
              <a:t>комментарии</a:t>
            </a:r>
            <a:r>
              <a:rPr sz="4320" dirty="0">
                <a:solidFill>
                  <a:srgbClr val="222222"/>
                </a:solidFill>
              </a:rPr>
              <a:t>: // (C, JavaScript), # (Python)</a:t>
            </a:r>
          </a:p>
          <a:p>
            <a:r>
              <a:rPr sz="4320" dirty="0">
                <a:solidFill>
                  <a:srgbClr val="222222"/>
                </a:solidFill>
              </a:rPr>
              <a:t>• </a:t>
            </a:r>
            <a:r>
              <a:rPr sz="4320" dirty="0" err="1">
                <a:solidFill>
                  <a:srgbClr val="222222"/>
                </a:solidFill>
              </a:rPr>
              <a:t>Многострочные</a:t>
            </a:r>
            <a:r>
              <a:rPr sz="4320" dirty="0">
                <a:solidFill>
                  <a:srgbClr val="222222"/>
                </a:solidFill>
              </a:rPr>
              <a:t> </a:t>
            </a:r>
            <a:r>
              <a:rPr sz="4320" dirty="0" err="1">
                <a:solidFill>
                  <a:srgbClr val="222222"/>
                </a:solidFill>
              </a:rPr>
              <a:t>комментарии</a:t>
            </a:r>
            <a:r>
              <a:rPr sz="4320" dirty="0">
                <a:solidFill>
                  <a:srgbClr val="222222"/>
                </a:solidFill>
              </a:rPr>
              <a:t>: /* */ (C, JavaScript), """</a:t>
            </a:r>
            <a:r>
              <a:rPr lang="ru-RU" sz="3200" dirty="0">
                <a:solidFill>
                  <a:srgbClr val="222222"/>
                </a:solidFill>
              </a:rPr>
              <a:t>код или </a:t>
            </a:r>
            <a:r>
              <a:rPr lang="ru-RU" sz="3200" dirty="0" err="1">
                <a:solidFill>
                  <a:srgbClr val="222222"/>
                </a:solidFill>
              </a:rPr>
              <a:t>комменатрий</a:t>
            </a:r>
            <a:r>
              <a:rPr sz="4320" dirty="0">
                <a:solidFill>
                  <a:srgbClr val="222222"/>
                </a:solidFill>
              </a:rPr>
              <a:t>""" (Python)</a:t>
            </a:r>
          </a:p>
          <a:p>
            <a:r>
              <a:rPr sz="4320" dirty="0">
                <a:solidFill>
                  <a:srgbClr val="222222"/>
                </a:solidFill>
              </a:rPr>
              <a:t>• </a:t>
            </a:r>
            <a:r>
              <a:rPr sz="4320" dirty="0" err="1">
                <a:solidFill>
                  <a:srgbClr val="222222"/>
                </a:solidFill>
              </a:rPr>
              <a:t>Документирование</a:t>
            </a:r>
            <a:r>
              <a:rPr sz="4320" dirty="0">
                <a:solidFill>
                  <a:srgbClr val="222222"/>
                </a:solidFill>
              </a:rPr>
              <a:t> </a:t>
            </a:r>
            <a:r>
              <a:rPr sz="4320" dirty="0" err="1">
                <a:solidFill>
                  <a:srgbClr val="222222"/>
                </a:solidFill>
              </a:rPr>
              <a:t>функций</a:t>
            </a:r>
            <a:r>
              <a:rPr sz="4320" dirty="0">
                <a:solidFill>
                  <a:srgbClr val="222222"/>
                </a:solidFill>
              </a:rPr>
              <a:t>: docstrings (Python), Javadoc (Java), </a:t>
            </a:r>
            <a:r>
              <a:rPr sz="4320" dirty="0" err="1">
                <a:solidFill>
                  <a:srgbClr val="222222"/>
                </a:solidFill>
              </a:rPr>
              <a:t>JSDoc</a:t>
            </a:r>
            <a:r>
              <a:rPr sz="4320" dirty="0">
                <a:solidFill>
                  <a:srgbClr val="222222"/>
                </a:solidFill>
              </a:rPr>
              <a:t> (JavaScript)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5760" b="1">
                <a:solidFill>
                  <a:srgbClr val="003366"/>
                </a:solidFill>
              </a:rPr>
              <a:t>Организация кода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4320">
                <a:solidFill>
                  <a:srgbClr val="222222"/>
                </a:solidFill>
              </a:rPr>
              <a:t>• Чёткое разделение модулей и файлов</a:t>
            </a:r>
          </a:p>
          <a:p>
            <a:r>
              <a:rPr sz="4320">
                <a:solidFill>
                  <a:srgbClr val="222222"/>
                </a:solidFill>
              </a:rPr>
              <a:t>• Импорты в начале файла (import в Python, #include в C)</a:t>
            </a:r>
          </a:p>
          <a:p>
            <a:r>
              <a:rPr sz="4320">
                <a:solidFill>
                  <a:srgbClr val="222222"/>
                </a:solidFill>
              </a:rPr>
              <a:t>• Принцип единственной ответственности – каждый файл выполняет одну задачу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5760" b="1">
                <a:solidFill>
                  <a:srgbClr val="003366"/>
                </a:solidFill>
              </a:rPr>
              <a:t>Примеры стандартов кодирования (Python, PEP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sz="4320">
                <a:solidFill>
                  <a:srgbClr val="222222"/>
                </a:solidFill>
              </a:rPr>
              <a:t>class UserManager:</a:t>
            </a:r>
          </a:p>
          <a:p>
            <a:r>
              <a:rPr sz="4320">
                <a:solidFill>
                  <a:srgbClr val="222222"/>
                </a:solidFill>
              </a:rPr>
              <a:t>    def __init__(self, name: str, age: int):</a:t>
            </a:r>
          </a:p>
          <a:p>
            <a:r>
              <a:rPr sz="4320">
                <a:solidFill>
                  <a:srgbClr val="222222"/>
                </a:solidFill>
              </a:rPr>
              <a:t>        self.name = name</a:t>
            </a:r>
          </a:p>
          <a:p>
            <a:r>
              <a:rPr sz="4320">
                <a:solidFill>
                  <a:srgbClr val="222222"/>
                </a:solidFill>
              </a:rPr>
              <a:t>        self.age = age</a:t>
            </a:r>
          </a:p>
          <a:p>
            <a:r>
              <a:rPr sz="4320">
                <a:solidFill>
                  <a:srgbClr val="222222"/>
                </a:solidFill>
              </a:rPr>
              <a:t>    </a:t>
            </a:r>
          </a:p>
          <a:p>
            <a:r>
              <a:rPr sz="4320">
                <a:solidFill>
                  <a:srgbClr val="222222"/>
                </a:solidFill>
              </a:rPr>
              <a:t>    def get_info(self) -&gt; str:</a:t>
            </a:r>
          </a:p>
          <a:p>
            <a:r>
              <a:rPr sz="4320">
                <a:solidFill>
                  <a:srgbClr val="222222"/>
                </a:solidFill>
              </a:rPr>
              <a:t>        return f"User: {self.name}, Age: {self.age}"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</TotalTime>
  <Words>622</Words>
  <Application>Microsoft Office PowerPoint</Application>
  <PresentationFormat>Произвольный</PresentationFormat>
  <Paragraphs>85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Ретро</vt:lpstr>
      <vt:lpstr>Стандарты кодирования</vt:lpstr>
      <vt:lpstr>Введение</vt:lpstr>
      <vt:lpstr>Цели стандартов кодирования</vt:lpstr>
      <vt:lpstr>Общие принципы стандартов кодирования</vt:lpstr>
      <vt:lpstr>Именование переменных, функций и классов</vt:lpstr>
      <vt:lpstr>Оформление кода</vt:lpstr>
      <vt:lpstr>Комментирование кода</vt:lpstr>
      <vt:lpstr>Организация кода</vt:lpstr>
      <vt:lpstr>Примеры стандартов кодирования (Python, PEP 8)</vt:lpstr>
      <vt:lpstr>Примеры стандартов кодирования (JavaScript, Airbnb Style Guide)</vt:lpstr>
      <vt:lpstr>Примеры стандартов кодирования (Java, Google Java Style Guide)</vt:lpstr>
      <vt:lpstr>Популярные стандарты кодирования</vt:lpstr>
      <vt:lpstr>Инструменты для контроля стандартов кодирования</vt:lpstr>
      <vt:lpstr>Заключение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Edgar Kazazyan</cp:lastModifiedBy>
  <cp:revision>3</cp:revision>
  <dcterms:created xsi:type="dcterms:W3CDTF">2013-01-27T09:14:16Z</dcterms:created>
  <dcterms:modified xsi:type="dcterms:W3CDTF">2025-02-16T23:07:05Z</dcterms:modified>
  <cp:category/>
</cp:coreProperties>
</file>