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137047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CCB115-AEB0-4A3B-B990-E14EBD9EB41B}" type="datetimeFigureOut">
              <a:rPr lang="en-GB" smtClean="0"/>
              <a:t>03/01/2021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332690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104714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66901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1308480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112698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2460281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333836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250915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108211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333899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CB115-AEB0-4A3B-B990-E14EBD9EB41B}" type="datetimeFigureOut">
              <a:rPr lang="en-GB" smtClean="0"/>
              <a:t>03/01/2021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147364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CB115-AEB0-4A3B-B990-E14EBD9EB41B}" type="datetimeFigureOut">
              <a:rPr lang="en-GB" smtClean="0"/>
              <a:t>03/01/2021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420527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70608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230304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9CCB115-AEB0-4A3B-B990-E14EBD9EB41B}" type="datetimeFigureOut">
              <a:rPr lang="en-GB" smtClean="0"/>
              <a:t>03/01/2021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199161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CCB115-AEB0-4A3B-B990-E14EBD9EB41B}" type="datetimeFigureOut">
              <a:rPr lang="en-GB" smtClean="0"/>
              <a:t>03/01/2021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5F7E01-0762-4EA9-BCE2-5ADBB8BBC6AB}" type="slidenum">
              <a:rPr lang="en-GB" smtClean="0"/>
              <a:t>‹#›</a:t>
            </a:fld>
            <a:endParaRPr lang="en-GB"/>
          </a:p>
        </p:txBody>
      </p:sp>
    </p:spTree>
    <p:extLst>
      <p:ext uri="{BB962C8B-B14F-4D97-AF65-F5344CB8AC3E}">
        <p14:creationId xmlns:p14="http://schemas.microsoft.com/office/powerpoint/2010/main" val="44159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CCB115-AEB0-4A3B-B990-E14EBD9EB41B}" type="datetimeFigureOut">
              <a:rPr lang="en-GB" smtClean="0"/>
              <a:t>03/01/2021</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5F7E01-0762-4EA9-BCE2-5ADBB8BBC6AB}" type="slidenum">
              <a:rPr lang="en-GB" smtClean="0"/>
              <a:t>‹#›</a:t>
            </a:fld>
            <a:endParaRPr lang="en-GB"/>
          </a:p>
        </p:txBody>
      </p:sp>
    </p:spTree>
    <p:extLst>
      <p:ext uri="{BB962C8B-B14F-4D97-AF65-F5344CB8AC3E}">
        <p14:creationId xmlns:p14="http://schemas.microsoft.com/office/powerpoint/2010/main" val="40950083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ursquare.com/explore?mode=url&amp;ne=43.53262%2C1.611042&amp;sw=43.395818%2C1.375866"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0D8E-FCDC-4E33-B3B3-9A064D38DA31}"/>
              </a:ext>
            </a:extLst>
          </p:cNvPr>
          <p:cNvSpPr>
            <a:spLocks noGrp="1"/>
          </p:cNvSpPr>
          <p:nvPr>
            <p:ph type="ctrTitle"/>
          </p:nvPr>
        </p:nvSpPr>
        <p:spPr>
          <a:xfrm>
            <a:off x="1154955" y="1447801"/>
            <a:ext cx="8585393" cy="2819400"/>
          </a:xfrm>
        </p:spPr>
        <p:txBody>
          <a:bodyPr/>
          <a:lstStyle/>
          <a:p>
            <a:r>
              <a:rPr lang="en-GB" dirty="0">
                <a:solidFill>
                  <a:schemeClr val="accent1"/>
                </a:solidFill>
              </a:rPr>
              <a:t>Final Report  Capstone Project</a:t>
            </a:r>
          </a:p>
        </p:txBody>
      </p:sp>
    </p:spTree>
    <p:extLst>
      <p:ext uri="{BB962C8B-B14F-4D97-AF65-F5344CB8AC3E}">
        <p14:creationId xmlns:p14="http://schemas.microsoft.com/office/powerpoint/2010/main" val="51576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CF89C2-32CE-4290-A413-AC0991023FD1}"/>
              </a:ext>
            </a:extLst>
          </p:cNvPr>
          <p:cNvSpPr txBox="1"/>
          <p:nvPr/>
        </p:nvSpPr>
        <p:spPr>
          <a:xfrm>
            <a:off x="821635" y="410817"/>
            <a:ext cx="7885043" cy="369332"/>
          </a:xfrm>
          <a:prstGeom prst="rect">
            <a:avLst/>
          </a:prstGeom>
          <a:noFill/>
        </p:spPr>
        <p:txBody>
          <a:bodyPr wrap="square" rtlCol="0">
            <a:spAutoFit/>
          </a:bodyPr>
          <a:lstStyle/>
          <a:p>
            <a:r>
              <a:rPr lang="en-GB" b="1" dirty="0"/>
              <a:t>Average Housing Price by Clusters in Scarborough</a:t>
            </a:r>
            <a:endParaRPr lang="en-GB" dirty="0"/>
          </a:p>
        </p:txBody>
      </p:sp>
      <p:pic>
        <p:nvPicPr>
          <p:cNvPr id="4" name="Picture 3">
            <a:extLst>
              <a:ext uri="{FF2B5EF4-FFF2-40B4-BE49-F238E27FC236}">
                <a16:creationId xmlns:a16="http://schemas.microsoft.com/office/drawing/2014/main" id="{EFC972BC-5F15-48FB-9A71-7E0C43680156}"/>
              </a:ext>
            </a:extLst>
          </p:cNvPr>
          <p:cNvPicPr>
            <a:picLocks noChangeAspect="1"/>
          </p:cNvPicPr>
          <p:nvPr/>
        </p:nvPicPr>
        <p:blipFill>
          <a:blip r:embed="rId2"/>
          <a:stretch>
            <a:fillRect/>
          </a:stretch>
        </p:blipFill>
        <p:spPr>
          <a:xfrm>
            <a:off x="569843" y="754398"/>
            <a:ext cx="11012557" cy="6095671"/>
          </a:xfrm>
          <a:prstGeom prst="rect">
            <a:avLst/>
          </a:prstGeom>
        </p:spPr>
      </p:pic>
    </p:spTree>
    <p:extLst>
      <p:ext uri="{BB962C8B-B14F-4D97-AF65-F5344CB8AC3E}">
        <p14:creationId xmlns:p14="http://schemas.microsoft.com/office/powerpoint/2010/main" val="309805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C7E351E-E5DF-4D17-9371-127437EC3E45}"/>
              </a:ext>
            </a:extLst>
          </p:cNvPr>
          <p:cNvSpPr txBox="1"/>
          <p:nvPr/>
        </p:nvSpPr>
        <p:spPr>
          <a:xfrm>
            <a:off x="808382" y="76200"/>
            <a:ext cx="6096000" cy="369332"/>
          </a:xfrm>
          <a:prstGeom prst="rect">
            <a:avLst/>
          </a:prstGeom>
          <a:noFill/>
        </p:spPr>
        <p:txBody>
          <a:bodyPr wrap="square">
            <a:spAutoFit/>
          </a:bodyPr>
          <a:lstStyle/>
          <a:p>
            <a:r>
              <a:rPr lang="en-GB" dirty="0"/>
              <a:t>School Ratings by Clusters in Scarborough</a:t>
            </a:r>
          </a:p>
        </p:txBody>
      </p:sp>
      <p:pic>
        <p:nvPicPr>
          <p:cNvPr id="7" name="Picture 6">
            <a:extLst>
              <a:ext uri="{FF2B5EF4-FFF2-40B4-BE49-F238E27FC236}">
                <a16:creationId xmlns:a16="http://schemas.microsoft.com/office/drawing/2014/main" id="{2E095156-C68E-4712-B10F-36B7D55CFA58}"/>
              </a:ext>
            </a:extLst>
          </p:cNvPr>
          <p:cNvPicPr>
            <a:picLocks noChangeAspect="1"/>
          </p:cNvPicPr>
          <p:nvPr/>
        </p:nvPicPr>
        <p:blipFill>
          <a:blip r:embed="rId2"/>
          <a:stretch>
            <a:fillRect/>
          </a:stretch>
        </p:blipFill>
        <p:spPr>
          <a:xfrm>
            <a:off x="0" y="445533"/>
            <a:ext cx="12191999" cy="6450028"/>
          </a:xfrm>
          <a:prstGeom prst="rect">
            <a:avLst/>
          </a:prstGeom>
        </p:spPr>
      </p:pic>
    </p:spTree>
    <p:extLst>
      <p:ext uri="{BB962C8B-B14F-4D97-AF65-F5344CB8AC3E}">
        <p14:creationId xmlns:p14="http://schemas.microsoft.com/office/powerpoint/2010/main" val="380378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D02853-8394-4C2C-9A02-A1DB9756DDCA}"/>
              </a:ext>
            </a:extLst>
          </p:cNvPr>
          <p:cNvSpPr txBox="1"/>
          <p:nvPr/>
        </p:nvSpPr>
        <p:spPr>
          <a:xfrm>
            <a:off x="636104" y="1827436"/>
            <a:ext cx="10760766" cy="3139321"/>
          </a:xfrm>
          <a:prstGeom prst="rect">
            <a:avLst/>
          </a:prstGeom>
          <a:noFill/>
        </p:spPr>
        <p:txBody>
          <a:bodyPr wrap="square">
            <a:spAutoFit/>
          </a:bodyPr>
          <a:lstStyle/>
          <a:p>
            <a:r>
              <a:rPr lang="en-GB" b="1" dirty="0">
                <a:solidFill>
                  <a:schemeClr val="accent1"/>
                </a:solidFill>
              </a:rPr>
              <a:t>The Location:</a:t>
            </a:r>
          </a:p>
          <a:p>
            <a:r>
              <a:rPr lang="en-GB"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endParaRPr lang="en-GB" dirty="0"/>
          </a:p>
          <a:p>
            <a:r>
              <a:rPr lang="en-GB" b="1" dirty="0">
                <a:solidFill>
                  <a:schemeClr val="accent1"/>
                </a:solidFill>
              </a:rPr>
              <a:t>Foursquare API:</a:t>
            </a:r>
          </a:p>
          <a:p>
            <a:r>
              <a:rPr lang="en-GB" dirty="0"/>
              <a:t>This project have used Four-square API as its prime data gathering source as it has a database of millions of places, especially their places API which provides the ability to perform location search, location sharing and details about a business.</a:t>
            </a:r>
          </a:p>
        </p:txBody>
      </p:sp>
    </p:spTree>
    <p:extLst>
      <p:ext uri="{BB962C8B-B14F-4D97-AF65-F5344CB8AC3E}">
        <p14:creationId xmlns:p14="http://schemas.microsoft.com/office/powerpoint/2010/main" val="2570155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6ED8-1889-4FC6-B9D1-E7368AB243A7}"/>
              </a:ext>
            </a:extLst>
          </p:cNvPr>
          <p:cNvSpPr>
            <a:spLocks noGrp="1"/>
          </p:cNvSpPr>
          <p:nvPr>
            <p:ph type="title"/>
          </p:nvPr>
        </p:nvSpPr>
        <p:spPr>
          <a:xfrm>
            <a:off x="728870" y="452718"/>
            <a:ext cx="9321964" cy="845995"/>
          </a:xfrm>
        </p:spPr>
        <p:txBody>
          <a:bodyPr/>
          <a:lstStyle/>
          <a:p>
            <a:r>
              <a:rPr lang="en-GB" b="1" dirty="0">
                <a:solidFill>
                  <a:schemeClr val="accent1"/>
                </a:solidFill>
              </a:rPr>
              <a:t>Discussion Section</a:t>
            </a:r>
            <a:br>
              <a:rPr lang="en-GB" dirty="0"/>
            </a:br>
            <a:endParaRPr lang="en-GB" dirty="0"/>
          </a:p>
        </p:txBody>
      </p:sp>
      <p:sp>
        <p:nvSpPr>
          <p:cNvPr id="3" name="Content Placeholder 2">
            <a:extLst>
              <a:ext uri="{FF2B5EF4-FFF2-40B4-BE49-F238E27FC236}">
                <a16:creationId xmlns:a16="http://schemas.microsoft.com/office/drawing/2014/main" id="{9E75B3BC-EBC6-4E81-B8A7-1975FE3600DC}"/>
              </a:ext>
            </a:extLst>
          </p:cNvPr>
          <p:cNvSpPr>
            <a:spLocks noGrp="1"/>
          </p:cNvSpPr>
          <p:nvPr>
            <p:ph idx="1"/>
          </p:nvPr>
        </p:nvSpPr>
        <p:spPr/>
        <p:txBody>
          <a:bodyPr>
            <a:normAutofit/>
          </a:bodyPr>
          <a:lstStyle/>
          <a:p>
            <a:pPr marL="0" indent="0">
              <a:buNone/>
            </a:pPr>
            <a:r>
              <a:rPr lang="en-GB" b="1" dirty="0">
                <a:solidFill>
                  <a:schemeClr val="accent1"/>
                </a:solidFill>
              </a:rPr>
              <a:t>Problem Which Tried to Solve</a:t>
            </a:r>
          </a:p>
          <a:p>
            <a:pPr marL="0" indent="0">
              <a:buNone/>
            </a:pPr>
            <a:r>
              <a:rPr lang="en-GB" dirty="0"/>
              <a:t>The major purpose of this project, is to suggest a better neighbourhood in a new city for the person who are shifting there. Social presence in society in terms of like minded people. Connectivity to the airport, bus stand, city center, markets and other daily needs things nearby.</a:t>
            </a:r>
          </a:p>
          <a:p>
            <a:endParaRPr lang="en-GB" dirty="0"/>
          </a:p>
          <a:p>
            <a:r>
              <a:rPr lang="en-GB" dirty="0"/>
              <a:t>1. Sorted list of house in terms of housing prices in a ascending or descending order</a:t>
            </a:r>
          </a:p>
          <a:p>
            <a:r>
              <a:rPr lang="en-GB" dirty="0"/>
              <a:t>2. Sorted list of schools in terms of location, fees, rating and reviews</a:t>
            </a:r>
          </a:p>
          <a:p>
            <a:endParaRPr lang="en-GB" dirty="0"/>
          </a:p>
        </p:txBody>
      </p:sp>
    </p:spTree>
    <p:extLst>
      <p:ext uri="{BB962C8B-B14F-4D97-AF65-F5344CB8AC3E}">
        <p14:creationId xmlns:p14="http://schemas.microsoft.com/office/powerpoint/2010/main" val="75106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65C2-7832-4E04-99DC-D8DA62A3815C}"/>
              </a:ext>
            </a:extLst>
          </p:cNvPr>
          <p:cNvSpPr>
            <a:spLocks noGrp="1"/>
          </p:cNvSpPr>
          <p:nvPr>
            <p:ph type="title"/>
          </p:nvPr>
        </p:nvSpPr>
        <p:spPr>
          <a:xfrm>
            <a:off x="662609" y="452718"/>
            <a:ext cx="9388225" cy="965265"/>
          </a:xfrm>
        </p:spPr>
        <p:txBody>
          <a:bodyPr/>
          <a:lstStyle/>
          <a:p>
            <a:r>
              <a:rPr lang="en-GB" b="1" dirty="0">
                <a:solidFill>
                  <a:schemeClr val="accent1"/>
                </a:solidFill>
              </a:rPr>
              <a:t>Conclusion Section</a:t>
            </a:r>
            <a:br>
              <a:rPr lang="en-GB" b="1" dirty="0">
                <a:solidFill>
                  <a:schemeClr val="accent1"/>
                </a:solidFill>
              </a:rPr>
            </a:br>
            <a:endParaRPr lang="en-GB" b="1" dirty="0">
              <a:solidFill>
                <a:schemeClr val="accent1"/>
              </a:solidFill>
            </a:endParaRPr>
          </a:p>
        </p:txBody>
      </p:sp>
      <p:sp>
        <p:nvSpPr>
          <p:cNvPr id="3" name="Content Placeholder 2">
            <a:extLst>
              <a:ext uri="{FF2B5EF4-FFF2-40B4-BE49-F238E27FC236}">
                <a16:creationId xmlns:a16="http://schemas.microsoft.com/office/drawing/2014/main" id="{6176D5E7-D7EF-459A-95F5-598A4F33375A}"/>
              </a:ext>
            </a:extLst>
          </p:cNvPr>
          <p:cNvSpPr>
            <a:spLocks noGrp="1"/>
          </p:cNvSpPr>
          <p:nvPr>
            <p:ph idx="1"/>
          </p:nvPr>
        </p:nvSpPr>
        <p:spPr/>
        <p:txBody>
          <a:bodyPr>
            <a:normAutofit/>
          </a:bodyPr>
          <a:lstStyle/>
          <a:p>
            <a:pPr marL="0" indent="0">
              <a:buNone/>
            </a:pPr>
            <a:r>
              <a:rPr lang="en-GB" dirty="0"/>
              <a:t>In this project, using k-means cluster algorithm I separated the neighbourhood into 10(Ten) different clusters and for 103 different latitude and longitude from dataset, which have very-similar neighbourhoods around them. Using the charts above results presented to a particular neighbourhood based on average house prices and school rating have been made.</a:t>
            </a:r>
          </a:p>
          <a:p>
            <a:pPr marL="0" indent="0">
              <a:buNone/>
            </a:pPr>
            <a:endParaRPr lang="en-GB" dirty="0"/>
          </a:p>
        </p:txBody>
      </p:sp>
    </p:spTree>
    <p:extLst>
      <p:ext uri="{BB962C8B-B14F-4D97-AF65-F5344CB8AC3E}">
        <p14:creationId xmlns:p14="http://schemas.microsoft.com/office/powerpoint/2010/main" val="271841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EE0F-6393-47E9-B851-8D80F54165B9}"/>
              </a:ext>
            </a:extLst>
          </p:cNvPr>
          <p:cNvSpPr>
            <a:spLocks noGrp="1"/>
          </p:cNvSpPr>
          <p:nvPr>
            <p:ph type="title"/>
          </p:nvPr>
        </p:nvSpPr>
        <p:spPr>
          <a:xfrm>
            <a:off x="583096" y="452718"/>
            <a:ext cx="9467738" cy="2369995"/>
          </a:xfrm>
        </p:spPr>
        <p:txBody>
          <a:bodyPr/>
          <a:lstStyle/>
          <a:p>
            <a:r>
              <a:rPr lang="en-GB" dirty="0">
                <a:solidFill>
                  <a:schemeClr val="accent1"/>
                </a:solidFill>
              </a:rPr>
              <a:t>Introduction</a:t>
            </a:r>
          </a:p>
        </p:txBody>
      </p:sp>
      <p:sp>
        <p:nvSpPr>
          <p:cNvPr id="3" name="Content Placeholder 2">
            <a:extLst>
              <a:ext uri="{FF2B5EF4-FFF2-40B4-BE49-F238E27FC236}">
                <a16:creationId xmlns:a16="http://schemas.microsoft.com/office/drawing/2014/main" id="{132ED0A2-1A9E-42AB-B20E-FEA33AF5D5AD}"/>
              </a:ext>
            </a:extLst>
          </p:cNvPr>
          <p:cNvSpPr>
            <a:spLocks noGrp="1"/>
          </p:cNvSpPr>
          <p:nvPr>
            <p:ph idx="1"/>
          </p:nvPr>
        </p:nvSpPr>
        <p:spPr>
          <a:xfrm>
            <a:off x="477078" y="1881809"/>
            <a:ext cx="11463131" cy="4366590"/>
          </a:xfrm>
        </p:spPr>
        <p:txBody>
          <a:bodyPr>
            <a:normAutofit/>
          </a:bodyPr>
          <a:lstStyle/>
          <a:p>
            <a:r>
              <a:rPr lang="en-GB" dirty="0"/>
              <a:t>The purpose of this Project is to help people in exploring better facilities around their neighbourhood. It will help people making smart and efficient decision on selecting great neighbourhood out of numbers of other neighbourhoods in Scarborough, Toronto.</a:t>
            </a:r>
          </a:p>
          <a:p>
            <a:r>
              <a:rPr lang="en-GB" dirty="0"/>
              <a:t>This Project aim to create an analysis of features for a people migrating to Canada to search a best neighbourhood as a comparative analysis between neighbourhoods.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 </a:t>
            </a:r>
          </a:p>
          <a:p>
            <a:r>
              <a:rPr lang="en-GB" dirty="0"/>
              <a:t>It will help people to get awareness of the area and neighbourhood before moving to a new city, state, country or place for their work or to start a new fresh life.</a:t>
            </a:r>
          </a:p>
          <a:p>
            <a:endParaRPr lang="en-GB" dirty="0"/>
          </a:p>
        </p:txBody>
      </p:sp>
    </p:spTree>
    <p:extLst>
      <p:ext uri="{BB962C8B-B14F-4D97-AF65-F5344CB8AC3E}">
        <p14:creationId xmlns:p14="http://schemas.microsoft.com/office/powerpoint/2010/main" val="47213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D19A-E9F4-4943-BFA9-569EB93DC810}"/>
              </a:ext>
            </a:extLst>
          </p:cNvPr>
          <p:cNvSpPr>
            <a:spLocks noGrp="1"/>
          </p:cNvSpPr>
          <p:nvPr>
            <p:ph type="title"/>
          </p:nvPr>
        </p:nvSpPr>
        <p:spPr/>
        <p:txBody>
          <a:bodyPr/>
          <a:lstStyle/>
          <a:p>
            <a:r>
              <a:rPr lang="en-GB" b="1" dirty="0">
                <a:solidFill>
                  <a:schemeClr val="accent1"/>
                </a:solidFill>
              </a:rPr>
              <a:t>Data Description</a:t>
            </a:r>
            <a:br>
              <a:rPr lang="en-GB" b="1" dirty="0"/>
            </a:br>
            <a:endParaRPr lang="en-GB" dirty="0"/>
          </a:p>
        </p:txBody>
      </p:sp>
      <p:sp>
        <p:nvSpPr>
          <p:cNvPr id="3" name="Content Placeholder 2">
            <a:extLst>
              <a:ext uri="{FF2B5EF4-FFF2-40B4-BE49-F238E27FC236}">
                <a16:creationId xmlns:a16="http://schemas.microsoft.com/office/drawing/2014/main" id="{A9D82094-F064-4F13-B503-015E29737C59}"/>
              </a:ext>
            </a:extLst>
          </p:cNvPr>
          <p:cNvSpPr>
            <a:spLocks noGrp="1"/>
          </p:cNvSpPr>
          <p:nvPr>
            <p:ph idx="1"/>
          </p:nvPr>
        </p:nvSpPr>
        <p:spPr>
          <a:xfrm>
            <a:off x="0" y="1853247"/>
            <a:ext cx="12019721" cy="2453709"/>
          </a:xfrm>
        </p:spPr>
        <p:txBody>
          <a:bodyPr>
            <a:normAutofit/>
          </a:bodyPr>
          <a:lstStyle/>
          <a:p>
            <a:endParaRPr lang="en-GB" dirty="0"/>
          </a:p>
          <a:p>
            <a:r>
              <a:rPr lang="en-GB" dirty="0"/>
              <a:t>Data Link (</a:t>
            </a:r>
            <a:r>
              <a:rPr lang="en-GB" dirty="0" err="1"/>
              <a:t>wikipedia</a:t>
            </a:r>
            <a:r>
              <a:rPr lang="en-GB" dirty="0"/>
              <a:t>) : </a:t>
            </a:r>
            <a:r>
              <a:rPr lang="en-GB" dirty="0">
                <a:hlinkClick r:id="rId2"/>
              </a:rPr>
              <a:t>https://en.wikipedia.org/wiki/List_of_postal_codes_of_Canada:_M</a:t>
            </a:r>
            <a:r>
              <a:rPr lang="en-GB" dirty="0"/>
              <a:t> </a:t>
            </a:r>
          </a:p>
          <a:p>
            <a:r>
              <a:rPr lang="en-GB" dirty="0"/>
              <a:t>Data Link (foursquare): </a:t>
            </a:r>
            <a:r>
              <a:rPr lang="en-GB" dirty="0">
                <a:hlinkClick r:id="rId3"/>
              </a:rPr>
              <a:t>https://foursquare.com/explore?mode=url&amp;ne=43.53262%2C1.611042&amp;sw=43.395818%2C1.375866</a:t>
            </a:r>
            <a:endParaRPr lang="en-GB" dirty="0"/>
          </a:p>
          <a:p>
            <a:endParaRPr lang="en-GB" dirty="0"/>
          </a:p>
        </p:txBody>
      </p:sp>
    </p:spTree>
    <p:extLst>
      <p:ext uri="{BB962C8B-B14F-4D97-AF65-F5344CB8AC3E}">
        <p14:creationId xmlns:p14="http://schemas.microsoft.com/office/powerpoint/2010/main" val="127209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376A-722F-4090-9E4B-9FDADA7BA9A3}"/>
              </a:ext>
            </a:extLst>
          </p:cNvPr>
          <p:cNvSpPr>
            <a:spLocks noGrp="1"/>
          </p:cNvSpPr>
          <p:nvPr>
            <p:ph type="title"/>
          </p:nvPr>
        </p:nvSpPr>
        <p:spPr>
          <a:xfrm>
            <a:off x="993913" y="452718"/>
            <a:ext cx="9056921" cy="806239"/>
          </a:xfrm>
        </p:spPr>
        <p:txBody>
          <a:bodyPr/>
          <a:lstStyle/>
          <a:p>
            <a:r>
              <a:rPr lang="en-GB" dirty="0">
                <a:solidFill>
                  <a:schemeClr val="accent1"/>
                </a:solidFill>
              </a:rPr>
              <a:t>Foursquare API Data:</a:t>
            </a:r>
            <a:br>
              <a:rPr lang="en-GB" dirty="0"/>
            </a:br>
            <a:endParaRPr lang="en-GB" dirty="0"/>
          </a:p>
        </p:txBody>
      </p:sp>
      <p:sp>
        <p:nvSpPr>
          <p:cNvPr id="3" name="Content Placeholder 2">
            <a:extLst>
              <a:ext uri="{FF2B5EF4-FFF2-40B4-BE49-F238E27FC236}">
                <a16:creationId xmlns:a16="http://schemas.microsoft.com/office/drawing/2014/main" id="{3399A38F-55D3-4E56-A5CA-E9A3894DFF03}"/>
              </a:ext>
            </a:extLst>
          </p:cNvPr>
          <p:cNvSpPr>
            <a:spLocks noGrp="1"/>
          </p:cNvSpPr>
          <p:nvPr>
            <p:ph idx="1"/>
          </p:nvPr>
        </p:nvSpPr>
        <p:spPr>
          <a:xfrm>
            <a:off x="450573" y="1258957"/>
            <a:ext cx="11529391" cy="5599043"/>
          </a:xfrm>
        </p:spPr>
        <p:txBody>
          <a:bodyPr>
            <a:normAutofit fontScale="70000" lnSpcReduction="20000"/>
          </a:bodyPr>
          <a:lstStyle/>
          <a:p>
            <a:endParaRPr lang="en-GB" dirty="0"/>
          </a:p>
          <a:p>
            <a:r>
              <a:rPr lang="en-GB" dirty="0"/>
              <a:t>We will need data about different venues in different neighbourhoods of that specific borough. </a:t>
            </a:r>
          </a:p>
          <a:p>
            <a:r>
              <a:rPr lang="en-GB"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 </a:t>
            </a:r>
          </a:p>
          <a:p>
            <a:endParaRPr lang="en-GB" dirty="0"/>
          </a:p>
          <a:p>
            <a:r>
              <a:rPr lang="en-GB" dirty="0"/>
              <a:t>After finding the list of neighbourhoods, we then connect to the Foursquare API to gather information about venues inside each and every neighbourhood. For each neighbourhood, we have chosen the radius to be 100 meter.</a:t>
            </a:r>
          </a:p>
          <a:p>
            <a:endParaRPr lang="en-GB" dirty="0"/>
          </a:p>
          <a:p>
            <a:r>
              <a:rPr lang="en-GB" dirty="0"/>
              <a:t>The data retrieved from Foursquare contained information of venues within a specified distance of the longitude and latitude of the postcodes. The information obtained per venue as follows:</a:t>
            </a:r>
          </a:p>
          <a:p>
            <a:r>
              <a:rPr lang="en-GB" dirty="0"/>
              <a:t>    1. Neighborhood</a:t>
            </a:r>
          </a:p>
          <a:p>
            <a:r>
              <a:rPr lang="en-GB" dirty="0"/>
              <a:t>    2. Neighbourhood Latitude</a:t>
            </a:r>
          </a:p>
          <a:p>
            <a:r>
              <a:rPr lang="en-GB" dirty="0"/>
              <a:t>    3. Neighbourhood Longitude</a:t>
            </a:r>
          </a:p>
          <a:p>
            <a:r>
              <a:rPr lang="en-GB" dirty="0"/>
              <a:t>    4. Venue</a:t>
            </a:r>
          </a:p>
          <a:p>
            <a:r>
              <a:rPr lang="en-GB" dirty="0"/>
              <a:t>    5. Name of the venue e.g. the name of a store or restaurant</a:t>
            </a:r>
          </a:p>
          <a:p>
            <a:r>
              <a:rPr lang="en-GB" dirty="0"/>
              <a:t>    6. Venue Latitude</a:t>
            </a:r>
          </a:p>
          <a:p>
            <a:r>
              <a:rPr lang="en-GB" dirty="0"/>
              <a:t>    7. Venue Longitude</a:t>
            </a:r>
          </a:p>
          <a:p>
            <a:r>
              <a:rPr lang="en-GB" dirty="0"/>
              <a:t>    8. Venue Category</a:t>
            </a:r>
          </a:p>
        </p:txBody>
      </p:sp>
    </p:spTree>
    <p:extLst>
      <p:ext uri="{BB962C8B-B14F-4D97-AF65-F5344CB8AC3E}">
        <p14:creationId xmlns:p14="http://schemas.microsoft.com/office/powerpoint/2010/main" val="223859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4B72-2F96-4A60-8BC2-4305859841F3}"/>
              </a:ext>
            </a:extLst>
          </p:cNvPr>
          <p:cNvSpPr>
            <a:spLocks noGrp="1"/>
          </p:cNvSpPr>
          <p:nvPr>
            <p:ph type="title"/>
          </p:nvPr>
        </p:nvSpPr>
        <p:spPr>
          <a:xfrm>
            <a:off x="596349" y="452718"/>
            <a:ext cx="9454486" cy="554447"/>
          </a:xfrm>
        </p:spPr>
        <p:txBody>
          <a:bodyPr/>
          <a:lstStyle/>
          <a:p>
            <a:r>
              <a:rPr lang="en-GB" dirty="0">
                <a:solidFill>
                  <a:schemeClr val="accent1"/>
                </a:solidFill>
              </a:rPr>
              <a:t>Map of Scarborough</a:t>
            </a:r>
          </a:p>
        </p:txBody>
      </p:sp>
      <p:pic>
        <p:nvPicPr>
          <p:cNvPr id="5" name="Content Placeholder 4">
            <a:extLst>
              <a:ext uri="{FF2B5EF4-FFF2-40B4-BE49-F238E27FC236}">
                <a16:creationId xmlns:a16="http://schemas.microsoft.com/office/drawing/2014/main" id="{59462AA8-F301-4974-9921-C52EC64CA322}"/>
              </a:ext>
            </a:extLst>
          </p:cNvPr>
          <p:cNvPicPr>
            <a:picLocks noGrp="1" noChangeAspect="1"/>
          </p:cNvPicPr>
          <p:nvPr>
            <p:ph idx="1"/>
          </p:nvPr>
        </p:nvPicPr>
        <p:blipFill>
          <a:blip r:embed="rId2"/>
          <a:stretch>
            <a:fillRect/>
          </a:stretch>
        </p:blipFill>
        <p:spPr>
          <a:xfrm>
            <a:off x="1306279" y="1245693"/>
            <a:ext cx="9454486" cy="5534944"/>
          </a:xfrm>
        </p:spPr>
      </p:pic>
    </p:spTree>
    <p:extLst>
      <p:ext uri="{BB962C8B-B14F-4D97-AF65-F5344CB8AC3E}">
        <p14:creationId xmlns:p14="http://schemas.microsoft.com/office/powerpoint/2010/main" val="315751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4409-929D-4AC6-BD3F-A1FBCBB583CE}"/>
              </a:ext>
            </a:extLst>
          </p:cNvPr>
          <p:cNvSpPr>
            <a:spLocks noGrp="1"/>
          </p:cNvSpPr>
          <p:nvPr>
            <p:ph type="title"/>
          </p:nvPr>
        </p:nvSpPr>
        <p:spPr>
          <a:xfrm>
            <a:off x="768626" y="452718"/>
            <a:ext cx="9282208" cy="965265"/>
          </a:xfrm>
        </p:spPr>
        <p:txBody>
          <a:bodyPr/>
          <a:lstStyle/>
          <a:p>
            <a:r>
              <a:rPr lang="en-GB" dirty="0"/>
              <a:t>Methodology Section</a:t>
            </a:r>
            <a:br>
              <a:rPr lang="en-GB" dirty="0"/>
            </a:br>
            <a:endParaRPr lang="en-GB" dirty="0"/>
          </a:p>
        </p:txBody>
      </p:sp>
      <p:sp>
        <p:nvSpPr>
          <p:cNvPr id="3" name="Content Placeholder 2">
            <a:extLst>
              <a:ext uri="{FF2B5EF4-FFF2-40B4-BE49-F238E27FC236}">
                <a16:creationId xmlns:a16="http://schemas.microsoft.com/office/drawing/2014/main" id="{3AA2903E-D94A-44B1-AC6C-2DF8A2132643}"/>
              </a:ext>
            </a:extLst>
          </p:cNvPr>
          <p:cNvSpPr>
            <a:spLocks noGrp="1"/>
          </p:cNvSpPr>
          <p:nvPr>
            <p:ph idx="1"/>
          </p:nvPr>
        </p:nvSpPr>
        <p:spPr/>
        <p:txBody>
          <a:bodyPr/>
          <a:lstStyle/>
          <a:p>
            <a:pPr marL="0" indent="0">
              <a:buNone/>
            </a:pPr>
            <a:r>
              <a:rPr lang="en-GB" sz="2800" b="1" dirty="0">
                <a:solidFill>
                  <a:schemeClr val="accent1"/>
                </a:solidFill>
              </a:rPr>
              <a:t>Clustering Approach</a:t>
            </a:r>
            <a:r>
              <a:rPr lang="en-GB" sz="2800" dirty="0"/>
              <a:t>:</a:t>
            </a:r>
          </a:p>
          <a:p>
            <a:r>
              <a:rPr lang="en-GB" dirty="0"/>
              <a:t>To compare the similarities of two cities, we decided to explore neighbourhoods, segment them, and group them into clusters to find similar neighbourhoods in a big city like New York and Toronto. To be able to do that, we need to cluster data which is a form of unsupervised machine learning: k-means clustering algorithm.</a:t>
            </a:r>
          </a:p>
        </p:txBody>
      </p:sp>
    </p:spTree>
    <p:extLst>
      <p:ext uri="{BB962C8B-B14F-4D97-AF65-F5344CB8AC3E}">
        <p14:creationId xmlns:p14="http://schemas.microsoft.com/office/powerpoint/2010/main" val="306916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4235-1FBB-423F-8A4F-982460BB07F5}"/>
              </a:ext>
            </a:extLst>
          </p:cNvPr>
          <p:cNvSpPr>
            <a:spLocks noGrp="1"/>
          </p:cNvSpPr>
          <p:nvPr>
            <p:ph type="title"/>
          </p:nvPr>
        </p:nvSpPr>
        <p:spPr>
          <a:xfrm>
            <a:off x="821635" y="452718"/>
            <a:ext cx="9229199" cy="753230"/>
          </a:xfrm>
        </p:spPr>
        <p:txBody>
          <a:bodyPr/>
          <a:lstStyle/>
          <a:p>
            <a:r>
              <a:rPr lang="en-GB" sz="2400" dirty="0">
                <a:solidFill>
                  <a:schemeClr val="accent1"/>
                </a:solidFill>
              </a:rPr>
              <a:t>Using K-Means Clustering Approach</a:t>
            </a:r>
          </a:p>
        </p:txBody>
      </p:sp>
      <p:pic>
        <p:nvPicPr>
          <p:cNvPr id="5" name="Content Placeholder 4">
            <a:extLst>
              <a:ext uri="{FF2B5EF4-FFF2-40B4-BE49-F238E27FC236}">
                <a16:creationId xmlns:a16="http://schemas.microsoft.com/office/drawing/2014/main" id="{72535A6F-1BB0-488B-93BC-6CEF8C7F14F8}"/>
              </a:ext>
            </a:extLst>
          </p:cNvPr>
          <p:cNvPicPr>
            <a:picLocks noGrp="1" noChangeAspect="1"/>
          </p:cNvPicPr>
          <p:nvPr>
            <p:ph idx="1"/>
          </p:nvPr>
        </p:nvPicPr>
        <p:blipFill>
          <a:blip r:embed="rId2"/>
          <a:stretch>
            <a:fillRect/>
          </a:stretch>
        </p:blipFill>
        <p:spPr>
          <a:xfrm>
            <a:off x="504173" y="1086678"/>
            <a:ext cx="10057810" cy="5727185"/>
          </a:xfrm>
        </p:spPr>
      </p:pic>
    </p:spTree>
    <p:extLst>
      <p:ext uri="{BB962C8B-B14F-4D97-AF65-F5344CB8AC3E}">
        <p14:creationId xmlns:p14="http://schemas.microsoft.com/office/powerpoint/2010/main" val="337421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D0A1-8338-43DC-BDE2-842BFA08E9FE}"/>
              </a:ext>
            </a:extLst>
          </p:cNvPr>
          <p:cNvSpPr>
            <a:spLocks noGrp="1"/>
          </p:cNvSpPr>
          <p:nvPr>
            <p:ph type="title"/>
          </p:nvPr>
        </p:nvSpPr>
        <p:spPr>
          <a:xfrm>
            <a:off x="1103312" y="426214"/>
            <a:ext cx="9175631" cy="554447"/>
          </a:xfrm>
        </p:spPr>
        <p:txBody>
          <a:bodyPr/>
          <a:lstStyle/>
          <a:p>
            <a:r>
              <a:rPr lang="en-GB" sz="2000" dirty="0">
                <a:solidFill>
                  <a:schemeClr val="accent1"/>
                </a:solidFill>
              </a:rPr>
              <a:t>Most Common venues near Neighborhood</a:t>
            </a:r>
          </a:p>
        </p:txBody>
      </p:sp>
      <p:pic>
        <p:nvPicPr>
          <p:cNvPr id="5" name="Content Placeholder 4">
            <a:extLst>
              <a:ext uri="{FF2B5EF4-FFF2-40B4-BE49-F238E27FC236}">
                <a16:creationId xmlns:a16="http://schemas.microsoft.com/office/drawing/2014/main" id="{3E367606-DABE-4615-8829-DC5A9718EE24}"/>
              </a:ext>
            </a:extLst>
          </p:cNvPr>
          <p:cNvPicPr>
            <a:picLocks noGrp="1" noChangeAspect="1"/>
          </p:cNvPicPr>
          <p:nvPr>
            <p:ph idx="1"/>
          </p:nvPr>
        </p:nvPicPr>
        <p:blipFill>
          <a:blip r:embed="rId2"/>
          <a:stretch>
            <a:fillRect/>
          </a:stretch>
        </p:blipFill>
        <p:spPr>
          <a:xfrm>
            <a:off x="1204000" y="980661"/>
            <a:ext cx="9784000" cy="4642159"/>
          </a:xfrm>
        </p:spPr>
      </p:pic>
      <p:sp>
        <p:nvSpPr>
          <p:cNvPr id="7" name="TextBox 6">
            <a:extLst>
              <a:ext uri="{FF2B5EF4-FFF2-40B4-BE49-F238E27FC236}">
                <a16:creationId xmlns:a16="http://schemas.microsoft.com/office/drawing/2014/main" id="{E054647E-CE3A-41D1-BFCF-7600F22F411E}"/>
              </a:ext>
            </a:extLst>
          </p:cNvPr>
          <p:cNvSpPr txBox="1"/>
          <p:nvPr/>
        </p:nvSpPr>
        <p:spPr>
          <a:xfrm>
            <a:off x="397565" y="5622820"/>
            <a:ext cx="11794435" cy="1200329"/>
          </a:xfrm>
          <a:prstGeom prst="rect">
            <a:avLst/>
          </a:prstGeom>
          <a:noFill/>
        </p:spPr>
        <p:txBody>
          <a:bodyPr wrap="square" rtlCol="0">
            <a:spAutoFit/>
          </a:bodyPr>
          <a:lstStyle/>
          <a:p>
            <a:r>
              <a:rPr lang="en-GB" dirty="0"/>
              <a:t> Work Flow:</a:t>
            </a:r>
          </a:p>
          <a:p>
            <a:r>
              <a:rPr lang="en-GB" dirty="0"/>
              <a:t>Using credentials of Foursquare API features of near-by places of the neighbourhoods would be mined. Due to http request limitations the number of places per neighbourhood parameter would reasonably be set to 100 and the radius parameter would be set to 500.</a:t>
            </a:r>
          </a:p>
        </p:txBody>
      </p:sp>
    </p:spTree>
    <p:extLst>
      <p:ext uri="{BB962C8B-B14F-4D97-AF65-F5344CB8AC3E}">
        <p14:creationId xmlns:p14="http://schemas.microsoft.com/office/powerpoint/2010/main" val="195054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9C12-DF33-4CD8-8E68-37A1DEC67B60}"/>
              </a:ext>
            </a:extLst>
          </p:cNvPr>
          <p:cNvSpPr>
            <a:spLocks noGrp="1"/>
          </p:cNvSpPr>
          <p:nvPr>
            <p:ph type="title"/>
          </p:nvPr>
        </p:nvSpPr>
        <p:spPr>
          <a:xfrm>
            <a:off x="715617" y="452719"/>
            <a:ext cx="9335217" cy="435178"/>
          </a:xfrm>
        </p:spPr>
        <p:txBody>
          <a:bodyPr/>
          <a:lstStyle/>
          <a:p>
            <a:r>
              <a:rPr lang="en-GB" sz="2800" b="1" dirty="0">
                <a:solidFill>
                  <a:schemeClr val="accent1"/>
                </a:solidFill>
              </a:rPr>
              <a:t>Results Section</a:t>
            </a:r>
            <a:br>
              <a:rPr lang="en-GB" b="1" dirty="0"/>
            </a:br>
            <a:br>
              <a:rPr lang="en-GB" dirty="0"/>
            </a:br>
            <a:endParaRPr lang="en-GB" dirty="0"/>
          </a:p>
        </p:txBody>
      </p:sp>
      <p:pic>
        <p:nvPicPr>
          <p:cNvPr id="7" name="Content Placeholder 6">
            <a:extLst>
              <a:ext uri="{FF2B5EF4-FFF2-40B4-BE49-F238E27FC236}">
                <a16:creationId xmlns:a16="http://schemas.microsoft.com/office/drawing/2014/main" id="{E72446B8-B28F-45CA-AC75-AA6733C9B3A5}"/>
              </a:ext>
            </a:extLst>
          </p:cNvPr>
          <p:cNvPicPr>
            <a:picLocks noGrp="1" noChangeAspect="1"/>
          </p:cNvPicPr>
          <p:nvPr>
            <p:ph idx="1"/>
          </p:nvPr>
        </p:nvPicPr>
        <p:blipFill>
          <a:blip r:embed="rId2"/>
          <a:stretch>
            <a:fillRect/>
          </a:stretch>
        </p:blipFill>
        <p:spPr>
          <a:xfrm>
            <a:off x="331304" y="1356245"/>
            <a:ext cx="11860696" cy="5442933"/>
          </a:xfrm>
        </p:spPr>
      </p:pic>
      <p:sp>
        <p:nvSpPr>
          <p:cNvPr id="5" name="TextBox 4">
            <a:extLst>
              <a:ext uri="{FF2B5EF4-FFF2-40B4-BE49-F238E27FC236}">
                <a16:creationId xmlns:a16="http://schemas.microsoft.com/office/drawing/2014/main" id="{BC7CC5B4-17F0-4238-994A-5ADC2ED3C204}"/>
              </a:ext>
            </a:extLst>
          </p:cNvPr>
          <p:cNvSpPr txBox="1"/>
          <p:nvPr/>
        </p:nvSpPr>
        <p:spPr>
          <a:xfrm>
            <a:off x="742122" y="1046922"/>
            <a:ext cx="4691269" cy="369332"/>
          </a:xfrm>
          <a:prstGeom prst="rect">
            <a:avLst/>
          </a:prstGeom>
          <a:noFill/>
        </p:spPr>
        <p:txBody>
          <a:bodyPr wrap="square" rtlCol="0">
            <a:spAutoFit/>
          </a:bodyPr>
          <a:lstStyle/>
          <a:p>
            <a:r>
              <a:rPr lang="en-GB" b="1" dirty="0"/>
              <a:t>Map of Clusters in Scarborough</a:t>
            </a:r>
            <a:endParaRPr lang="en-GB" dirty="0"/>
          </a:p>
        </p:txBody>
      </p:sp>
    </p:spTree>
    <p:extLst>
      <p:ext uri="{BB962C8B-B14F-4D97-AF65-F5344CB8AC3E}">
        <p14:creationId xmlns:p14="http://schemas.microsoft.com/office/powerpoint/2010/main" val="2595953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58</TotalTime>
  <Words>865</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Final Report  Capstone Project</vt:lpstr>
      <vt:lpstr>Introduction</vt:lpstr>
      <vt:lpstr>Data Description </vt:lpstr>
      <vt:lpstr>Foursquare API Data: </vt:lpstr>
      <vt:lpstr>Map of Scarborough</vt:lpstr>
      <vt:lpstr>Methodology Section </vt:lpstr>
      <vt:lpstr>Using K-Means Clustering Approach</vt:lpstr>
      <vt:lpstr>Most Common venues near Neighborhood</vt:lpstr>
      <vt:lpstr>Results Section  </vt:lpstr>
      <vt:lpstr>PowerPoint Presentation</vt:lpstr>
      <vt:lpstr>PowerPoint Presentation</vt:lpstr>
      <vt:lpstr>PowerPoint Presentation</vt:lpstr>
      <vt:lpstr>Discussion Section </vt:lpstr>
      <vt:lpstr>Conclusion Section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Capstone Project</dc:title>
  <dc:creator>CC</dc:creator>
  <cp:lastModifiedBy>CC</cp:lastModifiedBy>
  <cp:revision>7</cp:revision>
  <dcterms:created xsi:type="dcterms:W3CDTF">2021-01-02T21:17:50Z</dcterms:created>
  <dcterms:modified xsi:type="dcterms:W3CDTF">2021-01-02T22:16:36Z</dcterms:modified>
</cp:coreProperties>
</file>