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87" r:id="rId4"/>
    <p:sldId id="292" r:id="rId5"/>
    <p:sldId id="291" r:id="rId6"/>
    <p:sldId id="293" r:id="rId7"/>
    <p:sldId id="266" r:id="rId8"/>
    <p:sldId id="268" r:id="rId9"/>
    <p:sldId id="271" r:id="rId10"/>
    <p:sldId id="306" r:id="rId11"/>
    <p:sldId id="294" r:id="rId12"/>
    <p:sldId id="302" r:id="rId13"/>
    <p:sldId id="298" r:id="rId14"/>
    <p:sldId id="299" r:id="rId15"/>
    <p:sldId id="303" r:id="rId16"/>
    <p:sldId id="307" r:id="rId17"/>
    <p:sldId id="304" r:id="rId18"/>
    <p:sldId id="305" r:id="rId19"/>
    <p:sldId id="288" r:id="rId20"/>
    <p:sldId id="300" r:id="rId21"/>
    <p:sldId id="290" r:id="rId22"/>
    <p:sldId id="284" r:id="rId23"/>
  </p:sldIdLst>
  <p:sldSz cx="9144000" cy="6858000" type="screen4x3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1pPr>
    <a:lvl2pPr marL="457200"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2pPr>
    <a:lvl3pPr marL="914400"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3pPr>
    <a:lvl4pPr marL="1371600"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4pPr>
    <a:lvl5pPr marL="1828800"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5pPr>
    <a:lvl6pPr marL="2286000" algn="l" defTabSz="457200" rtl="0" eaLnBrk="1" latinLnBrk="0" hangingPunct="1"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6pPr>
    <a:lvl7pPr marL="2743200" algn="l" defTabSz="457200" rtl="0" eaLnBrk="1" latinLnBrk="0" hangingPunct="1"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7pPr>
    <a:lvl8pPr marL="3200400" algn="l" defTabSz="457200" rtl="0" eaLnBrk="1" latinLnBrk="0" hangingPunct="1"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8pPr>
    <a:lvl9pPr marL="3657600" algn="l" defTabSz="457200" rtl="0" eaLnBrk="1" latinLnBrk="0" hangingPunct="1"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66"/>
    <a:srgbClr val="0066CC"/>
    <a:srgbClr val="000099"/>
    <a:srgbClr val="333399"/>
    <a:srgbClr val="CC6600"/>
    <a:srgbClr val="663300"/>
    <a:srgbClr val="FACA7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79257" autoAdjust="0"/>
  </p:normalViewPr>
  <p:slideViewPr>
    <p:cSldViewPr snapToGrid="0">
      <p:cViewPr varScale="1">
        <p:scale>
          <a:sx n="88" d="100"/>
          <a:sy n="88" d="100"/>
        </p:scale>
        <p:origin x="2196" y="66"/>
      </p:cViewPr>
      <p:guideLst>
        <p:guide orient="horz" pos="1248"/>
        <p:guide pos="295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94"/>
    </p:cViewPr>
  </p:sorterViewPr>
  <p:notesViewPr>
    <p:cSldViewPr snapToGrid="0">
      <p:cViewPr varScale="1">
        <p:scale>
          <a:sx n="76" d="100"/>
          <a:sy n="76" d="100"/>
        </p:scale>
        <p:origin x="3954" y="10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8767" cy="511565"/>
          </a:xfrm>
          <a:prstGeom prst="rect">
            <a:avLst/>
          </a:prstGeom>
        </p:spPr>
        <p:txBody>
          <a:bodyPr vert="horz" lIns="93074" tIns="46537" rIns="93074" bIns="46537" rtlCol="0"/>
          <a:lstStyle>
            <a:lvl1pPr algn="l">
              <a:defRPr sz="1300"/>
            </a:lvl1pPr>
          </a:lstStyle>
          <a:p>
            <a:pPr>
              <a:buNone/>
            </a:pPr>
            <a:r>
              <a:rPr lang="pt-PT" sz="1100" u="none" dirty="0">
                <a:latin typeface="+mj-lt"/>
                <a:cs typeface="Arial" pitchFamily="34" charset="0"/>
              </a:rPr>
              <a:t>FEUP / </a:t>
            </a:r>
            <a:r>
              <a:rPr lang="pt-PT" sz="1100" u="none" dirty="0">
                <a:latin typeface="+mj-lt"/>
                <a:cs typeface="Arial" pitchFamily="34" charset="0"/>
              </a:rPr>
              <a:t>L.EIC </a:t>
            </a:r>
            <a:r>
              <a:rPr lang="pt-PT" sz="1100" u="none" dirty="0">
                <a:latin typeface="+mj-lt"/>
                <a:cs typeface="Arial" pitchFamily="34" charset="0"/>
              </a:rPr>
              <a:t>/ </a:t>
            </a:r>
            <a:r>
              <a:rPr lang="pt-PT" sz="1100" u="none" dirty="0">
                <a:latin typeface="+mj-lt"/>
                <a:cs typeface="Arial" pitchFamily="34" charset="0"/>
              </a:rPr>
              <a:t>DA</a:t>
            </a:r>
            <a:endParaRPr lang="en-GB" sz="1100" u="none" dirty="0">
              <a:latin typeface="+mj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23602" y="3"/>
            <a:ext cx="3078767" cy="511565"/>
          </a:xfrm>
          <a:prstGeom prst="rect">
            <a:avLst/>
          </a:prstGeom>
        </p:spPr>
        <p:txBody>
          <a:bodyPr vert="horz" lIns="93074" tIns="46537" rIns="93074" bIns="46537" rtlCol="0"/>
          <a:lstStyle>
            <a:lvl1pPr algn="r">
              <a:defRPr sz="1300"/>
            </a:lvl1pPr>
          </a:lstStyle>
          <a:p>
            <a:pPr>
              <a:buNone/>
            </a:pPr>
            <a:r>
              <a:rPr lang="pt-PT" sz="1100" u="none" dirty="0">
                <a:latin typeface="+mj-lt"/>
                <a:cs typeface="Arial" pitchFamily="34" charset="0"/>
              </a:rPr>
              <a:t>Algoritmos Gananciosos (</a:t>
            </a:r>
            <a:fld id="{C08663F1-6B37-40C9-94CE-919D693303D4}" type="datetimeFigureOut">
              <a:rPr lang="pt-PT" sz="1100" u="none">
                <a:latin typeface="+mj-lt"/>
                <a:cs typeface="Arial" pitchFamily="34" charset="0"/>
              </a:rPr>
              <a:pPr>
                <a:buNone/>
              </a:pPr>
              <a:t>02/03/2022</a:t>
            </a:fld>
            <a:r>
              <a:rPr lang="pt-PT" sz="1100" u="none" dirty="0">
                <a:latin typeface="+mj-lt"/>
                <a:cs typeface="Arial" pitchFamily="34" charset="0"/>
              </a:rPr>
              <a:t>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2" y="9721391"/>
            <a:ext cx="3078767" cy="511565"/>
          </a:xfrm>
          <a:prstGeom prst="rect">
            <a:avLst/>
          </a:prstGeom>
        </p:spPr>
        <p:txBody>
          <a:bodyPr vert="horz" lIns="93074" tIns="46537" rIns="93074" bIns="46537" rtlCol="0" anchor="b"/>
          <a:lstStyle>
            <a:lvl1pPr algn="l">
              <a:defRPr sz="1300"/>
            </a:lvl1pPr>
          </a:lstStyle>
          <a:p>
            <a:pPr>
              <a:buNone/>
            </a:pPr>
            <a:r>
              <a:rPr lang="pt-PT" sz="1100" u="none" dirty="0">
                <a:latin typeface="+mj-lt"/>
                <a:cs typeface="Arial" pitchFamily="34" charset="0"/>
              </a:rPr>
              <a:t>Técnicas de Concepção de Algoritmos</a:t>
            </a:r>
            <a:endParaRPr lang="en-GB" sz="1100" u="none" dirty="0">
              <a:latin typeface="+mj-lt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4023602" y="9721391"/>
            <a:ext cx="3078767" cy="511565"/>
          </a:xfrm>
          <a:prstGeom prst="rect">
            <a:avLst/>
          </a:prstGeom>
        </p:spPr>
        <p:txBody>
          <a:bodyPr vert="horz" lIns="93074" tIns="46537" rIns="93074" bIns="46537" rtlCol="0" anchor="b"/>
          <a:lstStyle>
            <a:lvl1pPr algn="r">
              <a:defRPr sz="1300"/>
            </a:lvl1pPr>
          </a:lstStyle>
          <a:p>
            <a:pPr>
              <a:buNone/>
            </a:pPr>
            <a:r>
              <a:rPr lang="en-GB" sz="1100" u="none" dirty="0">
                <a:latin typeface="+mj-lt"/>
                <a:cs typeface="Arial" pitchFamily="34" charset="0"/>
              </a:rPr>
              <a:t>./</a:t>
            </a:r>
            <a:r>
              <a:rPr lang="en-GB" sz="1100" u="none" dirty="0" err="1">
                <a:latin typeface="+mj-lt"/>
                <a:cs typeface="Arial" pitchFamily="34" charset="0"/>
              </a:rPr>
              <a:t>rr</a:t>
            </a:r>
            <a:r>
              <a:rPr lang="en-GB" sz="1100" u="none" dirty="0">
                <a:latin typeface="+mj-lt"/>
                <a:cs typeface="Arial" pitchFamily="34" charset="0"/>
              </a:rPr>
              <a:t>(</a:t>
            </a:r>
            <a:fld id="{4B6C7483-2515-4696-A87A-C6260384137C}" type="slidenum">
              <a:rPr lang="en-GB" sz="1100" u="none">
                <a:latin typeface="+mj-lt"/>
                <a:cs typeface="Arial" pitchFamily="34" charset="0"/>
              </a:rPr>
              <a:pPr>
                <a:buNone/>
              </a:pPr>
              <a:t>‹#›</a:t>
            </a:fld>
            <a:r>
              <a:rPr lang="en-GB" sz="1100" u="none" dirty="0">
                <a:latin typeface="+mj-lt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447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9025" y="708025"/>
            <a:ext cx="4946650" cy="3709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9151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5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450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76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114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888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096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29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98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84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5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r>
              <a:rPr lang="en-GB" dirty="0"/>
              <a:t>Uma </a:t>
            </a:r>
            <a:r>
              <a:rPr lang="en-GB" dirty="0" err="1"/>
              <a:t>selecção</a:t>
            </a:r>
            <a:r>
              <a:rPr lang="en-GB" dirty="0"/>
              <a:t> </a:t>
            </a:r>
            <a:r>
              <a:rPr lang="pt-PT" baseline="0" noProof="0" dirty="0"/>
              <a:t>“gananciosa”: aplica critérios de valoração das opções, previamente definido. Uma terá a melhor “utilidade”.</a:t>
            </a:r>
          </a:p>
          <a:p>
            <a:endParaRPr lang="pt-PT" baseline="0" noProof="0" dirty="0"/>
          </a:p>
          <a:p>
            <a:r>
              <a:rPr lang="pt-PT" baseline="0" noProof="0" dirty="0"/>
              <a:t>Após escolher a opção gananciosa, os restantes candidatos deixam de satisfazer a função de escolha. Qualquer subconjunto de candidatos deixará de ser aplicável.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53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7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8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r>
              <a:rPr lang="en-GB" dirty="0" err="1" smtClean="0"/>
              <a:t>Qual</a:t>
            </a:r>
            <a:r>
              <a:rPr lang="en-GB" dirty="0" smtClean="0"/>
              <a:t> a </a:t>
            </a:r>
            <a:r>
              <a:rPr lang="en-GB" dirty="0" err="1" smtClean="0"/>
              <a:t>intuição</a:t>
            </a:r>
            <a:r>
              <a:rPr lang="en-GB" dirty="0" smtClean="0"/>
              <a:t> que </a:t>
            </a:r>
            <a:r>
              <a:rPr lang="en-GB" dirty="0" err="1" smtClean="0"/>
              <a:t>utilizam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r>
              <a:rPr lang="en-GB" dirty="0" err="1" smtClean="0"/>
              <a:t>Qual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seria</a:t>
            </a:r>
            <a:r>
              <a:rPr lang="en-GB" baseline="0" dirty="0" smtClean="0"/>
              <a:t> um </a:t>
            </a:r>
            <a:r>
              <a:rPr lang="en-GB" baseline="0" dirty="0" err="1" smtClean="0"/>
              <a:t>método</a:t>
            </a:r>
            <a:r>
              <a:rPr lang="en-GB" baseline="0" dirty="0" smtClean="0"/>
              <a:t> naïve para </a:t>
            </a:r>
            <a:r>
              <a:rPr lang="en-GB" baseline="0" dirty="0" err="1" smtClean="0"/>
              <a:t>esta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solução</a:t>
            </a:r>
            <a:r>
              <a:rPr lang="en-GB" baseline="0" dirty="0" smtClean="0"/>
              <a:t>? </a:t>
            </a:r>
            <a:r>
              <a:rPr lang="en-GB" baseline="0" dirty="0" err="1" smtClean="0"/>
              <a:t>Força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bruta</a:t>
            </a:r>
            <a:r>
              <a:rPr lang="en-GB" baseline="0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00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7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baseline="0" dirty="0"/>
              <a:t> “FOR” : </a:t>
            </a:r>
            <a:r>
              <a:rPr lang="en-GB" baseline="0" dirty="0" err="1"/>
              <a:t>enquanto</a:t>
            </a:r>
            <a:r>
              <a:rPr lang="en-GB" baseline="0" dirty="0"/>
              <a:t> </a:t>
            </a:r>
            <a:r>
              <a:rPr lang="en-GB" baseline="0" dirty="0" err="1"/>
              <a:t>necessitar</a:t>
            </a:r>
            <a:r>
              <a:rPr lang="en-GB" baseline="0" dirty="0"/>
              <a:t> de </a:t>
            </a:r>
            <a:r>
              <a:rPr lang="en-GB" baseline="0" dirty="0" err="1"/>
              <a:t>troco</a:t>
            </a:r>
            <a:r>
              <a:rPr lang="en-GB" baseline="0" dirty="0"/>
              <a:t>, </a:t>
            </a:r>
            <a:r>
              <a:rPr lang="en-GB" baseline="0" dirty="0" err="1"/>
              <a:t>desde</a:t>
            </a:r>
            <a:r>
              <a:rPr lang="en-GB" baseline="0" dirty="0"/>
              <a:t> as </a:t>
            </a:r>
            <a:r>
              <a:rPr lang="en-GB" baseline="0" dirty="0" err="1"/>
              <a:t>moedas</a:t>
            </a:r>
            <a:r>
              <a:rPr lang="en-GB" baseline="0" dirty="0"/>
              <a:t> de </a:t>
            </a:r>
            <a:r>
              <a:rPr lang="en-GB" baseline="0" dirty="0" err="1"/>
              <a:t>maior</a:t>
            </a:r>
            <a:r>
              <a:rPr lang="en-GB" baseline="0" dirty="0"/>
              <a:t> </a:t>
            </a:r>
            <a:r>
              <a:rPr lang="en-GB" baseline="0" dirty="0" err="1"/>
              <a:t>denominação</a:t>
            </a:r>
            <a:r>
              <a:rPr lang="en-GB" baseline="0" dirty="0"/>
              <a:t>, </a:t>
            </a:r>
            <a:r>
              <a:rPr lang="en-GB" baseline="0" dirty="0" err="1"/>
              <a:t>até</a:t>
            </a:r>
            <a:r>
              <a:rPr lang="en-GB" baseline="0" dirty="0"/>
              <a:t> </a:t>
            </a:r>
            <a:r>
              <a:rPr lang="en-GB" baseline="0" dirty="0" err="1"/>
              <a:t>às</a:t>
            </a:r>
            <a:r>
              <a:rPr lang="en-GB" baseline="0" dirty="0"/>
              <a:t> de </a:t>
            </a:r>
            <a:r>
              <a:rPr lang="en-GB" baseline="0" dirty="0" err="1"/>
              <a:t>menor</a:t>
            </a:r>
            <a:r>
              <a:rPr lang="en-GB" baseline="0" dirty="0"/>
              <a:t> </a:t>
            </a:r>
            <a:r>
              <a:rPr lang="en-GB" baseline="0" dirty="0" err="1"/>
              <a:t>denominação</a:t>
            </a:r>
            <a:r>
              <a:rPr lang="en-GB" baseline="0" dirty="0"/>
              <a:t> -&gt; DO…</a:t>
            </a:r>
          </a:p>
          <a:p>
            <a:r>
              <a:rPr lang="en-GB" baseline="0" dirty="0"/>
              <a:t>	IF: se </a:t>
            </a:r>
            <a:r>
              <a:rPr lang="en-GB" baseline="0" dirty="0" err="1"/>
              <a:t>houver</a:t>
            </a:r>
            <a:r>
              <a:rPr lang="en-GB" baseline="0" dirty="0"/>
              <a:t> stock da </a:t>
            </a:r>
            <a:r>
              <a:rPr lang="en-GB" baseline="0" dirty="0" err="1"/>
              <a:t>moeda</a:t>
            </a:r>
            <a:r>
              <a:rPr lang="en-GB" baseline="0" dirty="0"/>
              <a:t> e a </a:t>
            </a:r>
            <a:r>
              <a:rPr lang="en-GB" baseline="0" dirty="0" err="1"/>
              <a:t>sua</a:t>
            </a:r>
            <a:r>
              <a:rPr lang="en-GB" baseline="0" dirty="0"/>
              <a:t> </a:t>
            </a:r>
            <a:r>
              <a:rPr lang="en-GB" baseline="0" dirty="0" err="1"/>
              <a:t>designação</a:t>
            </a:r>
            <a:r>
              <a:rPr lang="en-GB" baseline="0" dirty="0"/>
              <a:t> for </a:t>
            </a:r>
            <a:r>
              <a:rPr lang="en-GB" baseline="0" dirty="0" err="1"/>
              <a:t>menor</a:t>
            </a:r>
            <a:r>
              <a:rPr lang="en-GB" baseline="0" dirty="0"/>
              <a:t> do que o </a:t>
            </a:r>
            <a:r>
              <a:rPr lang="en-GB" baseline="0" dirty="0" err="1"/>
              <a:t>montante</a:t>
            </a:r>
            <a:r>
              <a:rPr lang="en-GB" baseline="0" dirty="0"/>
              <a:t> </a:t>
            </a:r>
            <a:r>
              <a:rPr lang="en-GB" baseline="0" dirty="0" err="1"/>
              <a:t>necessário</a:t>
            </a:r>
            <a:r>
              <a:rPr lang="en-GB" baseline="0" dirty="0"/>
              <a:t> -&gt; THEN…</a:t>
            </a:r>
          </a:p>
          <a:p>
            <a:r>
              <a:rPr lang="en-GB" baseline="0" dirty="0"/>
              <a:t>		</a:t>
            </a:r>
            <a:r>
              <a:rPr lang="en-GB" baseline="0" dirty="0" err="1"/>
              <a:t>Seleciona</a:t>
            </a:r>
            <a:r>
              <a:rPr lang="en-GB" baseline="0" dirty="0"/>
              <a:t>-se o </a:t>
            </a:r>
            <a:r>
              <a:rPr lang="en-GB" baseline="0" dirty="0" err="1"/>
              <a:t>menor</a:t>
            </a:r>
            <a:r>
              <a:rPr lang="en-GB" baseline="0" dirty="0"/>
              <a:t> entre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93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6723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173163" y="4689475"/>
            <a:ext cx="6400800" cy="4572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926724" name="Text Box 2052"/>
          <p:cNvSpPr txBox="1">
            <a:spLocks noChangeArrowheads="1"/>
          </p:cNvSpPr>
          <p:nvPr userDrawn="1"/>
        </p:nvSpPr>
        <p:spPr bwMode="auto">
          <a:xfrm>
            <a:off x="8610600" y="63500"/>
            <a:ext cx="5334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fld id="{5FC09194-FA11-594F-BEB2-A51E897B29CE}" type="slidenum">
              <a:rPr lang="en-US" sz="1200" u="none">
                <a:solidFill>
                  <a:schemeClr val="tx2"/>
                </a:solidFill>
                <a:latin typeface="Trebuchet MS" charset="0"/>
              </a:rPr>
              <a:pPr algn="ctr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t>‹#›</a:t>
            </a:fld>
            <a:endParaRPr lang="en-US" sz="1200" u="none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926725" name="Text Box 2053"/>
          <p:cNvSpPr txBox="1">
            <a:spLocks noChangeArrowheads="1"/>
          </p:cNvSpPr>
          <p:nvPr userDrawn="1"/>
        </p:nvSpPr>
        <p:spPr bwMode="auto">
          <a:xfrm>
            <a:off x="0" y="6629400"/>
            <a:ext cx="7154863" cy="24642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 defTabSz="762000">
              <a:spcBef>
                <a:spcPct val="50000"/>
              </a:spcBef>
              <a:buFontTx/>
              <a:buNone/>
            </a:pPr>
            <a:r>
              <a:rPr lang="pt-PT" sz="1000" b="0" u="none" dirty="0">
                <a:solidFill>
                  <a:schemeClr val="folHlink"/>
                </a:solidFill>
                <a:latin typeface="Trebuchet MS" charset="0"/>
              </a:rPr>
              <a:t>Técnicas de Concepção  de Algoritmos</a:t>
            </a:r>
            <a:r>
              <a:rPr lang="pt-PT" sz="1000" b="0" u="none" noProof="1">
                <a:solidFill>
                  <a:schemeClr val="folHlink"/>
                </a:solidFill>
                <a:latin typeface="Trebuchet MS" charset="0"/>
              </a:rPr>
              <a:t>, DA</a:t>
            </a:r>
            <a:r>
              <a:rPr lang="pt-PT" sz="1000" b="0" u="none" baseline="0" noProof="1">
                <a:solidFill>
                  <a:schemeClr val="folHlink"/>
                </a:solidFill>
                <a:latin typeface="Trebuchet MS" charset="0"/>
              </a:rPr>
              <a:t> – L.EIC</a:t>
            </a:r>
            <a:endParaRPr lang="pt-PT" sz="1000" b="0" u="none" noProof="1">
              <a:solidFill>
                <a:schemeClr val="folHlink"/>
              </a:solidFill>
              <a:latin typeface="Trebuchet MS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133600" cy="30654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48400" cy="30654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30325"/>
            <a:ext cx="4189413" cy="196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330325"/>
            <a:ext cx="4191000" cy="196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228600"/>
            <a:ext cx="8532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0325"/>
            <a:ext cx="8532813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62533" name="Text Box 5"/>
          <p:cNvSpPr txBox="1">
            <a:spLocks noChangeArrowheads="1"/>
          </p:cNvSpPr>
          <p:nvPr userDrawn="1"/>
        </p:nvSpPr>
        <p:spPr bwMode="auto">
          <a:xfrm>
            <a:off x="8610600" y="63500"/>
            <a:ext cx="5334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fld id="{0B2942E6-AC5A-0D47-9591-E3E289D32630}" type="slidenum">
              <a:rPr lang="en-US" sz="1200" u="none">
                <a:solidFill>
                  <a:schemeClr val="tx2"/>
                </a:solidFill>
                <a:latin typeface="Trebuchet MS" charset="0"/>
              </a:rPr>
              <a:pPr algn="ctr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t>‹#›</a:t>
            </a:fld>
            <a:endParaRPr lang="en-US" sz="1200" u="none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662535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6956425" cy="2444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 defTabSz="762000">
              <a:spcBef>
                <a:spcPct val="50000"/>
              </a:spcBef>
              <a:buFontTx/>
              <a:buNone/>
            </a:pPr>
            <a:r>
              <a:rPr lang="pt-PT" sz="1000" b="0" u="none" dirty="0">
                <a:solidFill>
                  <a:schemeClr val="folHlink"/>
                </a:solidFill>
                <a:latin typeface="Trebuchet MS" charset="0"/>
              </a:rPr>
              <a:t>Técnicas de </a:t>
            </a:r>
            <a:r>
              <a:rPr lang="pt-PT" sz="1000" b="0" u="none" dirty="0" err="1">
                <a:solidFill>
                  <a:schemeClr val="folHlink"/>
                </a:solidFill>
                <a:latin typeface="Trebuchet MS" charset="0"/>
              </a:rPr>
              <a:t>Concepção</a:t>
            </a:r>
            <a:r>
              <a:rPr lang="pt-PT" sz="1000" b="0" u="none" dirty="0">
                <a:solidFill>
                  <a:schemeClr val="folHlink"/>
                </a:solidFill>
                <a:latin typeface="Trebuchet MS" charset="0"/>
              </a:rPr>
              <a:t>  de Algoritmos</a:t>
            </a:r>
            <a:r>
              <a:rPr lang="pt-PT" sz="1000" b="0" u="none" noProof="1">
                <a:solidFill>
                  <a:schemeClr val="folHlink"/>
                </a:solidFill>
                <a:latin typeface="Trebuchet MS" charset="0"/>
              </a:rPr>
              <a:t>, DA</a:t>
            </a:r>
            <a:r>
              <a:rPr lang="pt-PT" sz="1000" b="0" u="none" baseline="0" noProof="1">
                <a:solidFill>
                  <a:schemeClr val="folHlink"/>
                </a:solidFill>
                <a:latin typeface="Trebuchet MS" charset="0"/>
              </a:rPr>
              <a:t> – L.EIC</a:t>
            </a:r>
            <a:endParaRPr lang="pt-PT" sz="1000" b="0" u="none" noProof="1">
              <a:solidFill>
                <a:schemeClr val="folHlink"/>
              </a:solidFill>
              <a:latin typeface="Trebuchet M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9pPr>
    </p:titleStyle>
    <p:bodyStyle>
      <a:lvl1pPr marL="565150" indent="-565150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69963" indent="-403225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411288" indent="-43973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870075" indent="-457200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4050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8622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33194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7766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42338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bportugal.pt/euro/notas_moedas/moedas/fn001_p.htm" TargetMode="External"/><Relationship Id="rId7" Type="http://schemas.openxmlformats.org/officeDocument/2006/relationships/hyperlink" Target="http://www.bportugal.pt/euro/notas_moedas/moedas/fn005_p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bportugal.pt/euro/notas_moedas/moedas/fn002_p.ht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0388" y="1200468"/>
            <a:ext cx="8032750" cy="1939635"/>
          </a:xfrm>
          <a:noFill/>
          <a:ln/>
        </p:spPr>
        <p:txBody>
          <a:bodyPr/>
          <a:lstStyle/>
          <a:p>
            <a:pPr algn="ctr"/>
            <a:r>
              <a:rPr lang="pt-PT" sz="4000" dirty="0"/>
              <a:t>Técnicas de Concepção de Algoritmos (1ª parte): </a:t>
            </a:r>
            <a:br>
              <a:rPr lang="pt-PT" sz="4000" dirty="0"/>
            </a:br>
            <a:r>
              <a:rPr lang="pt-PT" sz="4000" dirty="0">
                <a:solidFill>
                  <a:schemeClr val="hlink"/>
                </a:solidFill>
              </a:rPr>
              <a:t>algoritmos gananciosos</a:t>
            </a:r>
            <a:endParaRPr lang="en-GB" sz="4000" dirty="0">
              <a:solidFill>
                <a:schemeClr val="hlink"/>
              </a:solidFill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" y="4271963"/>
            <a:ext cx="8277225" cy="794706"/>
          </a:xfrm>
          <a:noFill/>
          <a:ln/>
        </p:spPr>
        <p:txBody>
          <a:bodyPr/>
          <a:lstStyle/>
          <a:p>
            <a:r>
              <a:rPr lang="pt-PT" sz="1900" dirty="0"/>
              <a:t>Desenho de Algoritmos</a:t>
            </a:r>
          </a:p>
          <a:p>
            <a:r>
              <a:rPr lang="pt-PT" sz="1900" dirty="0"/>
              <a:t>DA, L.EIC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Prova de </a:t>
            </a:r>
            <a:r>
              <a:rPr lang="pt-PT" dirty="0" err="1"/>
              <a:t>optimalidade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6073" y="1045845"/>
            <a:ext cx="8532813" cy="607204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pt-PT" sz="2000" u="sng" dirty="0">
                <a:effectLst/>
              </a:rPr>
              <a:t>Definição</a:t>
            </a:r>
            <a:r>
              <a:rPr lang="pt-PT" sz="2000" dirty="0">
                <a:effectLst/>
              </a:rPr>
              <a:t>: Um sistema de moedas diz-se </a:t>
            </a:r>
            <a:r>
              <a:rPr lang="pt-PT" sz="2000" i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canónico</a:t>
            </a:r>
            <a:r>
              <a:rPr lang="pt-PT" sz="2000" dirty="0">
                <a:effectLst/>
              </a:rPr>
              <a:t>, se o algoritmo ganancioso encontra sempre uma solução ótima para o problema do troco (com stock ilimitado).</a:t>
            </a:r>
            <a:r>
              <a:rPr lang="pt-PT" sz="2000" baseline="30000" dirty="0">
                <a:effectLst/>
              </a:rPr>
              <a:t>[1] </a:t>
            </a:r>
          </a:p>
          <a:p>
            <a:pPr>
              <a:spcAft>
                <a:spcPts val="400"/>
              </a:spcAft>
            </a:pPr>
            <a:r>
              <a:rPr lang="pt-PT" sz="2000" dirty="0">
                <a:effectLst/>
              </a:rPr>
              <a:t>A maioria dos sistemas de moedas são canónicos (USA, EU, etc.).</a:t>
            </a:r>
          </a:p>
          <a:p>
            <a:pPr>
              <a:spcAft>
                <a:spcPts val="400"/>
              </a:spcAft>
            </a:pPr>
            <a:r>
              <a:rPr lang="pt-PT" sz="2000" u="sng" dirty="0">
                <a:solidFill>
                  <a:srgbClr val="FFFFFF"/>
                </a:solidFill>
              </a:rPr>
              <a:t>Teorema</a:t>
            </a:r>
            <a:r>
              <a:rPr lang="pt-PT" sz="2000" dirty="0">
                <a:solidFill>
                  <a:srgbClr val="FFFFFF"/>
                </a:solidFill>
              </a:rPr>
              <a:t>: Sendo C = {1, c</a:t>
            </a:r>
            <a:r>
              <a:rPr lang="pt-PT" sz="2000" baseline="-25000" dirty="0">
                <a:solidFill>
                  <a:srgbClr val="FFFFFF"/>
                </a:solidFill>
              </a:rPr>
              <a:t>2</a:t>
            </a:r>
            <a:r>
              <a:rPr lang="pt-PT" sz="2000" dirty="0">
                <a:solidFill>
                  <a:srgbClr val="FFFFFF"/>
                </a:solidFill>
              </a:rPr>
              <a:t>, · · · , </a:t>
            </a:r>
            <a:r>
              <a:rPr lang="pt-PT" sz="2000" dirty="0" err="1">
                <a:solidFill>
                  <a:srgbClr val="FFFFFF"/>
                </a:solidFill>
              </a:rPr>
              <a:t>c</a:t>
            </a:r>
            <a:r>
              <a:rPr lang="pt-PT" sz="2000" baseline="-25000" dirty="0" err="1">
                <a:solidFill>
                  <a:srgbClr val="FFFFFF"/>
                </a:solidFill>
              </a:rPr>
              <a:t>n</a:t>
            </a:r>
            <a:r>
              <a:rPr lang="pt-PT" sz="2000" dirty="0">
                <a:solidFill>
                  <a:srgbClr val="FFFFFF"/>
                </a:solidFill>
              </a:rPr>
              <a:t>} as denominações do sistema de moedas, se o sistema for não canónico, o menor contra-exemplo situa-se na gama c</a:t>
            </a:r>
            <a:r>
              <a:rPr lang="pt-PT" sz="2000" baseline="-25000" dirty="0">
                <a:solidFill>
                  <a:srgbClr val="FFFFFF"/>
                </a:solidFill>
              </a:rPr>
              <a:t>3</a:t>
            </a:r>
            <a:r>
              <a:rPr lang="pt-PT" sz="2000" dirty="0">
                <a:solidFill>
                  <a:srgbClr val="FFFFFF"/>
                </a:solidFill>
              </a:rPr>
              <a:t> + 1 &lt; x &lt; c</a:t>
            </a:r>
            <a:r>
              <a:rPr lang="pt-PT" sz="2000" baseline="-25000" dirty="0">
                <a:solidFill>
                  <a:srgbClr val="FFFFFF"/>
                </a:solidFill>
              </a:rPr>
              <a:t>n-1</a:t>
            </a:r>
            <a:r>
              <a:rPr lang="pt-PT" sz="2000" dirty="0">
                <a:solidFill>
                  <a:srgbClr val="FFFFFF"/>
                </a:solidFill>
              </a:rPr>
              <a:t> + </a:t>
            </a:r>
            <a:r>
              <a:rPr lang="pt-PT" sz="2000" dirty="0" err="1">
                <a:solidFill>
                  <a:srgbClr val="FFFFFF"/>
                </a:solidFill>
              </a:rPr>
              <a:t>c</a:t>
            </a:r>
            <a:r>
              <a:rPr lang="pt-PT" sz="2000" baseline="-25000" dirty="0" err="1">
                <a:solidFill>
                  <a:srgbClr val="FFFFFF"/>
                </a:solidFill>
              </a:rPr>
              <a:t>n</a:t>
            </a:r>
            <a:r>
              <a:rPr lang="pt-PT" sz="2000" dirty="0">
                <a:solidFill>
                  <a:srgbClr val="FFFFFF"/>
                </a:solidFill>
              </a:rPr>
              <a:t>. </a:t>
            </a:r>
            <a:r>
              <a:rPr lang="pt-PT" sz="2000" baseline="30000" dirty="0">
                <a:solidFill>
                  <a:srgbClr val="FFFFFF"/>
                </a:solidFill>
              </a:rPr>
              <a:t>[1]</a:t>
            </a:r>
          </a:p>
          <a:p>
            <a:pPr lvl="1">
              <a:spcAft>
                <a:spcPts val="400"/>
              </a:spcAft>
            </a:pPr>
            <a:r>
              <a:rPr lang="pt-PT" sz="1600" dirty="0">
                <a:effectLst/>
              </a:rPr>
              <a:t>Logo basta fazer pesquisa exaustiva nesta gama para determinar se é canónico.</a:t>
            </a:r>
          </a:p>
          <a:p>
            <a:pPr>
              <a:spcAft>
                <a:spcPts val="400"/>
              </a:spcAft>
            </a:pPr>
            <a:r>
              <a:rPr lang="pt-PT" sz="2000" u="sng" dirty="0">
                <a:effectLst/>
              </a:rPr>
              <a:t>Exemplo</a:t>
            </a:r>
            <a:r>
              <a:rPr lang="pt-PT" sz="2000" dirty="0">
                <a:effectLst/>
              </a:rPr>
              <a:t>: Seja o sistema de moedas C = {1, 4, 5}. </a:t>
            </a:r>
            <a:endParaRPr lang="pt-PT" sz="1600" dirty="0">
              <a:effectLst/>
            </a:endParaRPr>
          </a:p>
          <a:p>
            <a:pPr lvl="1">
              <a:spcAft>
                <a:spcPts val="400"/>
              </a:spcAft>
            </a:pPr>
            <a:r>
              <a:rPr lang="pt-PT" sz="1800" dirty="0">
                <a:effectLst/>
              </a:rPr>
              <a:t>Basta procurar contra-exemplos na gama 6 &lt; x &lt; 9.  </a:t>
            </a:r>
          </a:p>
          <a:p>
            <a:pPr lvl="1">
              <a:spcAft>
                <a:spcPts val="400"/>
              </a:spcAft>
            </a:pPr>
            <a:r>
              <a:rPr lang="pt-PT" sz="1800" dirty="0">
                <a:effectLst/>
              </a:rPr>
              <a:t>No caso x = 7, o algoritmo ganancioso dá a solução ótima (5,1,1). </a:t>
            </a:r>
          </a:p>
          <a:p>
            <a:pPr lvl="1">
              <a:spcAft>
                <a:spcPts val="400"/>
              </a:spcAft>
            </a:pPr>
            <a:r>
              <a:rPr lang="pt-PT" sz="1800" dirty="0">
                <a:effectLst/>
              </a:rPr>
              <a:t>No caso x = 8, o </a:t>
            </a:r>
            <a:r>
              <a:rPr lang="pt-PT" sz="1800" dirty="0" err="1">
                <a:effectLst/>
              </a:rPr>
              <a:t>alg</a:t>
            </a:r>
            <a:r>
              <a:rPr lang="pt-PT" sz="1800" dirty="0">
                <a:effectLst/>
              </a:rPr>
              <a:t>. ganancioso dá {5, 1, 1, 1} mas  o ótimo é {4,4}. </a:t>
            </a:r>
          </a:p>
          <a:p>
            <a:pPr lvl="1">
              <a:spcAft>
                <a:spcPts val="400"/>
              </a:spcAft>
            </a:pPr>
            <a:r>
              <a:rPr lang="pt-PT" sz="1800" dirty="0">
                <a:effectLst/>
              </a:rPr>
              <a:t>Logo o sistema não é canónico.</a:t>
            </a:r>
            <a:endParaRPr lang="pt-PT" sz="2400" dirty="0">
              <a:effectLst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pt-PT" sz="1600" dirty="0">
                <a:effectLst/>
              </a:rPr>
              <a:t>       [1] Xuan Cai (2009). "Canonical </a:t>
            </a:r>
            <a:r>
              <a:rPr lang="pt-PT" sz="1600" dirty="0" err="1">
                <a:effectLst/>
              </a:rPr>
              <a:t>Coin</a:t>
            </a:r>
            <a:r>
              <a:rPr lang="pt-PT" sz="1600" dirty="0">
                <a:effectLst/>
              </a:rPr>
              <a:t> </a:t>
            </a:r>
            <a:r>
              <a:rPr lang="pt-PT" sz="1600" dirty="0" err="1">
                <a:effectLst/>
              </a:rPr>
              <a:t>Systems</a:t>
            </a:r>
            <a:r>
              <a:rPr lang="pt-PT" sz="1600" dirty="0">
                <a:effectLst/>
              </a:rPr>
              <a:t> for CHANGE-MAKING </a:t>
            </a:r>
            <a:r>
              <a:rPr lang="pt-PT" sz="1600" dirty="0" err="1">
                <a:effectLst/>
              </a:rPr>
              <a:t>Problems</a:t>
            </a:r>
            <a:r>
              <a:rPr lang="pt-PT" sz="1600" dirty="0">
                <a:effectLst/>
              </a:rPr>
              <a:t>". </a:t>
            </a:r>
            <a:br>
              <a:rPr lang="pt-PT" sz="1600" dirty="0">
                <a:effectLst/>
              </a:rPr>
            </a:br>
            <a:r>
              <a:rPr lang="pt-PT" sz="1600" dirty="0">
                <a:effectLst/>
              </a:rPr>
              <a:t>            </a:t>
            </a:r>
            <a:r>
              <a:rPr lang="pt-PT" sz="1600" i="1" dirty="0">
                <a:effectLst/>
              </a:rPr>
              <a:t>Proc. </a:t>
            </a:r>
            <a:r>
              <a:rPr lang="pt-PT" sz="1600" i="1" dirty="0" err="1">
                <a:effectLst/>
              </a:rPr>
              <a:t>of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the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Ninth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International</a:t>
            </a:r>
            <a:r>
              <a:rPr lang="pt-PT" sz="1600" i="1" dirty="0">
                <a:effectLst/>
              </a:rPr>
              <a:t> Conference </a:t>
            </a:r>
            <a:r>
              <a:rPr lang="pt-PT" sz="1600" i="1" dirty="0" err="1">
                <a:effectLst/>
              </a:rPr>
              <a:t>on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Hybrid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Intelligent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Systems</a:t>
            </a:r>
            <a:r>
              <a:rPr lang="pt-PT" sz="1600" dirty="0">
                <a:effectLst/>
              </a:rPr>
              <a:t>. </a:t>
            </a:r>
          </a:p>
          <a:p>
            <a:pPr>
              <a:spcAft>
                <a:spcPts val="400"/>
              </a:spcAft>
            </a:pPr>
            <a:endParaRPr lang="pt-PT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4519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Escalonamento de atividades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30325"/>
            <a:ext cx="8532813" cy="4414158"/>
          </a:xfrm>
        </p:spPr>
        <p:txBody>
          <a:bodyPr/>
          <a:lstStyle/>
          <a:p>
            <a:r>
              <a:rPr lang="pt-PT" dirty="0"/>
              <a:t>Problema: dado um conjunto de atividades, encontrar um subconjunto com o maior número de atividades não sobrepostas!</a:t>
            </a:r>
          </a:p>
          <a:p>
            <a:endParaRPr lang="pt-PT" dirty="0"/>
          </a:p>
          <a:p>
            <a:r>
              <a:rPr lang="pt-PT" u="sng" dirty="0">
                <a:solidFill>
                  <a:srgbClr val="FFC000"/>
                </a:solidFill>
              </a:rPr>
              <a:t>Input:</a:t>
            </a:r>
            <a:r>
              <a:rPr lang="pt-PT" dirty="0">
                <a:solidFill>
                  <a:srgbClr val="FFC000"/>
                </a:solidFill>
              </a:rPr>
              <a:t> </a:t>
            </a:r>
            <a:r>
              <a:rPr lang="pt-PT" dirty="0"/>
              <a:t>Conjunto </a:t>
            </a:r>
            <a:r>
              <a:rPr lang="pt-PT" b="1" i="1" dirty="0"/>
              <a:t>A</a:t>
            </a:r>
            <a:r>
              <a:rPr lang="pt-PT" dirty="0"/>
              <a:t> de </a:t>
            </a:r>
            <a:r>
              <a:rPr lang="pt-PT" i="1" dirty="0"/>
              <a:t>n </a:t>
            </a:r>
            <a:r>
              <a:rPr lang="pt-PT" dirty="0"/>
              <a:t>atividades, </a:t>
            </a:r>
            <a:r>
              <a:rPr lang="pt-PT" i="1" dirty="0"/>
              <a:t>a</a:t>
            </a:r>
            <a:r>
              <a:rPr lang="pt-PT" baseline="-25000" dirty="0"/>
              <a:t>1</a:t>
            </a:r>
            <a:r>
              <a:rPr lang="pt-PT" dirty="0"/>
              <a:t>, </a:t>
            </a:r>
            <a:r>
              <a:rPr lang="pt-PT" i="1" dirty="0"/>
              <a:t>a</a:t>
            </a:r>
            <a:r>
              <a:rPr lang="pt-PT" baseline="-25000" dirty="0"/>
              <a:t>2</a:t>
            </a:r>
            <a:r>
              <a:rPr lang="pt-PT" dirty="0"/>
              <a:t>, …, </a:t>
            </a:r>
            <a:r>
              <a:rPr lang="pt-PT" i="1" dirty="0" err="1"/>
              <a:t>a</a:t>
            </a:r>
            <a:r>
              <a:rPr lang="pt-PT" baseline="-25000" dirty="0" err="1"/>
              <a:t>n</a:t>
            </a:r>
            <a:r>
              <a:rPr lang="pt-PT" dirty="0"/>
              <a:t>.</a:t>
            </a:r>
          </a:p>
          <a:p>
            <a:pPr lvl="1"/>
            <a:r>
              <a:rPr lang="pt-PT" i="1" dirty="0"/>
              <a:t>s</a:t>
            </a:r>
            <a:r>
              <a:rPr lang="pt-PT" baseline="-25000" dirty="0"/>
              <a:t>i</a:t>
            </a:r>
            <a:r>
              <a:rPr lang="pt-PT" dirty="0"/>
              <a:t> = instante de início (</a:t>
            </a:r>
            <a:r>
              <a:rPr lang="pt-PT" i="1" dirty="0" err="1"/>
              <a:t>start</a:t>
            </a:r>
            <a:r>
              <a:rPr lang="pt-PT" dirty="0"/>
              <a:t>) da atividade  </a:t>
            </a:r>
            <a:r>
              <a:rPr lang="pt-PT" i="1" dirty="0"/>
              <a:t>i</a:t>
            </a:r>
            <a:r>
              <a:rPr lang="pt-PT" dirty="0"/>
              <a:t>.</a:t>
            </a:r>
          </a:p>
          <a:p>
            <a:pPr lvl="1"/>
            <a:r>
              <a:rPr lang="pt-PT" i="1" dirty="0"/>
              <a:t>f</a:t>
            </a:r>
            <a:r>
              <a:rPr lang="pt-PT" baseline="-25000" dirty="0"/>
              <a:t>i</a:t>
            </a:r>
            <a:r>
              <a:rPr lang="pt-PT" dirty="0"/>
              <a:t> = instante de fim (</a:t>
            </a:r>
            <a:r>
              <a:rPr lang="pt-PT" i="1" dirty="0" err="1"/>
              <a:t>finish</a:t>
            </a:r>
            <a:r>
              <a:rPr lang="pt-PT" dirty="0"/>
              <a:t>) da atividade </a:t>
            </a:r>
            <a:r>
              <a:rPr lang="pt-PT" i="1" dirty="0"/>
              <a:t>i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r>
              <a:rPr lang="pt-PT" u="sng" dirty="0">
                <a:solidFill>
                  <a:srgbClr val="FFC000"/>
                </a:solidFill>
              </a:rPr>
              <a:t>Output:</a:t>
            </a:r>
            <a:r>
              <a:rPr lang="pt-PT" dirty="0">
                <a:solidFill>
                  <a:srgbClr val="FFC000"/>
                </a:solidFill>
              </a:rPr>
              <a:t> </a:t>
            </a:r>
            <a:r>
              <a:rPr lang="pt-PT" dirty="0"/>
              <a:t>Subconjunto </a:t>
            </a:r>
            <a:r>
              <a:rPr lang="pt-PT" i="1" dirty="0"/>
              <a:t>R </a:t>
            </a:r>
            <a:r>
              <a:rPr lang="pt-PT" dirty="0"/>
              <a:t>com o número máximo de atividades compatíveis (i.e. não sobrepostas)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713" y="193040"/>
            <a:ext cx="8532812" cy="1447192"/>
          </a:xfrm>
        </p:spPr>
        <p:txBody>
          <a:bodyPr/>
          <a:lstStyle/>
          <a:p>
            <a:r>
              <a:rPr lang="pt-PT" dirty="0"/>
              <a:t>Escalonamento de atividades: exemplo</a:t>
            </a:r>
          </a:p>
        </p:txBody>
      </p:sp>
      <p:cxnSp>
        <p:nvCxnSpPr>
          <p:cNvPr id="5" name="Conexão reta 4"/>
          <p:cNvCxnSpPr/>
          <p:nvPr/>
        </p:nvCxnSpPr>
        <p:spPr bwMode="auto">
          <a:xfrm>
            <a:off x="2021840" y="2316314"/>
            <a:ext cx="872188" cy="0"/>
          </a:xfrm>
          <a:prstGeom prst="line">
            <a:avLst/>
          </a:prstGeom>
          <a:noFill/>
          <a:ln w="57150" cap="sq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exão reta 9"/>
          <p:cNvCxnSpPr/>
          <p:nvPr/>
        </p:nvCxnSpPr>
        <p:spPr bwMode="auto">
          <a:xfrm>
            <a:off x="2922309" y="2226052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xão reta 12"/>
          <p:cNvCxnSpPr/>
          <p:nvPr/>
        </p:nvCxnSpPr>
        <p:spPr bwMode="auto">
          <a:xfrm>
            <a:off x="1999322" y="2226052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1044176" y="2074595"/>
            <a:ext cx="4154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1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2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3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4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5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6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7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8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endParaRPr lang="pt-PT" sz="1800" b="0" u="none" baseline="-25000" dirty="0">
              <a:latin typeface="+mn-lt"/>
            </a:endParaRPr>
          </a:p>
        </p:txBody>
      </p:sp>
      <p:cxnSp>
        <p:nvCxnSpPr>
          <p:cNvPr id="18" name="Conexão reta 17"/>
          <p:cNvCxnSpPr/>
          <p:nvPr/>
        </p:nvCxnSpPr>
        <p:spPr bwMode="auto">
          <a:xfrm>
            <a:off x="3242822" y="2797081"/>
            <a:ext cx="395924" cy="0"/>
          </a:xfrm>
          <a:prstGeom prst="line">
            <a:avLst/>
          </a:prstGeom>
          <a:noFill/>
          <a:ln w="57150" cap="sq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xão reta 18"/>
          <p:cNvCxnSpPr/>
          <p:nvPr/>
        </p:nvCxnSpPr>
        <p:spPr bwMode="auto">
          <a:xfrm>
            <a:off x="3667027" y="2706819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xão reta 19"/>
          <p:cNvCxnSpPr/>
          <p:nvPr/>
        </p:nvCxnSpPr>
        <p:spPr bwMode="auto">
          <a:xfrm>
            <a:off x="3214543" y="2706819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xão reta 23"/>
          <p:cNvCxnSpPr/>
          <p:nvPr/>
        </p:nvCxnSpPr>
        <p:spPr bwMode="auto">
          <a:xfrm>
            <a:off x="1737360" y="3314089"/>
            <a:ext cx="2717852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xão reta 24"/>
          <p:cNvCxnSpPr/>
          <p:nvPr/>
        </p:nvCxnSpPr>
        <p:spPr bwMode="auto">
          <a:xfrm>
            <a:off x="4474066" y="3223827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exão reta 25"/>
          <p:cNvCxnSpPr/>
          <p:nvPr/>
        </p:nvCxnSpPr>
        <p:spPr bwMode="auto">
          <a:xfrm>
            <a:off x="1715052" y="3223827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exão reta 28"/>
          <p:cNvCxnSpPr/>
          <p:nvPr/>
        </p:nvCxnSpPr>
        <p:spPr bwMode="auto">
          <a:xfrm>
            <a:off x="2418080" y="3762176"/>
            <a:ext cx="2786877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exão reta 29"/>
          <p:cNvCxnSpPr/>
          <p:nvPr/>
        </p:nvCxnSpPr>
        <p:spPr bwMode="auto">
          <a:xfrm>
            <a:off x="5223811" y="3671914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exão reta 30"/>
          <p:cNvCxnSpPr/>
          <p:nvPr/>
        </p:nvCxnSpPr>
        <p:spPr bwMode="auto">
          <a:xfrm>
            <a:off x="2413997" y="3702394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exão reta 31"/>
          <p:cNvCxnSpPr/>
          <p:nvPr/>
        </p:nvCxnSpPr>
        <p:spPr bwMode="auto">
          <a:xfrm>
            <a:off x="3455971" y="4254569"/>
            <a:ext cx="2582944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exão reta 32"/>
          <p:cNvCxnSpPr/>
          <p:nvPr/>
        </p:nvCxnSpPr>
        <p:spPr bwMode="auto">
          <a:xfrm>
            <a:off x="6057769" y="4164307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xão reta 33"/>
          <p:cNvCxnSpPr/>
          <p:nvPr/>
        </p:nvCxnSpPr>
        <p:spPr bwMode="auto">
          <a:xfrm>
            <a:off x="3446546" y="4164307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xão reta 35"/>
          <p:cNvCxnSpPr/>
          <p:nvPr/>
        </p:nvCxnSpPr>
        <p:spPr bwMode="auto">
          <a:xfrm>
            <a:off x="4734560" y="4821643"/>
            <a:ext cx="2152035" cy="0"/>
          </a:xfrm>
          <a:prstGeom prst="line">
            <a:avLst/>
          </a:prstGeom>
          <a:noFill/>
          <a:ln w="57150" cap="sq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onexão reta 36"/>
          <p:cNvCxnSpPr/>
          <p:nvPr/>
        </p:nvCxnSpPr>
        <p:spPr bwMode="auto">
          <a:xfrm>
            <a:off x="6905449" y="4731381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xão reta 37"/>
          <p:cNvCxnSpPr/>
          <p:nvPr/>
        </p:nvCxnSpPr>
        <p:spPr bwMode="auto">
          <a:xfrm>
            <a:off x="4720946" y="4731381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exão reta 38"/>
          <p:cNvCxnSpPr/>
          <p:nvPr/>
        </p:nvCxnSpPr>
        <p:spPr bwMode="auto">
          <a:xfrm>
            <a:off x="1979524" y="5277691"/>
            <a:ext cx="5684363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exão reta 39"/>
          <p:cNvCxnSpPr/>
          <p:nvPr/>
        </p:nvCxnSpPr>
        <p:spPr bwMode="auto">
          <a:xfrm>
            <a:off x="7682741" y="5187429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xão reta 40"/>
          <p:cNvCxnSpPr/>
          <p:nvPr/>
        </p:nvCxnSpPr>
        <p:spPr bwMode="auto">
          <a:xfrm>
            <a:off x="1970099" y="5187429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Conexão reta 43"/>
          <p:cNvCxnSpPr/>
          <p:nvPr/>
        </p:nvCxnSpPr>
        <p:spPr bwMode="auto">
          <a:xfrm>
            <a:off x="5863367" y="5711324"/>
            <a:ext cx="2469822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onexão reta 44"/>
          <p:cNvCxnSpPr/>
          <p:nvPr/>
        </p:nvCxnSpPr>
        <p:spPr bwMode="auto">
          <a:xfrm>
            <a:off x="8352043" y="5621062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xão reta 45"/>
          <p:cNvCxnSpPr/>
          <p:nvPr/>
        </p:nvCxnSpPr>
        <p:spPr bwMode="auto">
          <a:xfrm>
            <a:off x="5862635" y="5621062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2361434" y="19705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√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PT" b="0" u="none" baseline="70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316474" y="2417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√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PT" b="0" u="none" baseline="70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742682" y="300688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PT" b="0" u="none" baseline="700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742682" y="345392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PT" b="0" u="none" baseline="70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2742682" y="496776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PT" b="0" u="none" baseline="70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484362" y="395176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PT" b="0" u="none" baseline="700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6344154" y="44699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√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PT" b="0" u="none" baseline="700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725402" y="541480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PT" b="0" u="none" baseline="70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649913" y="2704995"/>
            <a:ext cx="326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2000" b="0" u="none" dirty="0">
                <a:latin typeface="+mn-lt"/>
              </a:rPr>
              <a:t>Solução ótima: {a</a:t>
            </a:r>
            <a:r>
              <a:rPr lang="pt-PT" sz="2000" b="0" u="none" baseline="-25000" dirty="0">
                <a:latin typeface="+mn-lt"/>
              </a:rPr>
              <a:t>1</a:t>
            </a:r>
            <a:r>
              <a:rPr lang="pt-PT" sz="2000" b="0" u="none" dirty="0">
                <a:latin typeface="+mn-lt"/>
              </a:rPr>
              <a:t>, a</a:t>
            </a:r>
            <a:r>
              <a:rPr lang="pt-PT" sz="2000" b="0" u="none" baseline="-25000" dirty="0">
                <a:latin typeface="+mn-lt"/>
              </a:rPr>
              <a:t>2</a:t>
            </a:r>
            <a:r>
              <a:rPr lang="pt-PT" sz="2000" b="0" u="none" dirty="0">
                <a:latin typeface="+mn-lt"/>
              </a:rPr>
              <a:t>, a</a:t>
            </a:r>
            <a:r>
              <a:rPr lang="pt-PT" sz="2000" b="0" u="none" baseline="-25000" dirty="0">
                <a:latin typeface="+mn-lt"/>
              </a:rPr>
              <a:t>6</a:t>
            </a:r>
            <a:r>
              <a:rPr lang="pt-PT" sz="2000" b="0" u="none" dirty="0">
                <a:latin typeface="+mn-lt"/>
              </a:rPr>
              <a:t>} </a:t>
            </a:r>
            <a:br>
              <a:rPr lang="pt-PT" sz="2000" b="0" u="none" dirty="0">
                <a:latin typeface="+mn-lt"/>
              </a:rPr>
            </a:br>
            <a:r>
              <a:rPr lang="pt-PT" sz="2000" b="0" u="none" dirty="0">
                <a:latin typeface="+mn-lt"/>
              </a:rPr>
              <a:t>(É única?)</a:t>
            </a:r>
            <a:endParaRPr lang="pt-PT" sz="2000" b="0" u="none" baseline="-25000" dirty="0">
              <a:latin typeface="+mn-lt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1833404" y="18307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s</a:t>
            </a:r>
            <a:r>
              <a:rPr lang="pt-PT" sz="1800" b="0" u="none" baseline="-25000" dirty="0">
                <a:latin typeface="+mn-lt"/>
              </a:rPr>
              <a:t>1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2788444" y="18307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f</a:t>
            </a:r>
            <a:r>
              <a:rPr lang="pt-PT" sz="1800" b="0" u="none" baseline="-25000" dirty="0">
                <a:latin typeface="+mn-lt"/>
              </a:rPr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213884" y="58439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f</a:t>
            </a:r>
            <a:r>
              <a:rPr lang="pt-PT" sz="1800" b="0" u="none" baseline="-25000" dirty="0">
                <a:latin typeface="+mn-lt"/>
              </a:rPr>
              <a:t>8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714524" y="58439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s</a:t>
            </a:r>
            <a:r>
              <a:rPr lang="pt-PT" sz="1800" b="0" u="none" baseline="-25000" dirty="0">
                <a:latin typeface="+mn-lt"/>
              </a:rPr>
              <a:t>8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5598160" y="1901874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Atividades ordenadas por instante de fim.</a:t>
            </a:r>
          </a:p>
        </p:txBody>
      </p:sp>
      <p:cxnSp>
        <p:nvCxnSpPr>
          <p:cNvPr id="75" name="Conexão reta 74"/>
          <p:cNvCxnSpPr/>
          <p:nvPr/>
        </p:nvCxnSpPr>
        <p:spPr bwMode="auto">
          <a:xfrm>
            <a:off x="2915920" y="2437920"/>
            <a:ext cx="0" cy="368808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Conexão reta 76"/>
          <p:cNvCxnSpPr/>
          <p:nvPr/>
        </p:nvCxnSpPr>
        <p:spPr bwMode="auto">
          <a:xfrm>
            <a:off x="3667760" y="2712240"/>
            <a:ext cx="0" cy="332232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onexão reta 79"/>
          <p:cNvCxnSpPr/>
          <p:nvPr/>
        </p:nvCxnSpPr>
        <p:spPr bwMode="auto">
          <a:xfrm>
            <a:off x="6918960" y="4723920"/>
            <a:ext cx="0" cy="148336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96805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7" grpId="0"/>
      <p:bldP spid="60" grpId="0"/>
      <p:bldP spid="61" grpId="0"/>
      <p:bldP spid="65" grpId="0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447192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dirty="0"/>
              <a:t>abordagem gananciosa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1676401"/>
            <a:ext cx="8702040" cy="5251310"/>
          </a:xfrm>
        </p:spPr>
        <p:txBody>
          <a:bodyPr/>
          <a:lstStyle/>
          <a:p>
            <a:r>
              <a:rPr lang="pt-PT" dirty="0"/>
              <a:t>Passos:</a:t>
            </a:r>
          </a:p>
          <a:p>
            <a:pPr lvl="1"/>
            <a:r>
              <a:rPr lang="pt-PT" dirty="0"/>
              <a:t>Considerar as atividades numa ordem específica</a:t>
            </a:r>
          </a:p>
          <a:p>
            <a:pPr lvl="1"/>
            <a:r>
              <a:rPr lang="pt-PT" dirty="0"/>
              <a:t>Escolher a “melhor opção” de atividade. </a:t>
            </a:r>
          </a:p>
          <a:p>
            <a:pPr lvl="1"/>
            <a:r>
              <a:rPr lang="pt-PT" dirty="0"/>
              <a:t>Descartar as atividades incompatíveis com a atividade escolhida.</a:t>
            </a:r>
          </a:p>
          <a:p>
            <a:pPr lvl="1"/>
            <a:r>
              <a:rPr lang="pt-PT" dirty="0"/>
              <a:t>Proceder da mesma forma para as atividades restantes.</a:t>
            </a:r>
          </a:p>
          <a:p>
            <a:r>
              <a:rPr lang="pt-PT" dirty="0"/>
              <a:t>Estratégias: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Earliest</a:t>
            </a:r>
            <a:r>
              <a:rPr lang="pt-PT" dirty="0"/>
              <a:t> </a:t>
            </a:r>
            <a:r>
              <a:rPr lang="pt-PT" dirty="0" err="1"/>
              <a:t>finishing</a:t>
            </a:r>
            <a:r>
              <a:rPr lang="pt-PT" dirty="0"/>
              <a:t> time” -&gt; ascendente em </a:t>
            </a:r>
            <a:r>
              <a:rPr lang="pt-PT" i="1" dirty="0"/>
              <a:t>f</a:t>
            </a:r>
            <a:r>
              <a:rPr lang="pt-PT" i="1" baseline="-25000" dirty="0"/>
              <a:t>i 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Earliest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time” -&gt; ascendente em </a:t>
            </a:r>
            <a:r>
              <a:rPr lang="pt-PT" i="1" dirty="0"/>
              <a:t>s</a:t>
            </a:r>
            <a:r>
              <a:rPr lang="pt-PT" i="1" baseline="-25000" dirty="0"/>
              <a:t>i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Shortest</a:t>
            </a:r>
            <a:r>
              <a:rPr lang="pt-PT" dirty="0"/>
              <a:t> </a:t>
            </a:r>
            <a:r>
              <a:rPr lang="pt-PT" dirty="0" err="1"/>
              <a:t>interval</a:t>
            </a:r>
            <a:r>
              <a:rPr lang="pt-PT" dirty="0"/>
              <a:t>” -&gt; ascendente em </a:t>
            </a:r>
            <a:r>
              <a:rPr lang="pt-PT" i="1" dirty="0"/>
              <a:t>f</a:t>
            </a:r>
            <a:r>
              <a:rPr lang="pt-PT" i="1" baseline="-25000" dirty="0"/>
              <a:t>i </a:t>
            </a:r>
            <a:r>
              <a:rPr lang="pt-PT" dirty="0"/>
              <a:t>– </a:t>
            </a:r>
            <a:r>
              <a:rPr lang="pt-PT" i="1" dirty="0"/>
              <a:t>s</a:t>
            </a:r>
            <a:r>
              <a:rPr lang="pt-PT" i="1" baseline="-25000" dirty="0"/>
              <a:t>i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Fewest</a:t>
            </a:r>
            <a:r>
              <a:rPr lang="pt-PT" dirty="0"/>
              <a:t> </a:t>
            </a:r>
            <a:r>
              <a:rPr lang="pt-PT" dirty="0" err="1"/>
              <a:t>conflicts</a:t>
            </a:r>
            <a:r>
              <a:rPr lang="pt-PT" dirty="0"/>
              <a:t>” -&gt; para cada atividade, contar o número de conflitos e ordenar segundo este número. </a:t>
            </a:r>
          </a:p>
          <a:p>
            <a:endParaRPr lang="pt-P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28" y="228600"/>
            <a:ext cx="8873172" cy="1324081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3600" dirty="0"/>
              <a:t>algoritmo ganancioso por fim mais cedo</a:t>
            </a:r>
            <a:endParaRPr lang="pt-PT" sz="2800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" y="1737360"/>
            <a:ext cx="8532813" cy="4614213"/>
          </a:xfrm>
        </p:spPr>
        <p:txBody>
          <a:bodyPr/>
          <a:lstStyle/>
          <a:p>
            <a:pPr marL="26988" indent="-26988">
              <a:spcAft>
                <a:spcPts val="600"/>
              </a:spcAft>
              <a:buNone/>
            </a:pPr>
            <a:r>
              <a:rPr lang="pt-PT" sz="2000" b="1" dirty="0"/>
              <a:t>  Baseado na intuição de que, para realizar  o maior nº de atividades</a:t>
            </a:r>
            <a:br>
              <a:rPr lang="pt-PT" sz="2000" b="1" dirty="0"/>
            </a:br>
            <a:r>
              <a:rPr lang="pt-PT" sz="2000" b="1" dirty="0"/>
              <a:t>  sequencialmente, devemos começar pela que termina mais cedo!</a:t>
            </a:r>
          </a:p>
          <a:p>
            <a:pPr>
              <a:spcBef>
                <a:spcPts val="600"/>
              </a:spcBef>
              <a:buNone/>
            </a:pPr>
            <a:r>
              <a:rPr lang="en-GB" dirty="0"/>
              <a:t>	Inputs: A = {a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…, </a:t>
            </a: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, …, a</a:t>
            </a:r>
            <a:r>
              <a:rPr lang="en-GB" baseline="-25000" dirty="0"/>
              <a:t>n</a:t>
            </a:r>
            <a:r>
              <a:rPr lang="en-GB" dirty="0"/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GB" dirty="0"/>
              <a:t>	R </a:t>
            </a:r>
            <a:r>
              <a:rPr lang="en-GB" dirty="0">
                <a:sym typeface="Symbol"/>
              </a:rPr>
              <a:t></a:t>
            </a:r>
            <a:r>
              <a:rPr lang="en-GB" dirty="0"/>
              <a:t> </a:t>
            </a:r>
            <a:r>
              <a:rPr lang="en-GB" dirty="0">
                <a:sym typeface="Symbol"/>
              </a:rPr>
              <a:t>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While A  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	a  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i</a:t>
            </a:r>
            <a:r>
              <a:rPr lang="en-GB" baseline="-25000" dirty="0">
                <a:sym typeface="Symbol"/>
              </a:rPr>
              <a:t> </a:t>
            </a:r>
            <a:r>
              <a:rPr lang="en-GB" dirty="0">
                <a:sym typeface="Symbol"/>
              </a:rPr>
              <a:t>| earliest finishing time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	R  R  {a}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	A  A \ {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j</a:t>
            </a:r>
            <a:r>
              <a:rPr lang="en-GB" dirty="0">
                <a:sym typeface="Symbol"/>
              </a:rPr>
              <a:t> </a:t>
            </a:r>
            <a:r>
              <a:rPr lang="en-GB" dirty="0">
                <a:sym typeface="Symbol" panose="05050102010706020507" pitchFamily="18" charset="2"/>
              </a:rPr>
              <a:t> A </a:t>
            </a:r>
            <a:r>
              <a:rPr lang="en-GB" dirty="0">
                <a:sym typeface="Symbol"/>
              </a:rPr>
              <a:t>| 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j</a:t>
            </a:r>
            <a:r>
              <a:rPr lang="en-GB" dirty="0">
                <a:sym typeface="Symbol"/>
              </a:rPr>
              <a:t> overlaps 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i</a:t>
            </a:r>
            <a:r>
              <a:rPr lang="en-GB" dirty="0">
                <a:sym typeface="Symbol"/>
              </a:rPr>
              <a:t>}  (includes 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i</a:t>
            </a:r>
            <a:r>
              <a:rPr lang="en-GB" dirty="0">
                <a:effectLst/>
                <a:sym typeface="Symbol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</a:t>
            </a:r>
            <a:r>
              <a:rPr lang="en-GB" dirty="0" err="1">
                <a:sym typeface="Symbol"/>
              </a:rPr>
              <a:t>EndWhile</a:t>
            </a:r>
            <a:endParaRPr lang="en-GB" dirty="0">
              <a:sym typeface="Symbol"/>
            </a:endParaRP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Return R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761412" cy="1324081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3600" dirty="0"/>
              <a:t>prova de </a:t>
            </a:r>
            <a:r>
              <a:rPr lang="pt-PT" sz="3600" dirty="0" err="1"/>
              <a:t>optimalidade</a:t>
            </a:r>
            <a:r>
              <a:rPr lang="pt-PT" sz="3600" dirty="0"/>
              <a:t> do algoritmo </a:t>
            </a:r>
            <a:endParaRPr lang="pt-PT" sz="4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60680" y="1686560"/>
            <a:ext cx="8630920" cy="4728090"/>
          </a:xfrm>
        </p:spPr>
        <p:txBody>
          <a:bodyPr/>
          <a:lstStyle/>
          <a:p>
            <a:r>
              <a:rPr lang="pt-PT" sz="2000" dirty="0"/>
              <a:t>No algoritmo e exemplo dados, sejam:</a:t>
            </a:r>
          </a:p>
          <a:p>
            <a:pPr lvl="1"/>
            <a:r>
              <a:rPr lang="pt-PT" i="1" dirty="0"/>
              <a:t>A</a:t>
            </a:r>
            <a:r>
              <a:rPr lang="pt-PT" dirty="0"/>
              <a:t> – conjunto inicial de atividades</a:t>
            </a:r>
          </a:p>
          <a:p>
            <a:pPr lvl="1"/>
            <a:r>
              <a:rPr lang="pt-PT" i="1" dirty="0"/>
              <a:t>a</a:t>
            </a:r>
            <a:r>
              <a:rPr lang="pt-PT" dirty="0"/>
              <a:t> – atividade selecionada com fim mais cedo (</a:t>
            </a:r>
            <a:r>
              <a:rPr lang="pt-PT" i="1" dirty="0"/>
              <a:t>a</a:t>
            </a:r>
            <a:r>
              <a:rPr lang="pt-PT" i="1" baseline="-25000" dirty="0"/>
              <a:t>1</a:t>
            </a:r>
            <a:r>
              <a:rPr lang="pt-PT" dirty="0"/>
              <a:t>)</a:t>
            </a:r>
          </a:p>
          <a:p>
            <a:pPr lvl="1"/>
            <a:r>
              <a:rPr lang="pt-PT" i="1" dirty="0"/>
              <a:t>I </a:t>
            </a:r>
            <a:r>
              <a:rPr lang="pt-PT" dirty="0"/>
              <a:t>– </a:t>
            </a:r>
            <a:r>
              <a:rPr lang="pt-PT" dirty="0" err="1"/>
              <a:t>conj</a:t>
            </a:r>
            <a:r>
              <a:rPr lang="pt-PT" dirty="0"/>
              <a:t>. de atividades incompatíveis com  </a:t>
            </a:r>
            <a:r>
              <a:rPr lang="pt-PT" i="1" dirty="0"/>
              <a:t>a</a:t>
            </a:r>
            <a:r>
              <a:rPr lang="pt-PT" dirty="0"/>
              <a:t>  ({</a:t>
            </a:r>
            <a:r>
              <a:rPr lang="pt-PT" i="1" dirty="0"/>
              <a:t>a</a:t>
            </a:r>
            <a:r>
              <a:rPr lang="pt-PT" i="1" baseline="-25000" dirty="0"/>
              <a:t>3</a:t>
            </a:r>
            <a:r>
              <a:rPr lang="pt-PT" i="1" dirty="0"/>
              <a:t>, a</a:t>
            </a:r>
            <a:r>
              <a:rPr lang="pt-PT" i="1" baseline="-25000" dirty="0"/>
              <a:t>4</a:t>
            </a:r>
            <a:r>
              <a:rPr lang="pt-PT" i="1" dirty="0"/>
              <a:t>, a</a:t>
            </a:r>
            <a:r>
              <a:rPr lang="pt-PT" i="1" baseline="-25000" dirty="0"/>
              <a:t>7</a:t>
            </a:r>
            <a:r>
              <a:rPr lang="pt-PT" dirty="0"/>
              <a:t>})</a:t>
            </a:r>
          </a:p>
          <a:p>
            <a:pPr lvl="1"/>
            <a:r>
              <a:rPr lang="pt-PT" i="1" dirty="0"/>
              <a:t>C</a:t>
            </a:r>
            <a:r>
              <a:rPr lang="pt-PT" dirty="0"/>
              <a:t> – </a:t>
            </a:r>
            <a:r>
              <a:rPr lang="pt-PT" dirty="0" err="1"/>
              <a:t>conj</a:t>
            </a:r>
            <a:r>
              <a:rPr lang="pt-PT" dirty="0"/>
              <a:t>. de atividades restantes  ({</a:t>
            </a:r>
            <a:r>
              <a:rPr lang="pt-PT" i="1" dirty="0"/>
              <a:t>a</a:t>
            </a:r>
            <a:r>
              <a:rPr lang="pt-PT" i="1" baseline="-25000" dirty="0"/>
              <a:t>2</a:t>
            </a:r>
            <a:r>
              <a:rPr lang="pt-PT" i="1" dirty="0"/>
              <a:t>, a</a:t>
            </a:r>
            <a:r>
              <a:rPr lang="pt-PT" i="1" baseline="-25000" dirty="0"/>
              <a:t>5</a:t>
            </a:r>
            <a:r>
              <a:rPr lang="pt-PT" i="1" dirty="0"/>
              <a:t>, a</a:t>
            </a:r>
            <a:r>
              <a:rPr lang="pt-PT" i="1" baseline="-25000" dirty="0"/>
              <a:t>6</a:t>
            </a:r>
            <a:r>
              <a:rPr lang="pt-PT" i="1" dirty="0"/>
              <a:t>, a</a:t>
            </a:r>
            <a:r>
              <a:rPr lang="pt-PT" i="1" baseline="-25000" dirty="0"/>
              <a:t>8</a:t>
            </a:r>
            <a:r>
              <a:rPr lang="pt-PT" dirty="0"/>
              <a:t>})</a:t>
            </a:r>
          </a:p>
          <a:p>
            <a:r>
              <a:rPr lang="pt-PT" sz="2000" dirty="0"/>
              <a:t>Do conjunto {</a:t>
            </a:r>
            <a:r>
              <a:rPr lang="en-GB" sz="2000" i="1" dirty="0">
                <a:sym typeface="Symbol"/>
              </a:rPr>
              <a:t>a} </a:t>
            </a:r>
            <a:r>
              <a:rPr lang="en-GB" sz="2000" dirty="0">
                <a:sym typeface="Symbol"/>
              </a:rPr>
              <a:t> </a:t>
            </a:r>
            <a:r>
              <a:rPr lang="en-GB" sz="2000" i="1" dirty="0">
                <a:sym typeface="Symbol"/>
              </a:rPr>
              <a:t>I</a:t>
            </a:r>
            <a:r>
              <a:rPr lang="en-GB" sz="2000" dirty="0">
                <a:sym typeface="Symbol"/>
              </a:rPr>
              <a:t>, </a:t>
            </a:r>
            <a:r>
              <a:rPr lang="en-GB" sz="2000" dirty="0" err="1">
                <a:sym typeface="Symbol"/>
              </a:rPr>
              <a:t>só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pode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ser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selecionada</a:t>
            </a:r>
            <a:r>
              <a:rPr lang="en-GB" sz="2000" dirty="0">
                <a:sym typeface="Symbol"/>
              </a:rPr>
              <a:t> no </a:t>
            </a:r>
            <a:r>
              <a:rPr lang="en-GB" sz="2000" dirty="0" err="1">
                <a:sym typeface="Symbol"/>
              </a:rPr>
              <a:t>máximo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uma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atividade</a:t>
            </a:r>
            <a:r>
              <a:rPr lang="en-GB" sz="2000" dirty="0">
                <a:sym typeface="Symbol"/>
              </a:rPr>
              <a:t>, </a:t>
            </a:r>
            <a:r>
              <a:rPr lang="en-GB" sz="2000" dirty="0" err="1">
                <a:sym typeface="Symbol"/>
              </a:rPr>
              <a:t>pois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são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mutuamente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incompatíveis</a:t>
            </a:r>
            <a:r>
              <a:rPr lang="en-GB" sz="2000" dirty="0">
                <a:sym typeface="Symbol"/>
              </a:rPr>
              <a:t> *</a:t>
            </a:r>
          </a:p>
          <a:p>
            <a:pPr marL="566738" lvl="1" indent="0">
              <a:buNone/>
            </a:pPr>
            <a:r>
              <a:rPr lang="en-GB" sz="1800" dirty="0">
                <a:sym typeface="Symbol"/>
              </a:rPr>
              <a:t>* C/outro </a:t>
            </a:r>
            <a:r>
              <a:rPr lang="en-GB" sz="1800" dirty="0" err="1">
                <a:sym typeface="Symbol"/>
              </a:rPr>
              <a:t>critério</a:t>
            </a:r>
            <a:r>
              <a:rPr lang="en-GB" sz="1800" dirty="0">
                <a:sym typeface="Symbol"/>
              </a:rPr>
              <a:t> de </a:t>
            </a:r>
            <a:r>
              <a:rPr lang="en-GB" sz="1800" dirty="0" err="1">
                <a:sym typeface="Symbol"/>
              </a:rPr>
              <a:t>ordenação</a:t>
            </a:r>
            <a:r>
              <a:rPr lang="en-GB" sz="1800" dirty="0">
                <a:sym typeface="Symbol"/>
              </a:rPr>
              <a:t> (</a:t>
            </a:r>
            <a:r>
              <a:rPr lang="en-GB" sz="1800" dirty="0" err="1">
                <a:sym typeface="Symbol"/>
              </a:rPr>
              <a:t>p.e.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início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mais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cedo</a:t>
            </a:r>
            <a:r>
              <a:rPr lang="en-GB" sz="1800" dirty="0">
                <a:sym typeface="Symbol"/>
              </a:rPr>
              <a:t>), podia </a:t>
            </a:r>
            <a:r>
              <a:rPr lang="en-GB" sz="1800" dirty="0" err="1">
                <a:sym typeface="Symbol"/>
              </a:rPr>
              <a:t>não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ser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assim</a:t>
            </a:r>
            <a:r>
              <a:rPr lang="en-GB" sz="1800" dirty="0">
                <a:sym typeface="Symbol"/>
              </a:rPr>
              <a:t>!</a:t>
            </a:r>
          </a:p>
          <a:p>
            <a:r>
              <a:rPr lang="pt-PT" sz="2000" dirty="0"/>
              <a:t>Desse conjunto, escolhemos uma, que é o máximo possível</a:t>
            </a:r>
          </a:p>
          <a:p>
            <a:r>
              <a:rPr lang="pt-PT" sz="2000" dirty="0"/>
              <a:t>A atividade escolhida (</a:t>
            </a:r>
            <a:r>
              <a:rPr lang="pt-PT" sz="2000" i="1" dirty="0"/>
              <a:t>a</a:t>
            </a:r>
            <a:r>
              <a:rPr lang="pt-PT" sz="2000" dirty="0"/>
              <a:t>) </a:t>
            </a:r>
            <a:r>
              <a:rPr lang="en-GB" sz="2000" dirty="0" err="1">
                <a:sym typeface="Symbol"/>
              </a:rPr>
              <a:t>não</a:t>
            </a:r>
            <a:r>
              <a:rPr lang="en-GB" sz="2000" dirty="0">
                <a:sym typeface="Symbol"/>
              </a:rPr>
              <a:t> tem </a:t>
            </a:r>
            <a:r>
              <a:rPr lang="en-GB" sz="2000" dirty="0" err="1">
                <a:sym typeface="Symbol"/>
              </a:rPr>
              <a:t>incompatibilidade</a:t>
            </a:r>
            <a:r>
              <a:rPr lang="en-GB" sz="2000" dirty="0">
                <a:sym typeface="Symbol"/>
              </a:rPr>
              <a:t> com as </a:t>
            </a:r>
            <a:r>
              <a:rPr lang="en-GB" sz="2000" dirty="0" err="1">
                <a:sym typeface="Symbol"/>
              </a:rPr>
              <a:t>restantes</a:t>
            </a:r>
            <a:r>
              <a:rPr lang="en-GB" sz="2000" dirty="0">
                <a:sym typeface="Symbol"/>
              </a:rPr>
              <a:t> (</a:t>
            </a:r>
            <a:r>
              <a:rPr lang="en-GB" sz="2000" i="1" dirty="0">
                <a:sym typeface="Symbol"/>
              </a:rPr>
              <a:t>C</a:t>
            </a:r>
            <a:r>
              <a:rPr lang="en-GB" sz="2000" dirty="0">
                <a:sym typeface="Symbol"/>
              </a:rPr>
              <a:t>), logo a </a:t>
            </a:r>
            <a:r>
              <a:rPr lang="en-GB" sz="2000" dirty="0" err="1">
                <a:sym typeface="Symbol"/>
              </a:rPr>
              <a:t>escolha</a:t>
            </a:r>
            <a:r>
              <a:rPr lang="en-GB" sz="2000" dirty="0">
                <a:sym typeface="Symbol"/>
              </a:rPr>
              <a:t> de </a:t>
            </a:r>
            <a:r>
              <a:rPr lang="en-GB" sz="2000" i="1" dirty="0">
                <a:sym typeface="Symbol"/>
              </a:rPr>
              <a:t>a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permite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maximizar</a:t>
            </a:r>
            <a:r>
              <a:rPr lang="en-GB" sz="2000" dirty="0">
                <a:sym typeface="Symbol"/>
              </a:rPr>
              <a:t> o nº de </a:t>
            </a:r>
            <a:r>
              <a:rPr lang="en-GB" sz="2000" dirty="0" err="1">
                <a:sym typeface="Symbol"/>
              </a:rPr>
              <a:t>atividades</a:t>
            </a:r>
            <a:r>
              <a:rPr lang="en-GB" sz="2000" dirty="0">
                <a:sym typeface="Symbol"/>
              </a:rPr>
              <a:t> que se </a:t>
            </a:r>
            <a:r>
              <a:rPr lang="en-GB" sz="2000" dirty="0" err="1">
                <a:sym typeface="Symbol"/>
              </a:rPr>
              <a:t>podem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escolher</a:t>
            </a:r>
            <a:r>
              <a:rPr lang="en-GB" sz="2000" dirty="0">
                <a:sym typeface="Symbol"/>
              </a:rPr>
              <a:t> de </a:t>
            </a:r>
            <a:r>
              <a:rPr lang="en-GB" sz="2000" i="1" dirty="0">
                <a:sym typeface="Symbol"/>
              </a:rPr>
              <a:t>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0816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385637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4000" dirty="0"/>
              <a:t>verificação experimental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2973" y="1622032"/>
            <a:ext cx="8587347" cy="2801409"/>
          </a:xfrm>
        </p:spPr>
        <p:txBody>
          <a:bodyPr/>
          <a:lstStyle/>
          <a:p>
            <a:r>
              <a:rPr lang="pt-PT" sz="2000" dirty="0"/>
              <a:t>O programa anexo “scheduling.cpp” gera instâncias aleatórias do problema (listas de atividades), aplica vários algoritmos de escalonamento gananciosos e compara com o resultado ótimo (obtido por algoritmo de pesquisa exaustiva)</a:t>
            </a:r>
          </a:p>
          <a:p>
            <a:r>
              <a:rPr lang="pt-PT" sz="2000" dirty="0"/>
              <a:t>Se encontrar contra-exemplos, prova que o algoritmo em causa não garante o ótimo (sem termos de pensar muito na análise teórica …)</a:t>
            </a:r>
          </a:p>
          <a:p>
            <a:r>
              <a:rPr lang="pt-PT" sz="2000" dirty="0"/>
              <a:t>De facto, só os algoritmos gananciosos por fim mais cedo (cf. prova) e início mais tarde (simétrico do anterior) garantem o ótimo!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0393" y="4633437"/>
            <a:ext cx="8218487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 b="0" u="none" dirty="0"/>
              <a:t>counter-example found for shortest interval: {[10, 14], [12, 18], [5, 12]}; expected result size=2; actual result size=1</a:t>
            </a:r>
          </a:p>
          <a:p>
            <a:pPr algn="l">
              <a:buNone/>
            </a:pPr>
            <a:r>
              <a:rPr lang="en-US" sz="1200" b="0" u="none" dirty="0"/>
              <a:t>counter-example found for earliest start: {[12, 25], [16, 16], [22, 28]}; expected result size=2; actual result size=1</a:t>
            </a:r>
          </a:p>
          <a:p>
            <a:pPr algn="l">
              <a:buNone/>
            </a:pPr>
            <a:r>
              <a:rPr lang="en-US" sz="1200" b="0" u="none" dirty="0"/>
              <a:t>counter-example found for latest finish: {[10, 27], [16, 25], [2, 14]}; expected result size=2; actual result size=1</a:t>
            </a:r>
          </a:p>
          <a:p>
            <a:pPr algn="l">
              <a:buNone/>
            </a:pPr>
            <a:r>
              <a:rPr lang="en-US" sz="1200" b="0" u="none" dirty="0"/>
              <a:t>counter-example found for fewest conflicts: {[5, 12], [89, 127], [25, 32], [80, 117], [31, 45], [48, 67], [44, 52], [68, 125], [54, 81], [47, 79], [44, 70], [27, 83], [27, 91], [11, 81], [5, 107]}; expected result size=5; actual result size=4</a:t>
            </a:r>
          </a:p>
          <a:p>
            <a:pPr algn="l">
              <a:buNone/>
            </a:pPr>
            <a:r>
              <a:rPr lang="en-US" sz="1200" b="0" u="none" dirty="0"/>
              <a:t>no counter-example found for earliest finish with up to 20 activities (1000 samples for each number of activities)</a:t>
            </a:r>
          </a:p>
          <a:p>
            <a:pPr algn="l">
              <a:buNone/>
            </a:pPr>
            <a:r>
              <a:rPr lang="en-US" sz="1200" b="0" u="none" dirty="0"/>
              <a:t>no counter-example found for latest start with up to 20 activities (1000 samples for each number of activities)</a:t>
            </a:r>
            <a:endParaRPr lang="pt-PT" sz="1200" b="0" u="none" dirty="0"/>
          </a:p>
        </p:txBody>
      </p:sp>
    </p:spTree>
    <p:extLst>
      <p:ext uri="{BB962C8B-B14F-4D97-AF65-F5344CB8AC3E}">
        <p14:creationId xmlns:p14="http://schemas.microsoft.com/office/powerpoint/2010/main" val="1187131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385637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4000" dirty="0"/>
              <a:t>*abordagem recursiva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1655445"/>
            <a:ext cx="8532813" cy="4663457"/>
          </a:xfrm>
        </p:spPr>
        <p:txBody>
          <a:bodyPr/>
          <a:lstStyle/>
          <a:p>
            <a:pPr>
              <a:buNone/>
            </a:pPr>
            <a:r>
              <a:rPr lang="pt-PT" dirty="0"/>
              <a:t>Subestrutura óptima:</a:t>
            </a:r>
          </a:p>
          <a:p>
            <a:r>
              <a:rPr lang="pt-PT" dirty="0"/>
              <a:t>Assume-se que as atividades estão ordenadas por </a:t>
            </a:r>
            <a:r>
              <a:rPr lang="pt-PT" i="1" dirty="0"/>
              <a:t>f</a:t>
            </a:r>
            <a:r>
              <a:rPr lang="pt-PT" i="1" baseline="-25000" dirty="0"/>
              <a:t>i</a:t>
            </a:r>
            <a:r>
              <a:rPr lang="pt-PT" dirty="0"/>
              <a:t>.</a:t>
            </a:r>
          </a:p>
          <a:p>
            <a:pPr lvl="1"/>
            <a:r>
              <a:rPr lang="pt-PT" i="1" dirty="0">
                <a:solidFill>
                  <a:srgbClr val="FFFF66"/>
                </a:solidFill>
              </a:rPr>
              <a:t>f</a:t>
            </a:r>
            <a:r>
              <a:rPr lang="pt-PT" baseline="-25000" dirty="0">
                <a:solidFill>
                  <a:srgbClr val="FFFF66"/>
                </a:solidFill>
              </a:rPr>
              <a:t>1</a:t>
            </a:r>
            <a:r>
              <a:rPr lang="pt-PT" dirty="0">
                <a:solidFill>
                  <a:srgbClr val="FFFF66"/>
                </a:solidFill>
              </a:rPr>
              <a:t> </a:t>
            </a:r>
            <a:r>
              <a:rPr lang="pt-PT" dirty="0">
                <a:solidFill>
                  <a:srgbClr val="FFFF66"/>
                </a:solidFill>
                <a:sym typeface="Symbol" pitchFamily="18" charset="2"/>
              </a:rPr>
              <a:t> </a:t>
            </a:r>
            <a:r>
              <a:rPr lang="pt-PT" i="1" dirty="0">
                <a:solidFill>
                  <a:srgbClr val="FFFF66"/>
                </a:solidFill>
              </a:rPr>
              <a:t>f</a:t>
            </a:r>
            <a:r>
              <a:rPr lang="pt-PT" baseline="-25000" dirty="0">
                <a:solidFill>
                  <a:srgbClr val="FFFF66"/>
                </a:solidFill>
              </a:rPr>
              <a:t>2</a:t>
            </a:r>
            <a:r>
              <a:rPr lang="pt-PT" dirty="0">
                <a:solidFill>
                  <a:srgbClr val="FFFF66"/>
                </a:solidFill>
              </a:rPr>
              <a:t> </a:t>
            </a:r>
            <a:r>
              <a:rPr lang="pt-PT" dirty="0">
                <a:solidFill>
                  <a:srgbClr val="FFFF66"/>
                </a:solidFill>
                <a:sym typeface="Symbol" pitchFamily="18" charset="2"/>
              </a:rPr>
              <a:t> …  </a:t>
            </a:r>
            <a:r>
              <a:rPr lang="pt-PT" i="1" dirty="0" err="1">
                <a:solidFill>
                  <a:srgbClr val="FFFF66"/>
                </a:solidFill>
              </a:rPr>
              <a:t>f</a:t>
            </a:r>
            <a:r>
              <a:rPr lang="pt-PT" baseline="-25000" dirty="0" err="1">
                <a:solidFill>
                  <a:srgbClr val="FFFF66"/>
                </a:solidFill>
              </a:rPr>
              <a:t>n</a:t>
            </a:r>
            <a:r>
              <a:rPr lang="pt-PT" dirty="0">
                <a:solidFill>
                  <a:srgbClr val="FFFF66"/>
                </a:solidFill>
              </a:rPr>
              <a:t>.</a:t>
            </a:r>
            <a:endParaRPr lang="pt-PT" i="1" dirty="0">
              <a:solidFill>
                <a:srgbClr val="FFFF66"/>
              </a:solidFill>
            </a:endParaRPr>
          </a:p>
          <a:p>
            <a:r>
              <a:rPr lang="pt-PT" dirty="0"/>
              <a:t>Supondo-se q/ uma solução óptima inclua atividade </a:t>
            </a:r>
            <a:r>
              <a:rPr lang="pt-PT" i="1" dirty="0" err="1"/>
              <a:t>a</a:t>
            </a:r>
            <a:r>
              <a:rPr lang="pt-PT" baseline="-25000" dirty="0" err="1"/>
              <a:t>k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Isso gera dois </a:t>
            </a:r>
            <a:r>
              <a:rPr lang="pt-PT" dirty="0" err="1"/>
              <a:t>subproblemas</a:t>
            </a:r>
            <a:r>
              <a:rPr lang="pt-PT" dirty="0"/>
              <a:t>:</a:t>
            </a:r>
          </a:p>
          <a:p>
            <a:pPr lvl="1"/>
            <a:r>
              <a:rPr lang="pt-PT" dirty="0">
                <a:solidFill>
                  <a:srgbClr val="FFFF66"/>
                </a:solidFill>
              </a:rPr>
              <a:t>Seleccionar de </a:t>
            </a:r>
            <a:r>
              <a:rPr lang="pt-PT" i="1" dirty="0">
                <a:solidFill>
                  <a:srgbClr val="FFFF66"/>
                </a:solidFill>
              </a:rPr>
              <a:t>a</a:t>
            </a:r>
            <a:r>
              <a:rPr lang="pt-PT" baseline="-25000" dirty="0">
                <a:solidFill>
                  <a:srgbClr val="FFFF66"/>
                </a:solidFill>
              </a:rPr>
              <a:t>1</a:t>
            </a:r>
            <a:r>
              <a:rPr lang="pt-PT" dirty="0">
                <a:solidFill>
                  <a:srgbClr val="FFFF66"/>
                </a:solidFill>
              </a:rPr>
              <a:t>, …, </a:t>
            </a:r>
            <a:r>
              <a:rPr lang="pt-PT" i="1" dirty="0">
                <a:solidFill>
                  <a:srgbClr val="FFFF66"/>
                </a:solidFill>
              </a:rPr>
              <a:t>a</a:t>
            </a:r>
            <a:r>
              <a:rPr lang="pt-PT" baseline="-25000" dirty="0">
                <a:solidFill>
                  <a:srgbClr val="FFFF66"/>
                </a:solidFill>
              </a:rPr>
              <a:t>k-1</a:t>
            </a:r>
            <a:r>
              <a:rPr lang="pt-PT" dirty="0"/>
              <a:t>, atividades compatíveis entre si, e </a:t>
            </a:r>
            <a:r>
              <a:rPr lang="pt-PT" dirty="0">
                <a:solidFill>
                  <a:srgbClr val="FFFF66"/>
                </a:solidFill>
              </a:rPr>
              <a:t>que terminam antes de </a:t>
            </a:r>
            <a:r>
              <a:rPr lang="pt-PT" i="1" dirty="0" err="1">
                <a:solidFill>
                  <a:srgbClr val="FFFF66"/>
                </a:solidFill>
              </a:rPr>
              <a:t>a</a:t>
            </a:r>
            <a:r>
              <a:rPr lang="pt-PT" baseline="-25000" dirty="0" err="1">
                <a:solidFill>
                  <a:srgbClr val="FFFF66"/>
                </a:solidFill>
              </a:rPr>
              <a:t>k</a:t>
            </a:r>
            <a:r>
              <a:rPr lang="pt-PT" dirty="0">
                <a:solidFill>
                  <a:srgbClr val="FFFF66"/>
                </a:solidFill>
              </a:rPr>
              <a:t> começar </a:t>
            </a:r>
            <a:r>
              <a:rPr lang="pt-PT" dirty="0"/>
              <a:t>(compatíveis com </a:t>
            </a:r>
            <a:r>
              <a:rPr lang="pt-PT" i="1" dirty="0" err="1"/>
              <a:t>a</a:t>
            </a:r>
            <a:r>
              <a:rPr lang="pt-PT" baseline="-25000" dirty="0" err="1"/>
              <a:t>k</a:t>
            </a:r>
            <a:r>
              <a:rPr lang="pt-PT" dirty="0"/>
              <a:t>).</a:t>
            </a:r>
          </a:p>
          <a:p>
            <a:pPr lvl="1"/>
            <a:r>
              <a:rPr lang="pt-PT" dirty="0">
                <a:solidFill>
                  <a:srgbClr val="FFFF66"/>
                </a:solidFill>
              </a:rPr>
              <a:t>Seleccionar de </a:t>
            </a:r>
            <a:r>
              <a:rPr lang="pt-PT" i="1" dirty="0">
                <a:solidFill>
                  <a:srgbClr val="FFFF66"/>
                </a:solidFill>
              </a:rPr>
              <a:t>a</a:t>
            </a:r>
            <a:r>
              <a:rPr lang="pt-PT" baseline="-25000" dirty="0">
                <a:solidFill>
                  <a:srgbClr val="FFFF66"/>
                </a:solidFill>
              </a:rPr>
              <a:t>k+1</a:t>
            </a:r>
            <a:r>
              <a:rPr lang="pt-PT" dirty="0">
                <a:solidFill>
                  <a:srgbClr val="FFFF66"/>
                </a:solidFill>
              </a:rPr>
              <a:t>, …, </a:t>
            </a:r>
            <a:r>
              <a:rPr lang="pt-PT" i="1" dirty="0" err="1">
                <a:solidFill>
                  <a:srgbClr val="FFFF66"/>
                </a:solidFill>
              </a:rPr>
              <a:t>a</a:t>
            </a:r>
            <a:r>
              <a:rPr lang="pt-PT" baseline="-25000" dirty="0" err="1">
                <a:solidFill>
                  <a:srgbClr val="FFFF66"/>
                </a:solidFill>
              </a:rPr>
              <a:t>n</a:t>
            </a:r>
            <a:r>
              <a:rPr lang="pt-PT" dirty="0"/>
              <a:t>, atividades compatíveis entre si, e </a:t>
            </a:r>
            <a:r>
              <a:rPr lang="pt-PT" dirty="0">
                <a:solidFill>
                  <a:srgbClr val="FFFF66"/>
                </a:solidFill>
              </a:rPr>
              <a:t>que iniciam depois de </a:t>
            </a:r>
            <a:r>
              <a:rPr lang="pt-PT" i="1" dirty="0" err="1">
                <a:solidFill>
                  <a:srgbClr val="FFFF66"/>
                </a:solidFill>
              </a:rPr>
              <a:t>a</a:t>
            </a:r>
            <a:r>
              <a:rPr lang="pt-PT" baseline="-25000" dirty="0" err="1">
                <a:solidFill>
                  <a:srgbClr val="FFFF66"/>
                </a:solidFill>
              </a:rPr>
              <a:t>k</a:t>
            </a:r>
            <a:r>
              <a:rPr lang="pt-PT" dirty="0">
                <a:solidFill>
                  <a:srgbClr val="FFFF66"/>
                </a:solidFill>
              </a:rPr>
              <a:t> terminar </a:t>
            </a:r>
            <a:r>
              <a:rPr lang="pt-PT" dirty="0"/>
              <a:t>(compatíveis com </a:t>
            </a:r>
            <a:r>
              <a:rPr lang="pt-PT" i="1" dirty="0" err="1"/>
              <a:t>a</a:t>
            </a:r>
            <a:r>
              <a:rPr lang="pt-PT" baseline="-25000" dirty="0" err="1"/>
              <a:t>k</a:t>
            </a:r>
            <a:r>
              <a:rPr lang="pt-PT" dirty="0"/>
              <a:t>).</a:t>
            </a:r>
          </a:p>
          <a:p>
            <a:pPr lvl="1"/>
            <a:r>
              <a:rPr lang="pt-PT" dirty="0"/>
              <a:t>A solução para os dois </a:t>
            </a:r>
            <a:r>
              <a:rPr lang="pt-PT" dirty="0" err="1"/>
              <a:t>subproblemas</a:t>
            </a:r>
            <a:r>
              <a:rPr lang="pt-PT" dirty="0"/>
              <a:t> deve ser óptima.</a:t>
            </a:r>
          </a:p>
          <a:p>
            <a:pPr lvl="2"/>
            <a:r>
              <a:rPr lang="pt-PT" dirty="0"/>
              <a:t>* Fica como exercício provar esta condição!</a:t>
            </a:r>
          </a:p>
        </p:txBody>
      </p:sp>
    </p:spTree>
    <p:extLst>
      <p:ext uri="{BB962C8B-B14F-4D97-AF65-F5344CB8AC3E}">
        <p14:creationId xmlns:p14="http://schemas.microsoft.com/office/powerpoint/2010/main" val="26195586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385637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4000" dirty="0"/>
              <a:t>*abordagem recursiva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80" y="1838325"/>
            <a:ext cx="8532813" cy="2604432"/>
          </a:xfrm>
        </p:spPr>
        <p:txBody>
          <a:bodyPr/>
          <a:lstStyle/>
          <a:p>
            <a:r>
              <a:rPr lang="pt-PT" dirty="0"/>
              <a:t>Seja </a:t>
            </a:r>
            <a:r>
              <a:rPr lang="pt-PT" i="1" dirty="0" err="1">
                <a:solidFill>
                  <a:srgbClr val="FFFF66"/>
                </a:solidFill>
              </a:rPr>
              <a:t>S</a:t>
            </a:r>
            <a:r>
              <a:rPr lang="pt-PT" baseline="-25000" dirty="0" err="1">
                <a:solidFill>
                  <a:srgbClr val="FFFF66"/>
                </a:solidFill>
              </a:rPr>
              <a:t>ij</a:t>
            </a:r>
            <a:r>
              <a:rPr lang="pt-PT" dirty="0"/>
              <a:t> = subconjunto de atividades em </a:t>
            </a:r>
            <a:r>
              <a:rPr lang="pt-PT" i="1" dirty="0"/>
              <a:t>A</a:t>
            </a:r>
            <a:r>
              <a:rPr lang="pt-PT" dirty="0"/>
              <a:t> q/ iniciam depois de </a:t>
            </a:r>
            <a:r>
              <a:rPr lang="pt-PT" i="1" dirty="0"/>
              <a:t>a</a:t>
            </a:r>
            <a:r>
              <a:rPr lang="pt-PT" baseline="-25000" dirty="0"/>
              <a:t>i</a:t>
            </a:r>
            <a:r>
              <a:rPr lang="pt-PT" dirty="0"/>
              <a:t> terminar e terminam antes de </a:t>
            </a:r>
            <a:r>
              <a:rPr lang="pt-PT" i="1" dirty="0" err="1"/>
              <a:t>a</a:t>
            </a:r>
            <a:r>
              <a:rPr lang="pt-PT" baseline="-25000" dirty="0" err="1"/>
              <a:t>j</a:t>
            </a:r>
            <a:r>
              <a:rPr lang="pt-PT" dirty="0"/>
              <a:t> começar.</a:t>
            </a:r>
          </a:p>
          <a:p>
            <a:r>
              <a:rPr lang="pt-PT" dirty="0" err="1">
                <a:solidFill>
                  <a:srgbClr val="FFFF66"/>
                </a:solidFill>
              </a:rPr>
              <a:t>Subproblemas</a:t>
            </a:r>
            <a:r>
              <a:rPr lang="pt-PT" dirty="0">
                <a:solidFill>
                  <a:srgbClr val="FFFF66"/>
                </a:solidFill>
              </a:rPr>
              <a:t>: </a:t>
            </a:r>
            <a:r>
              <a:rPr lang="pt-PT" dirty="0"/>
              <a:t>Seleccionar o máximo número de atividades mutuamente compatíveis de </a:t>
            </a:r>
            <a:r>
              <a:rPr lang="pt-PT" i="1" dirty="0" err="1"/>
              <a:t>S</a:t>
            </a:r>
            <a:r>
              <a:rPr lang="pt-PT" baseline="-25000" dirty="0" err="1"/>
              <a:t>ij</a:t>
            </a:r>
            <a:r>
              <a:rPr lang="pt-PT" dirty="0"/>
              <a:t>.</a:t>
            </a:r>
          </a:p>
          <a:p>
            <a:r>
              <a:rPr lang="pt-PT" dirty="0"/>
              <a:t>Seja </a:t>
            </a:r>
            <a:r>
              <a:rPr lang="pt-PT" i="1" dirty="0">
                <a:solidFill>
                  <a:srgbClr val="FFFF66"/>
                </a:solidFill>
              </a:rPr>
              <a:t>c</a:t>
            </a:r>
            <a:r>
              <a:rPr lang="pt-PT" dirty="0">
                <a:solidFill>
                  <a:srgbClr val="FFFF66"/>
                </a:solidFill>
              </a:rPr>
              <a:t>[</a:t>
            </a:r>
            <a:r>
              <a:rPr lang="pt-PT" i="1" dirty="0">
                <a:solidFill>
                  <a:srgbClr val="FFFF66"/>
                </a:solidFill>
              </a:rPr>
              <a:t>i</a:t>
            </a:r>
            <a:r>
              <a:rPr lang="pt-PT" dirty="0">
                <a:solidFill>
                  <a:srgbClr val="FFFF66"/>
                </a:solidFill>
              </a:rPr>
              <a:t>, </a:t>
            </a:r>
            <a:r>
              <a:rPr lang="pt-PT" i="1" dirty="0">
                <a:solidFill>
                  <a:srgbClr val="FFFF66"/>
                </a:solidFill>
              </a:rPr>
              <a:t>j</a:t>
            </a:r>
            <a:r>
              <a:rPr lang="pt-PT" dirty="0">
                <a:solidFill>
                  <a:srgbClr val="FFFF66"/>
                </a:solidFill>
              </a:rPr>
              <a:t>] </a:t>
            </a:r>
            <a:r>
              <a:rPr lang="pt-PT" dirty="0"/>
              <a:t>= tamanho do subconjunto de tamanho máximo de atividades mutuamente compatíveis em </a:t>
            </a:r>
            <a:r>
              <a:rPr lang="pt-PT" i="1" dirty="0" err="1"/>
              <a:t>S</a:t>
            </a:r>
            <a:r>
              <a:rPr lang="pt-PT" baseline="-25000" dirty="0" err="1"/>
              <a:t>ij</a:t>
            </a:r>
            <a:r>
              <a:rPr lang="pt-PT" dirty="0"/>
              <a:t>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78566" y="4893733"/>
          <a:ext cx="5587995" cy="111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ção" r:id="rId4" imgW="5333760" imgH="1066680" progId="Equation.3">
                  <p:embed/>
                </p:oleObj>
              </mc:Choice>
              <mc:Fallback>
                <p:oleObj name="Equação" r:id="rId4" imgW="53337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566" y="4893733"/>
                        <a:ext cx="5587995" cy="111759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2377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38605"/>
            <a:ext cx="8532813" cy="2382833"/>
          </a:xfrm>
        </p:spPr>
        <p:txBody>
          <a:bodyPr/>
          <a:lstStyle/>
          <a:p>
            <a:pPr>
              <a:buNone/>
            </a:pPr>
            <a:r>
              <a:rPr lang="pt-PT" dirty="0"/>
              <a:t>Variação do problema de escalonamento de atividades:</a:t>
            </a:r>
          </a:p>
          <a:p>
            <a:r>
              <a:rPr lang="pt-PT" dirty="0"/>
              <a:t>Dados: tarefas (</a:t>
            </a:r>
            <a:r>
              <a:rPr lang="pt-PT" i="1" dirty="0" err="1"/>
              <a:t>jobs</a:t>
            </a:r>
            <a:r>
              <a:rPr lang="pt-PT" dirty="0"/>
              <a:t>) e tempo (duração)</a:t>
            </a:r>
          </a:p>
          <a:p>
            <a:r>
              <a:rPr lang="pt-PT" dirty="0"/>
              <a:t>Objectivo: sequenciar tarefas minimizando o tempo médio de conclusão</a:t>
            </a:r>
          </a:p>
          <a:p>
            <a:r>
              <a:rPr lang="pt-PT" dirty="0"/>
              <a:t>Método: </a:t>
            </a:r>
            <a:r>
              <a:rPr lang="pt-PT" b="1" dirty="0"/>
              <a:t>tarefas mais curtas primeiro! </a:t>
            </a:r>
          </a:p>
        </p:txBody>
      </p:sp>
      <p:graphicFrame>
        <p:nvGraphicFramePr>
          <p:cNvPr id="154015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5873"/>
              </p:ext>
            </p:extLst>
          </p:nvPr>
        </p:nvGraphicFramePr>
        <p:xfrm>
          <a:off x="1064260" y="4086860"/>
          <a:ext cx="2298700" cy="2260601"/>
        </p:xfrm>
        <a:graphic>
          <a:graphicData uri="http://schemas.openxmlformats.org/drawingml/2006/table">
            <a:tbl>
              <a:tblPr/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Tarefa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Tempo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j1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15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j2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8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j3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3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j4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10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0124" name="Text Box 28"/>
          <p:cNvSpPr txBox="1">
            <a:spLocks noChangeArrowheads="1"/>
          </p:cNvSpPr>
          <p:nvPr/>
        </p:nvSpPr>
        <p:spPr bwMode="auto">
          <a:xfrm>
            <a:off x="4135438" y="4329748"/>
            <a:ext cx="16335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j1</a:t>
            </a:r>
          </a:p>
        </p:txBody>
      </p:sp>
      <p:sp>
        <p:nvSpPr>
          <p:cNvPr id="1540125" name="Text Box 29"/>
          <p:cNvSpPr txBox="1">
            <a:spLocks noChangeArrowheads="1"/>
          </p:cNvSpPr>
          <p:nvPr/>
        </p:nvSpPr>
        <p:spPr bwMode="auto">
          <a:xfrm>
            <a:off x="5495925" y="483457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15</a:t>
            </a:r>
          </a:p>
        </p:txBody>
      </p:sp>
      <p:sp>
        <p:nvSpPr>
          <p:cNvPr id="1540127" name="Text Box 31"/>
          <p:cNvSpPr txBox="1">
            <a:spLocks noChangeArrowheads="1"/>
          </p:cNvSpPr>
          <p:nvPr/>
        </p:nvSpPr>
        <p:spPr bwMode="auto">
          <a:xfrm>
            <a:off x="4064000" y="3947160"/>
            <a:ext cx="24511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pt-PT" sz="1800" u="none" dirty="0">
                <a:latin typeface="Trebuchet MS" charset="0"/>
              </a:rPr>
              <a:t>Tempo médio: 25</a:t>
            </a:r>
          </a:p>
        </p:txBody>
      </p:sp>
      <p:sp>
        <p:nvSpPr>
          <p:cNvPr id="1540128" name="Text Box 32"/>
          <p:cNvSpPr txBox="1">
            <a:spLocks noChangeArrowheads="1"/>
          </p:cNvSpPr>
          <p:nvPr/>
        </p:nvSpPr>
        <p:spPr bwMode="auto">
          <a:xfrm>
            <a:off x="5773738" y="4329748"/>
            <a:ext cx="7953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j2</a:t>
            </a:r>
          </a:p>
        </p:txBody>
      </p:sp>
      <p:sp>
        <p:nvSpPr>
          <p:cNvPr id="1540129" name="Text Box 33"/>
          <p:cNvSpPr txBox="1">
            <a:spLocks noChangeArrowheads="1"/>
          </p:cNvSpPr>
          <p:nvPr/>
        </p:nvSpPr>
        <p:spPr bwMode="auto">
          <a:xfrm>
            <a:off x="6296025" y="483457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23</a:t>
            </a:r>
          </a:p>
        </p:txBody>
      </p:sp>
      <p:sp>
        <p:nvSpPr>
          <p:cNvPr id="1540130" name="Text Box 34"/>
          <p:cNvSpPr txBox="1">
            <a:spLocks noChangeArrowheads="1"/>
          </p:cNvSpPr>
          <p:nvPr/>
        </p:nvSpPr>
        <p:spPr bwMode="auto">
          <a:xfrm>
            <a:off x="6573838" y="4329748"/>
            <a:ext cx="3127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118800" rIns="0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j3</a:t>
            </a:r>
          </a:p>
        </p:txBody>
      </p:sp>
      <p:sp>
        <p:nvSpPr>
          <p:cNvPr id="1540131" name="Text Box 35"/>
          <p:cNvSpPr txBox="1">
            <a:spLocks noChangeArrowheads="1"/>
          </p:cNvSpPr>
          <p:nvPr/>
        </p:nvSpPr>
        <p:spPr bwMode="auto">
          <a:xfrm>
            <a:off x="6753225" y="483457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26</a:t>
            </a:r>
          </a:p>
        </p:txBody>
      </p:sp>
      <p:sp>
        <p:nvSpPr>
          <p:cNvPr id="1540132" name="Text Box 36"/>
          <p:cNvSpPr txBox="1">
            <a:spLocks noChangeArrowheads="1"/>
          </p:cNvSpPr>
          <p:nvPr/>
        </p:nvSpPr>
        <p:spPr bwMode="auto">
          <a:xfrm>
            <a:off x="6891338" y="4329748"/>
            <a:ext cx="10874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j4</a:t>
            </a:r>
          </a:p>
        </p:txBody>
      </p:sp>
      <p:sp>
        <p:nvSpPr>
          <p:cNvPr id="1540133" name="Text Box 37"/>
          <p:cNvSpPr txBox="1">
            <a:spLocks noChangeArrowheads="1"/>
          </p:cNvSpPr>
          <p:nvPr/>
        </p:nvSpPr>
        <p:spPr bwMode="auto">
          <a:xfrm>
            <a:off x="7743825" y="483457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36</a:t>
            </a:r>
          </a:p>
        </p:txBody>
      </p:sp>
      <p:sp>
        <p:nvSpPr>
          <p:cNvPr id="1540135" name="Text Box 39"/>
          <p:cNvSpPr txBox="1">
            <a:spLocks noChangeArrowheads="1"/>
          </p:cNvSpPr>
          <p:nvPr/>
        </p:nvSpPr>
        <p:spPr bwMode="auto">
          <a:xfrm>
            <a:off x="6367463" y="5741988"/>
            <a:ext cx="16335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j1</a:t>
            </a:r>
          </a:p>
        </p:txBody>
      </p:sp>
      <p:sp>
        <p:nvSpPr>
          <p:cNvPr id="1540136" name="Text Box 40"/>
          <p:cNvSpPr txBox="1">
            <a:spLocks noChangeArrowheads="1"/>
          </p:cNvSpPr>
          <p:nvPr/>
        </p:nvSpPr>
        <p:spPr bwMode="auto">
          <a:xfrm>
            <a:off x="4491038" y="5741988"/>
            <a:ext cx="7953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j2</a:t>
            </a:r>
          </a:p>
        </p:txBody>
      </p:sp>
      <p:sp>
        <p:nvSpPr>
          <p:cNvPr id="1540137" name="Text Box 41"/>
          <p:cNvSpPr txBox="1">
            <a:spLocks noChangeArrowheads="1"/>
          </p:cNvSpPr>
          <p:nvPr/>
        </p:nvSpPr>
        <p:spPr bwMode="auto">
          <a:xfrm>
            <a:off x="4173538" y="5741988"/>
            <a:ext cx="3127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118800" rIns="0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j3</a:t>
            </a:r>
          </a:p>
        </p:txBody>
      </p:sp>
      <p:sp>
        <p:nvSpPr>
          <p:cNvPr id="1540138" name="Text Box 42"/>
          <p:cNvSpPr txBox="1">
            <a:spLocks noChangeArrowheads="1"/>
          </p:cNvSpPr>
          <p:nvPr/>
        </p:nvSpPr>
        <p:spPr bwMode="auto">
          <a:xfrm>
            <a:off x="5278438" y="5741988"/>
            <a:ext cx="10874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j4</a:t>
            </a:r>
          </a:p>
        </p:txBody>
      </p:sp>
      <p:sp>
        <p:nvSpPr>
          <p:cNvPr id="1540139" name="Text Box 43"/>
          <p:cNvSpPr txBox="1">
            <a:spLocks noChangeArrowheads="1"/>
          </p:cNvSpPr>
          <p:nvPr/>
        </p:nvSpPr>
        <p:spPr bwMode="auto">
          <a:xfrm>
            <a:off x="4333875" y="62341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3</a:t>
            </a:r>
          </a:p>
        </p:txBody>
      </p:sp>
      <p:sp>
        <p:nvSpPr>
          <p:cNvPr id="1540140" name="Text Box 44"/>
          <p:cNvSpPr txBox="1">
            <a:spLocks noChangeArrowheads="1"/>
          </p:cNvSpPr>
          <p:nvPr/>
        </p:nvSpPr>
        <p:spPr bwMode="auto">
          <a:xfrm>
            <a:off x="5038725" y="623411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11</a:t>
            </a:r>
          </a:p>
        </p:txBody>
      </p:sp>
      <p:sp>
        <p:nvSpPr>
          <p:cNvPr id="1540141" name="Text Box 45"/>
          <p:cNvSpPr txBox="1">
            <a:spLocks noChangeArrowheads="1"/>
          </p:cNvSpPr>
          <p:nvPr/>
        </p:nvSpPr>
        <p:spPr bwMode="auto">
          <a:xfrm>
            <a:off x="6181725" y="623411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21</a:t>
            </a:r>
          </a:p>
        </p:txBody>
      </p:sp>
      <p:sp>
        <p:nvSpPr>
          <p:cNvPr id="1540142" name="Text Box 46"/>
          <p:cNvSpPr txBox="1">
            <a:spLocks noChangeArrowheads="1"/>
          </p:cNvSpPr>
          <p:nvPr/>
        </p:nvSpPr>
        <p:spPr bwMode="auto">
          <a:xfrm>
            <a:off x="7807325" y="623411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36</a:t>
            </a:r>
          </a:p>
        </p:txBody>
      </p:sp>
      <p:sp>
        <p:nvSpPr>
          <p:cNvPr id="1540143" name="Text Box 47"/>
          <p:cNvSpPr txBox="1">
            <a:spLocks noChangeArrowheads="1"/>
          </p:cNvSpPr>
          <p:nvPr/>
        </p:nvSpPr>
        <p:spPr bwMode="auto">
          <a:xfrm>
            <a:off x="4064000" y="5334000"/>
            <a:ext cx="24511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pt-PT" sz="1800" u="none">
                <a:latin typeface="Trebuchet MS" charset="0"/>
              </a:rPr>
              <a:t>Tempo médio: 17.75</a:t>
            </a:r>
          </a:p>
        </p:txBody>
      </p:sp>
      <p:sp>
        <p:nvSpPr>
          <p:cNvPr id="1540144" name="Freeform 48"/>
          <p:cNvSpPr>
            <a:spLocks/>
          </p:cNvSpPr>
          <p:nvPr/>
        </p:nvSpPr>
        <p:spPr bwMode="auto">
          <a:xfrm>
            <a:off x="8394700" y="5689600"/>
            <a:ext cx="355600" cy="5207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112" y="328"/>
              </a:cxn>
              <a:cxn ang="0">
                <a:pos x="224" y="0"/>
              </a:cxn>
            </a:cxnLst>
            <a:rect l="0" t="0" r="r" b="b"/>
            <a:pathLst>
              <a:path w="224" h="328">
                <a:moveTo>
                  <a:pt x="0" y="232"/>
                </a:moveTo>
                <a:lnTo>
                  <a:pt x="112" y="328"/>
                </a:lnTo>
                <a:lnTo>
                  <a:pt x="224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0145" name="Line 49"/>
          <p:cNvSpPr>
            <a:spLocks noChangeShapeType="1"/>
          </p:cNvSpPr>
          <p:nvPr/>
        </p:nvSpPr>
        <p:spPr bwMode="auto">
          <a:xfrm flipH="1">
            <a:off x="8445500" y="4340860"/>
            <a:ext cx="495300" cy="4953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0146" name="Line 50"/>
          <p:cNvSpPr>
            <a:spLocks noChangeShapeType="1"/>
          </p:cNvSpPr>
          <p:nvPr/>
        </p:nvSpPr>
        <p:spPr bwMode="auto">
          <a:xfrm>
            <a:off x="8432800" y="4353560"/>
            <a:ext cx="520700" cy="520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324081"/>
          </a:xfrm>
        </p:spPr>
        <p:txBody>
          <a:bodyPr/>
          <a:lstStyle/>
          <a:p>
            <a:r>
              <a:rPr lang="pt-PT" dirty="0"/>
              <a:t>Escalonamento de atividades</a:t>
            </a:r>
            <a:r>
              <a:rPr lang="pt-PT"/>
              <a:t>: </a:t>
            </a:r>
            <a:r>
              <a:rPr lang="pt-PT" sz="3600"/>
              <a:t>minimizar </a:t>
            </a:r>
            <a:r>
              <a:rPr lang="pt-PT" sz="3600" dirty="0"/>
              <a:t>tempo médio de conclusão</a:t>
            </a:r>
            <a:endParaRPr lang="pt-PT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24" grpId="0" animBg="1"/>
      <p:bldP spid="1540125" grpId="0"/>
      <p:bldP spid="1540127" grpId="0"/>
      <p:bldP spid="1540128" grpId="0" animBg="1"/>
      <p:bldP spid="1540129" grpId="0"/>
      <p:bldP spid="1540130" grpId="0" animBg="1"/>
      <p:bldP spid="1540131" grpId="0"/>
      <p:bldP spid="1540132" grpId="0" animBg="1"/>
      <p:bldP spid="1540133" grpId="0"/>
      <p:bldP spid="1540135" grpId="0" animBg="1"/>
      <p:bldP spid="1540136" grpId="0" animBg="1"/>
      <p:bldP spid="1540137" grpId="0" animBg="1"/>
      <p:bldP spid="1540138" grpId="0" animBg="1"/>
      <p:bldP spid="1540139" grpId="0"/>
      <p:bldP spid="1540140" grpId="0"/>
      <p:bldP spid="1540141" grpId="0"/>
      <p:bldP spid="1540142" grpId="0"/>
      <p:bldP spid="1540143" grpId="0"/>
      <p:bldP spid="1540144" grpId="0" animBg="1"/>
      <p:bldP spid="1540145" grpId="0" animBg="1"/>
      <p:bldP spid="1540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Algoritmos gananciosos (</a:t>
            </a:r>
            <a:r>
              <a:rPr lang="en-US" i="1" dirty="0"/>
              <a:t>greedy algorithms</a:t>
            </a:r>
            <a:r>
              <a:rPr lang="pt-PT" dirty="0"/>
              <a:t>)</a:t>
            </a:r>
          </a:p>
        </p:txBody>
      </p:sp>
      <p:sp>
        <p:nvSpPr>
          <p:cNvPr id="15052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Prova de </a:t>
            </a:r>
            <a:r>
              <a:rPr lang="pt-PT" dirty="0" err="1"/>
              <a:t>optimalidade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1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73380" y="1317625"/>
                <a:ext cx="8532813" cy="5734199"/>
              </a:xfrm>
            </p:spPr>
            <p:txBody>
              <a:bodyPr/>
              <a:lstStyle/>
              <a:p>
                <a:r>
                  <a:rPr lang="pt-PT" dirty="0"/>
                  <a:t>Tarefas: </a:t>
                </a:r>
                <a:r>
                  <a:rPr lang="pt-PT" i="1" dirty="0"/>
                  <a:t>j</a:t>
                </a:r>
                <a:r>
                  <a:rPr lang="pt-PT" i="1" baseline="-25000" dirty="0"/>
                  <a:t>1</a:t>
                </a:r>
                <a:r>
                  <a:rPr lang="pt-PT" i="1" dirty="0"/>
                  <a:t>, j</a:t>
                </a:r>
                <a:r>
                  <a:rPr lang="pt-PT" i="1" baseline="-25000" dirty="0"/>
                  <a:t>2</a:t>
                </a:r>
                <a:r>
                  <a:rPr lang="pt-PT" i="1" dirty="0"/>
                  <a:t>, …, </a:t>
                </a:r>
                <a:r>
                  <a:rPr lang="pt-PT" i="1" dirty="0" err="1"/>
                  <a:t>j</a:t>
                </a:r>
                <a:r>
                  <a:rPr lang="pt-PT" i="1" baseline="-25000" dirty="0" err="1"/>
                  <a:t>n</a:t>
                </a:r>
                <a:r>
                  <a:rPr lang="pt-PT" baseline="-25000" dirty="0"/>
                  <a:t> ,  </a:t>
                </a:r>
                <a:r>
                  <a:rPr lang="pt-PT" dirty="0"/>
                  <a:t>ordenadas por ordem de execução</a:t>
                </a:r>
              </a:p>
              <a:p>
                <a:r>
                  <a:rPr lang="pt-PT" dirty="0"/>
                  <a:t>Durações: 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1</a:t>
                </a:r>
                <a:r>
                  <a:rPr lang="pt-PT" i="1" dirty="0"/>
                  <a:t>,  d</a:t>
                </a:r>
                <a:r>
                  <a:rPr lang="pt-PT" i="1" baseline="-25000" dirty="0"/>
                  <a:t>2</a:t>
                </a:r>
                <a:r>
                  <a:rPr lang="pt-PT" i="1" dirty="0"/>
                  <a:t>, …, </a:t>
                </a:r>
                <a:r>
                  <a:rPr lang="pt-PT" i="1" dirty="0" err="1"/>
                  <a:t>d</a:t>
                </a:r>
                <a:r>
                  <a:rPr lang="pt-PT" i="1" baseline="-25000" dirty="0" err="1"/>
                  <a:t>n</a:t>
                </a:r>
                <a:endParaRPr lang="pt-PT" i="1" baseline="-25000" dirty="0"/>
              </a:p>
              <a:p>
                <a:r>
                  <a:rPr lang="pt-PT" dirty="0"/>
                  <a:t>Instantes de conclusão (fim): </a:t>
                </a:r>
                <a:r>
                  <a:rPr lang="pt-PT" i="1" dirty="0"/>
                  <a:t>f</a:t>
                </a:r>
                <a:r>
                  <a:rPr lang="pt-PT" i="1" baseline="-25000" dirty="0"/>
                  <a:t>1</a:t>
                </a:r>
                <a:r>
                  <a:rPr lang="pt-PT" dirty="0"/>
                  <a:t>=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1</a:t>
                </a:r>
                <a:r>
                  <a:rPr lang="pt-PT" i="1" dirty="0"/>
                  <a:t>, f</a:t>
                </a:r>
                <a:r>
                  <a:rPr lang="pt-PT" i="1" baseline="-25000" dirty="0"/>
                  <a:t>2</a:t>
                </a:r>
                <a:r>
                  <a:rPr lang="pt-PT" dirty="0"/>
                  <a:t>=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1</a:t>
                </a:r>
                <a:r>
                  <a:rPr lang="pt-PT" i="1" dirty="0"/>
                  <a:t>+d</a:t>
                </a:r>
                <a:r>
                  <a:rPr lang="pt-PT" i="1" baseline="-25000" dirty="0"/>
                  <a:t>2</a:t>
                </a:r>
                <a:r>
                  <a:rPr lang="pt-PT" i="1" dirty="0"/>
                  <a:t>, …</a:t>
                </a:r>
                <a:endParaRPr lang="pt-PT" i="1" baseline="-25000" dirty="0"/>
              </a:p>
              <a:p>
                <a:pPr>
                  <a:spcAft>
                    <a:spcPts val="1200"/>
                  </a:spcAft>
                </a:pPr>
                <a:r>
                  <a:rPr lang="pt-PT" dirty="0"/>
                  <a:t>Tempo médio de conclusão das tarefas (custo):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PT" i="1" smtClean="0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i="1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r>
                  <a:rPr lang="pt-PT" dirty="0"/>
                  <a:t>Se existe x &gt; y tal que 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x</a:t>
                </a:r>
                <a:r>
                  <a:rPr lang="pt-PT" i="1" dirty="0"/>
                  <a:t> &lt; </a:t>
                </a:r>
                <a:r>
                  <a:rPr lang="pt-PT" i="1" dirty="0" err="1"/>
                  <a:t>d</a:t>
                </a:r>
                <a:r>
                  <a:rPr lang="pt-PT" i="1" baseline="-25000" dirty="0" err="1"/>
                  <a:t>y</a:t>
                </a:r>
                <a:r>
                  <a:rPr lang="pt-PT" dirty="0"/>
                  <a:t>, troca de </a:t>
                </a:r>
                <a:r>
                  <a:rPr lang="pt-PT" i="1" dirty="0" err="1"/>
                  <a:t>j</a:t>
                </a:r>
                <a:r>
                  <a:rPr lang="pt-PT" i="1" baseline="-25000" dirty="0" err="1"/>
                  <a:t>x</a:t>
                </a:r>
                <a:r>
                  <a:rPr lang="pt-PT" dirty="0"/>
                  <a:t> e </a:t>
                </a:r>
                <a:r>
                  <a:rPr lang="pt-PT" i="1" dirty="0" err="1"/>
                  <a:t>j</a:t>
                </a:r>
                <a:r>
                  <a:rPr lang="pt-PT" i="1" baseline="-25000" dirty="0" err="1"/>
                  <a:t>y</a:t>
                </a:r>
                <a:r>
                  <a:rPr lang="pt-PT" dirty="0"/>
                  <a:t> diminui custo da solução</a:t>
                </a:r>
              </a:p>
              <a:p>
                <a:r>
                  <a:rPr lang="pt-PT" dirty="0"/>
                  <a:t>Assim, custo é minimizado se tarefas forem ordenadas tal que 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1</a:t>
                </a:r>
                <a:r>
                  <a:rPr lang="pt-PT" i="1" dirty="0">
                    <a:sym typeface="Symbol" panose="05050102010706020507" pitchFamily="18" charset="2"/>
                  </a:rPr>
                  <a:t></a:t>
                </a:r>
                <a:r>
                  <a:rPr lang="pt-PT" i="1" dirty="0"/>
                  <a:t> d</a:t>
                </a:r>
                <a:r>
                  <a:rPr lang="pt-PT" i="1" baseline="-25000" dirty="0"/>
                  <a:t>2</a:t>
                </a:r>
                <a:r>
                  <a:rPr lang="pt-PT" i="1" dirty="0">
                    <a:sym typeface="Symbol" panose="05050102010706020507" pitchFamily="18" charset="2"/>
                  </a:rPr>
                  <a:t> </a:t>
                </a:r>
                <a:r>
                  <a:rPr lang="pt-PT" i="1" dirty="0"/>
                  <a:t> …</a:t>
                </a:r>
                <a:r>
                  <a:rPr lang="pt-PT" i="1" dirty="0">
                    <a:sym typeface="Symbol" panose="05050102010706020507" pitchFamily="18" charset="2"/>
                  </a:rPr>
                  <a:t>  </a:t>
                </a:r>
                <a:r>
                  <a:rPr lang="pt-PT" i="1" dirty="0" err="1"/>
                  <a:t>d</a:t>
                </a:r>
                <a:r>
                  <a:rPr lang="pt-PT" i="1" baseline="-25000" dirty="0" err="1"/>
                  <a:t>n</a:t>
                </a:r>
                <a:endParaRPr lang="pt-PT" i="1" baseline="-25000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1541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3380" y="1317625"/>
                <a:ext cx="8532813" cy="5734199"/>
              </a:xfrm>
              <a:blipFill rotWithShape="0">
                <a:blip r:embed="rId3"/>
                <a:stretch>
                  <a:fillRect l="-500" t="-956" r="-2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868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Outros Exemplos de Problemas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5"/>
            <a:ext cx="8532813" cy="4309514"/>
          </a:xfrm>
        </p:spPr>
        <p:txBody>
          <a:bodyPr/>
          <a:lstStyle/>
          <a:p>
            <a:r>
              <a:rPr lang="pt-PT" dirty="0"/>
              <a:t>Problemas em que se garante uma solução óptima:</a:t>
            </a:r>
          </a:p>
          <a:p>
            <a:pPr lvl="1"/>
            <a:r>
              <a:rPr lang="pt-PT" dirty="0"/>
              <a:t>Problema do troco, desde que não haja falta de stock e o sistema de moedas esteja bem concebido</a:t>
            </a:r>
          </a:p>
          <a:p>
            <a:pPr lvl="1"/>
            <a:r>
              <a:rPr lang="pt-PT" dirty="0"/>
              <a:t>Problema de escalonamento</a:t>
            </a:r>
          </a:p>
          <a:p>
            <a:pPr lvl="1"/>
            <a:r>
              <a:rPr lang="pt-PT" dirty="0"/>
              <a:t>Árvores de expansão mínima </a:t>
            </a:r>
            <a:r>
              <a:rPr lang="pt-PT" dirty="0" smtClean="0"/>
              <a:t>(AED)</a:t>
            </a:r>
            <a:endParaRPr lang="pt-PT" dirty="0"/>
          </a:p>
          <a:p>
            <a:pPr lvl="1"/>
            <a:r>
              <a:rPr lang="en-US" dirty="0"/>
              <a:t>Dijkstra, 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curto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pt-PT" dirty="0" smtClean="0"/>
              <a:t>(AED)</a:t>
            </a:r>
            <a:endParaRPr lang="en-US" dirty="0"/>
          </a:p>
          <a:p>
            <a:pPr lvl="1"/>
            <a:r>
              <a:rPr lang="pt-PT" dirty="0"/>
              <a:t>Codificação de </a:t>
            </a:r>
            <a:r>
              <a:rPr lang="pt-PT" dirty="0" err="1"/>
              <a:t>Huffman</a:t>
            </a:r>
            <a:r>
              <a:rPr lang="pt-PT" dirty="0"/>
              <a:t> (a ver mais tarde)</a:t>
            </a:r>
          </a:p>
          <a:p>
            <a:pPr lvl="1"/>
            <a:endParaRPr lang="pt-PT" dirty="0"/>
          </a:p>
          <a:p>
            <a:r>
              <a:rPr lang="pt-PT" dirty="0"/>
              <a:t>Problemas em que não garante uma solução óptima</a:t>
            </a:r>
          </a:p>
          <a:p>
            <a:pPr lvl="1"/>
            <a:r>
              <a:rPr lang="pt-PT" dirty="0"/>
              <a:t>Problema da mochila (mas pode dar boas aproximações …)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Referências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5"/>
            <a:ext cx="8532813" cy="4955845"/>
          </a:xfrm>
        </p:spPr>
        <p:txBody>
          <a:bodyPr/>
          <a:lstStyle/>
          <a:p>
            <a:r>
              <a:rPr lang="en-US" dirty="0"/>
              <a:t>T.H. </a:t>
            </a:r>
            <a:r>
              <a:rPr lang="en-US" dirty="0" err="1"/>
              <a:t>Cormen</a:t>
            </a:r>
            <a:r>
              <a:rPr lang="en-US" dirty="0"/>
              <a:t>,‎ C. E. </a:t>
            </a:r>
            <a:r>
              <a:rPr lang="en-US" dirty="0" err="1"/>
              <a:t>Leiserson</a:t>
            </a:r>
            <a:r>
              <a:rPr lang="en-US" dirty="0"/>
              <a:t>,‎ R. L. </a:t>
            </a:r>
            <a:r>
              <a:rPr lang="en-US" dirty="0" err="1"/>
              <a:t>Rivest</a:t>
            </a:r>
            <a:r>
              <a:rPr lang="en-US" dirty="0"/>
              <a:t> , C. Stein. Introduction to Algorithms, 3rd Edition. MIT Press, 2009</a:t>
            </a:r>
          </a:p>
          <a:p>
            <a:pPr lvl="1"/>
            <a:r>
              <a:rPr lang="en-US"/>
              <a:t>Capítulo</a:t>
            </a:r>
            <a:r>
              <a:rPr lang="en-US" dirty="0"/>
              <a:t> 16 (</a:t>
            </a:r>
            <a:r>
              <a:rPr lang="en-US" dirty="0" err="1"/>
              <a:t>Gready</a:t>
            </a:r>
            <a:r>
              <a:rPr lang="en-US" dirty="0"/>
              <a:t> Algorithms)</a:t>
            </a:r>
          </a:p>
          <a:p>
            <a:r>
              <a:rPr lang="en-US" dirty="0">
                <a:effectLst/>
              </a:rPr>
              <a:t>Mark Allen Weiss. Data Structures &amp; Algorithm Analysis in Java. Addison-Wesley, 1999</a:t>
            </a:r>
          </a:p>
          <a:p>
            <a:r>
              <a:rPr lang="en-US" dirty="0">
                <a:effectLst/>
              </a:rPr>
              <a:t>Steven S. </a:t>
            </a:r>
            <a:r>
              <a:rPr lang="en-US" dirty="0" err="1">
                <a:effectLst/>
              </a:rPr>
              <a:t>Skiena</a:t>
            </a:r>
            <a:r>
              <a:rPr lang="en-US" dirty="0">
                <a:effectLst/>
              </a:rPr>
              <a:t>. The Algorithm Design Manual. Springer 1998</a:t>
            </a:r>
          </a:p>
          <a:p>
            <a:r>
              <a:rPr lang="en-US" dirty="0">
                <a:effectLst/>
              </a:rPr>
              <a:t>Robert Sedgewick. Algorithms in C++. Addison-Wesley, 1992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pt-P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Algoritmos Gananciosos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4"/>
            <a:ext cx="8532813" cy="5115889"/>
          </a:xfrm>
        </p:spPr>
        <p:txBody>
          <a:bodyPr/>
          <a:lstStyle/>
          <a:p>
            <a:r>
              <a:rPr lang="pt-PT" dirty="0"/>
              <a:t>É qualquer algoritmo que aplica uma </a:t>
            </a:r>
            <a:r>
              <a:rPr lang="pt-PT" dirty="0">
                <a:solidFill>
                  <a:srgbClr val="FFC000"/>
                </a:solidFill>
              </a:rPr>
              <a:t>heurística</a:t>
            </a:r>
            <a:r>
              <a:rPr lang="pt-PT" dirty="0"/>
              <a:t> de solução em que se tenta realizar uma escolha </a:t>
            </a:r>
            <a:r>
              <a:rPr lang="pt-PT" dirty="0">
                <a:solidFill>
                  <a:srgbClr val="FFC000"/>
                </a:solidFill>
              </a:rPr>
              <a:t>óptima local</a:t>
            </a:r>
            <a:r>
              <a:rPr lang="pt-PT" dirty="0"/>
              <a:t> em todo e cada estágio da solução.</a:t>
            </a:r>
          </a:p>
          <a:p>
            <a:r>
              <a:rPr lang="pt-PT" dirty="0"/>
              <a:t>Aplicável a problemas de optimização </a:t>
            </a:r>
            <a:br>
              <a:rPr lang="pt-PT" dirty="0"/>
            </a:br>
            <a:r>
              <a:rPr lang="pt-PT" dirty="0"/>
              <a:t>(</a:t>
            </a:r>
            <a:r>
              <a:rPr lang="pt-PT" i="1" dirty="0"/>
              <a:t>maximização</a:t>
            </a:r>
            <a:r>
              <a:rPr lang="pt-PT" dirty="0"/>
              <a:t> ou </a:t>
            </a:r>
            <a:r>
              <a:rPr lang="pt-PT" i="1" dirty="0"/>
              <a:t>minimização</a:t>
            </a:r>
            <a:r>
              <a:rPr lang="pt-PT" dirty="0"/>
              <a:t>) </a:t>
            </a:r>
          </a:p>
          <a:p>
            <a:r>
              <a:rPr lang="pt-PT" dirty="0"/>
              <a:t>Em diversos problemas, a optimização local garante também a optimização global, permitindo encontrar a solução óptima de forma eficiente</a:t>
            </a:r>
          </a:p>
          <a:p>
            <a:endParaRPr lang="pt-PT" dirty="0"/>
          </a:p>
          <a:p>
            <a:r>
              <a:rPr lang="pt-PT" b="1" dirty="0"/>
              <a:t>Subestrutura óptima</a:t>
            </a:r>
            <a:r>
              <a:rPr lang="pt-PT" dirty="0"/>
              <a:t>: um problema tem subestrutura óptima se uma solução óptima p/ problema contém soluções óptimas para os seus </a:t>
            </a:r>
            <a:r>
              <a:rPr lang="pt-PT" dirty="0" err="1"/>
              <a:t>subproblemas</a:t>
            </a:r>
            <a:r>
              <a:rPr lang="pt-PT" dirty="0"/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Estratégia Gananciosa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4"/>
            <a:ext cx="8532813" cy="5417510"/>
          </a:xfrm>
        </p:spPr>
        <p:txBody>
          <a:bodyPr/>
          <a:lstStyle/>
          <a:p>
            <a:r>
              <a:rPr lang="pt-PT" dirty="0"/>
              <a:t>Um algoritmo ganancioso funciona em fases. Em cada fase verifica-se a seguinte estratégia: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Pega-se o melhor que se pode obter no exacto momento, sem considerar as consequências futuras para o resultado final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Por se ter escolhido um </a:t>
            </a:r>
            <a:r>
              <a:rPr lang="pt-PT" b="1" dirty="0">
                <a:solidFill>
                  <a:srgbClr val="F8C508"/>
                </a:solidFill>
              </a:rPr>
              <a:t>óptimo local</a:t>
            </a:r>
            <a:r>
              <a:rPr lang="pt-PT" b="1" dirty="0"/>
              <a:t> </a:t>
            </a:r>
            <a:r>
              <a:rPr lang="pt-PT" dirty="0"/>
              <a:t>a cada passo, espera-se por acabar a encontrar um </a:t>
            </a:r>
            <a:r>
              <a:rPr lang="pt-PT" b="1" dirty="0">
                <a:solidFill>
                  <a:srgbClr val="F8C508"/>
                </a:solidFill>
              </a:rPr>
              <a:t>óptimo global</a:t>
            </a:r>
            <a:r>
              <a:rPr lang="pt-PT" dirty="0"/>
              <a:t>!</a:t>
            </a:r>
          </a:p>
          <a:p>
            <a:pPr marL="1023938" lvl="1" indent="-457200">
              <a:buFont typeface="+mj-lt"/>
              <a:buAutoNum type="arabicPeriod"/>
            </a:pPr>
            <a:endParaRPr lang="pt-PT" dirty="0"/>
          </a:p>
          <a:p>
            <a:pPr marL="619125" indent="-457200"/>
            <a:r>
              <a:rPr lang="pt-PT" dirty="0"/>
              <a:t>Portanto, a opção que parece ser a melhor no momento é a escolhida! Assim,</a:t>
            </a:r>
          </a:p>
          <a:p>
            <a:pPr marL="1023938" lvl="1" indent="-457200"/>
            <a:r>
              <a:rPr lang="pt-PT" dirty="0"/>
              <a:t>Quando há uma escolha a fazer, uma das opções possíveis é a “gananciosa.” Portanto, é sempre seguro optar-se por esta escolha</a:t>
            </a:r>
          </a:p>
          <a:p>
            <a:pPr marL="1023938" lvl="1" indent="-457200"/>
            <a:r>
              <a:rPr lang="pt-PT" dirty="0"/>
              <a:t>Todos os </a:t>
            </a:r>
            <a:r>
              <a:rPr lang="pt-PT" dirty="0" err="1"/>
              <a:t>subproblemas</a:t>
            </a:r>
            <a:r>
              <a:rPr lang="pt-PT" dirty="0"/>
              <a:t> resultantes de uma alternativa gananciosa são vazios, excepto o resultado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Premissas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4"/>
            <a:ext cx="8532813" cy="4654224"/>
          </a:xfrm>
        </p:spPr>
        <p:txBody>
          <a:bodyPr/>
          <a:lstStyle/>
          <a:p>
            <a:r>
              <a:rPr lang="pt-PT" dirty="0"/>
              <a:t>As cinco principais características que suportam essa solução:</a:t>
            </a:r>
          </a:p>
          <a:p>
            <a:pPr lvl="1"/>
            <a:endParaRPr lang="pt-PT" dirty="0"/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 </a:t>
            </a:r>
            <a:r>
              <a:rPr lang="pt-PT" b="1" dirty="0"/>
              <a:t>conjunto de candidatos</a:t>
            </a:r>
            <a:r>
              <a:rPr lang="pt-PT" dirty="0"/>
              <a:t>, de onde a solução é criada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Uma </a:t>
            </a:r>
            <a:r>
              <a:rPr lang="pt-PT" b="1" dirty="0"/>
              <a:t>função de selecção</a:t>
            </a:r>
            <a:r>
              <a:rPr lang="pt-PT" dirty="0"/>
              <a:t>, que escolhe o melhor candidato a ser incluído na solução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Uma </a:t>
            </a:r>
            <a:r>
              <a:rPr lang="pt-PT" b="1" dirty="0"/>
              <a:t>função de viabilidade</a:t>
            </a:r>
            <a:r>
              <a:rPr lang="pt-PT" dirty="0"/>
              <a:t>, que determina se o candidato poderá ou não fazer parte da solução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Uma </a:t>
            </a:r>
            <a:r>
              <a:rPr lang="pt-PT" b="1" dirty="0"/>
              <a:t>função objectivo</a:t>
            </a:r>
            <a:r>
              <a:rPr lang="pt-PT" dirty="0"/>
              <a:t>, que atribui um valor a uma solução, ou solução parcial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Uma </a:t>
            </a:r>
            <a:r>
              <a:rPr lang="pt-PT" b="1" dirty="0"/>
              <a:t>função solução</a:t>
            </a:r>
            <a:r>
              <a:rPr lang="pt-PT" dirty="0"/>
              <a:t>, que determinará se, e quando se terá chegado à solução completa do problema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Algoritmo abstracto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4"/>
            <a:ext cx="8532813" cy="3570850"/>
          </a:xfrm>
        </p:spPr>
        <p:txBody>
          <a:bodyPr/>
          <a:lstStyle/>
          <a:p>
            <a:r>
              <a:rPr lang="pt-PT" dirty="0"/>
              <a:t>Inicialmente o conjunto de itens está vazio </a:t>
            </a:r>
            <a:br>
              <a:rPr lang="pt-PT" dirty="0"/>
            </a:br>
            <a:r>
              <a:rPr lang="pt-PT" dirty="0"/>
              <a:t>(i.e. conjunto solução)</a:t>
            </a:r>
          </a:p>
          <a:p>
            <a:r>
              <a:rPr lang="pt-PT" dirty="0"/>
              <a:t>A cada passo:</a:t>
            </a:r>
          </a:p>
          <a:p>
            <a:pPr lvl="1"/>
            <a:r>
              <a:rPr lang="pt-PT" dirty="0"/>
              <a:t>Um item será adicionado ao conjunto solução, pela função de selecção</a:t>
            </a:r>
          </a:p>
          <a:p>
            <a:pPr lvl="1"/>
            <a:r>
              <a:rPr lang="pt-PT" dirty="0"/>
              <a:t>SE o conjunto solução se tornar inviável, ENTÃO rejeita-se os itens em consideração (não voltando a seleccioná-los)</a:t>
            </a:r>
          </a:p>
          <a:p>
            <a:pPr lvl="1"/>
            <a:r>
              <a:rPr lang="pt-PT" dirty="0"/>
              <a:t>SENÃO o conjunto solução ainda é viável, ENTÃO adiciona-se os itens considerados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403" name="Rectangle 75"/>
          <p:cNvSpPr>
            <a:spLocks noChangeArrowheads="1"/>
          </p:cNvSpPr>
          <p:nvPr/>
        </p:nvSpPr>
        <p:spPr bwMode="auto">
          <a:xfrm>
            <a:off x="1219200" y="1524000"/>
            <a:ext cx="2921000" cy="2247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 do troco</a:t>
            </a:r>
          </a:p>
        </p:txBody>
      </p:sp>
      <p:pic>
        <p:nvPicPr>
          <p:cNvPr id="1507365" name="Picture 37" descr="1 cêntim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9050" y="1619250"/>
            <a:ext cx="587375" cy="625475"/>
          </a:xfrm>
          <a:prstGeom prst="rect">
            <a:avLst/>
          </a:prstGeom>
          <a:noFill/>
        </p:spPr>
      </p:pic>
      <p:pic>
        <p:nvPicPr>
          <p:cNvPr id="1507376" name="Picture 48" descr="2 cêntimos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50950" y="2244725"/>
            <a:ext cx="704850" cy="714375"/>
          </a:xfrm>
          <a:prstGeom prst="rect">
            <a:avLst/>
          </a:prstGeom>
          <a:noFill/>
        </p:spPr>
      </p:pic>
      <p:sp>
        <p:nvSpPr>
          <p:cNvPr id="1507377" name="Text Box 49"/>
          <p:cNvSpPr txBox="1">
            <a:spLocks noChangeArrowheads="1"/>
          </p:cNvSpPr>
          <p:nvPr/>
        </p:nvSpPr>
        <p:spPr bwMode="auto">
          <a:xfrm>
            <a:off x="4335463" y="2336800"/>
            <a:ext cx="2449512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000" u="none">
                <a:latin typeface="Trebuchet MS" charset="0"/>
              </a:rPr>
              <a:t>extrair 8 cêntimos </a:t>
            </a:r>
          </a:p>
        </p:txBody>
      </p:sp>
      <p:sp>
        <p:nvSpPr>
          <p:cNvPr id="1507378" name="Line 50"/>
          <p:cNvSpPr>
            <a:spLocks noChangeShapeType="1"/>
          </p:cNvSpPr>
          <p:nvPr/>
        </p:nvSpPr>
        <p:spPr bwMode="auto">
          <a:xfrm>
            <a:off x="4203700" y="2806700"/>
            <a:ext cx="347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07379" name="Picture 51" descr="1 cêntim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3250" y="1619250"/>
            <a:ext cx="587375" cy="625475"/>
          </a:xfrm>
          <a:prstGeom prst="rect">
            <a:avLst/>
          </a:prstGeom>
          <a:noFill/>
        </p:spPr>
      </p:pic>
      <p:pic>
        <p:nvPicPr>
          <p:cNvPr id="1507380" name="Picture 52" descr="1 cêntim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7450" y="1619250"/>
            <a:ext cx="587375" cy="625475"/>
          </a:xfrm>
          <a:prstGeom prst="rect">
            <a:avLst/>
          </a:prstGeom>
          <a:noFill/>
        </p:spPr>
      </p:pic>
      <p:pic>
        <p:nvPicPr>
          <p:cNvPr id="1507382" name="Picture 54" descr="2 cêntimos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2150" y="2244725"/>
            <a:ext cx="704850" cy="714375"/>
          </a:xfrm>
          <a:prstGeom prst="rect">
            <a:avLst/>
          </a:prstGeom>
          <a:noFill/>
        </p:spPr>
      </p:pic>
      <p:pic>
        <p:nvPicPr>
          <p:cNvPr id="1507383" name="Picture 55" descr="2 cêntimos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73350" y="2244725"/>
            <a:ext cx="704850" cy="714375"/>
          </a:xfrm>
          <a:prstGeom prst="rect">
            <a:avLst/>
          </a:prstGeom>
          <a:noFill/>
        </p:spPr>
      </p:pic>
      <p:pic>
        <p:nvPicPr>
          <p:cNvPr id="1507384" name="Picture 56" descr="2 cêntimos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84550" y="2244725"/>
            <a:ext cx="704850" cy="714375"/>
          </a:xfrm>
          <a:prstGeom prst="rect">
            <a:avLst/>
          </a:prstGeom>
          <a:noFill/>
        </p:spPr>
      </p:pic>
      <p:pic>
        <p:nvPicPr>
          <p:cNvPr id="1507386" name="Picture 58" descr="5 cêntimos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47775" y="2922588"/>
            <a:ext cx="769938" cy="784225"/>
          </a:xfrm>
          <a:prstGeom prst="rect">
            <a:avLst/>
          </a:prstGeom>
          <a:noFill/>
        </p:spPr>
      </p:pic>
      <p:pic>
        <p:nvPicPr>
          <p:cNvPr id="1507387" name="Picture 59" descr="5 cêntimos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22475" y="2909888"/>
            <a:ext cx="769938" cy="784225"/>
          </a:xfrm>
          <a:prstGeom prst="rect">
            <a:avLst/>
          </a:prstGeom>
          <a:noFill/>
        </p:spPr>
      </p:pic>
      <p:sp>
        <p:nvSpPr>
          <p:cNvPr id="1507398" name="Text Box 70"/>
          <p:cNvSpPr txBox="1">
            <a:spLocks noChangeArrowheads="1"/>
          </p:cNvSpPr>
          <p:nvPr/>
        </p:nvSpPr>
        <p:spPr bwMode="auto">
          <a:xfrm>
            <a:off x="514350" y="3962400"/>
            <a:ext cx="42894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000" u="none">
                <a:latin typeface="Trebuchet MS" charset="0"/>
              </a:rPr>
              <a:t>Saco / depósito / stock de moedas </a:t>
            </a:r>
          </a:p>
        </p:txBody>
      </p:sp>
      <p:sp>
        <p:nvSpPr>
          <p:cNvPr id="1507405" name="Text Box 77"/>
          <p:cNvSpPr txBox="1">
            <a:spLocks noChangeArrowheads="1"/>
          </p:cNvSpPr>
          <p:nvPr/>
        </p:nvSpPr>
        <p:spPr bwMode="auto">
          <a:xfrm>
            <a:off x="4140200" y="2959100"/>
            <a:ext cx="358457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000" u="none">
                <a:latin typeface="Trebuchet MS" charset="0"/>
              </a:rPr>
              <a:t>(com nº mínimo de moedas) </a:t>
            </a:r>
          </a:p>
        </p:txBody>
      </p:sp>
      <p:sp>
        <p:nvSpPr>
          <p:cNvPr id="1507407" name="Text Box 79"/>
          <p:cNvSpPr txBox="1">
            <a:spLocks noChangeArrowheads="1"/>
          </p:cNvSpPr>
          <p:nvPr/>
        </p:nvSpPr>
        <p:spPr bwMode="auto">
          <a:xfrm>
            <a:off x="1341438" y="4994275"/>
            <a:ext cx="7025080" cy="5234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800" u="none" dirty="0">
                <a:latin typeface="Trebuchet MS" charset="0"/>
              </a:rPr>
              <a:t>extrair(8,  {1, 1, 1, 2, 2, 2, 2, 5, 5, 10} )</a:t>
            </a:r>
          </a:p>
        </p:txBody>
      </p:sp>
      <p:sp>
        <p:nvSpPr>
          <p:cNvPr id="1507410" name="Text Box 82"/>
          <p:cNvSpPr txBox="1">
            <a:spLocks noChangeArrowheads="1"/>
          </p:cNvSpPr>
          <p:nvPr/>
        </p:nvSpPr>
        <p:spPr bwMode="auto">
          <a:xfrm>
            <a:off x="1981200" y="5740400"/>
            <a:ext cx="358457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000" u="none">
                <a:latin typeface="Trebuchet MS" charset="0"/>
              </a:rPr>
              <a:t>(com nº mínimo de moedas)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Resol</a:t>
            </a:r>
            <a:r>
              <a:rPr lang="pt-PT" dirty="0"/>
              <a:t>. c/ algoritmo ganancioso</a:t>
            </a:r>
          </a:p>
        </p:txBody>
      </p:sp>
      <p:sp>
        <p:nvSpPr>
          <p:cNvPr id="1510404" name="Text Box 4"/>
          <p:cNvSpPr txBox="1">
            <a:spLocks noChangeArrowheads="1"/>
          </p:cNvSpPr>
          <p:nvPr/>
        </p:nvSpPr>
        <p:spPr bwMode="auto">
          <a:xfrm>
            <a:off x="541338" y="2057643"/>
            <a:ext cx="5771532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extrair(8,  {1, 1, 1, 2, 2, 2, 2, 5, </a:t>
            </a: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5</a:t>
            </a:r>
            <a:r>
              <a:rPr lang="pt-PT" sz="2400" b="0" u="none" dirty="0">
                <a:latin typeface="Trebuchet MS" charset="0"/>
              </a:rPr>
              <a:t>, </a:t>
            </a:r>
            <a:r>
              <a:rPr lang="pt-PT" sz="2400" b="0" u="none" dirty="0">
                <a:solidFill>
                  <a:schemeClr val="bg2">
                    <a:lumMod val="50000"/>
                    <a:lumOff val="50000"/>
                  </a:schemeClr>
                </a:solidFill>
                <a:latin typeface="Trebuchet MS" charset="0"/>
              </a:rPr>
              <a:t>10</a:t>
            </a:r>
            <a:r>
              <a:rPr lang="pt-PT" sz="2400" b="0" u="none" dirty="0">
                <a:latin typeface="Trebuchet MS" charset="0"/>
              </a:rPr>
              <a:t>} )</a:t>
            </a:r>
          </a:p>
        </p:txBody>
      </p:sp>
      <p:sp>
        <p:nvSpPr>
          <p:cNvPr id="1510405" name="Text Box 5"/>
          <p:cNvSpPr txBox="1">
            <a:spLocks noChangeArrowheads="1"/>
          </p:cNvSpPr>
          <p:nvPr/>
        </p:nvSpPr>
        <p:spPr bwMode="auto">
          <a:xfrm>
            <a:off x="731838" y="3086343"/>
            <a:ext cx="5402841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extrair(3,  {1, 1, 1, 2, 2, 2, </a:t>
            </a: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2</a:t>
            </a:r>
            <a:r>
              <a:rPr lang="pt-PT" sz="2400" b="0" u="none" dirty="0">
                <a:latin typeface="Trebuchet MS" charset="0"/>
              </a:rPr>
              <a:t>, </a:t>
            </a:r>
            <a:r>
              <a:rPr lang="pt-PT" sz="2400" b="0" u="none" dirty="0">
                <a:solidFill>
                  <a:schemeClr val="bg2">
                    <a:lumMod val="50000"/>
                    <a:lumOff val="50000"/>
                  </a:schemeClr>
                </a:solidFill>
                <a:latin typeface="Trebuchet MS" charset="0"/>
              </a:rPr>
              <a:t>5, 10</a:t>
            </a:r>
            <a:r>
              <a:rPr lang="pt-PT" sz="2400" b="0" u="none" dirty="0">
                <a:latin typeface="Trebuchet MS" charset="0"/>
              </a:rPr>
              <a:t>} )</a:t>
            </a:r>
          </a:p>
        </p:txBody>
      </p:sp>
      <p:cxnSp>
        <p:nvCxnSpPr>
          <p:cNvPr id="1510406" name="AutoShape 6"/>
          <p:cNvCxnSpPr>
            <a:cxnSpLocks noChangeShapeType="1"/>
            <a:stCxn id="1510404" idx="2"/>
            <a:endCxn id="1510405" idx="0"/>
          </p:cNvCxnSpPr>
          <p:nvPr/>
        </p:nvCxnSpPr>
        <p:spPr bwMode="auto">
          <a:xfrm rot="16200000" flipH="1">
            <a:off x="3146764" y="2799847"/>
            <a:ext cx="566835" cy="61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</p:spPr>
      </p:cxnSp>
      <p:sp>
        <p:nvSpPr>
          <p:cNvPr id="1510407" name="Text Box 7"/>
          <p:cNvSpPr txBox="1">
            <a:spLocks noChangeArrowheads="1"/>
          </p:cNvSpPr>
          <p:nvPr/>
        </p:nvSpPr>
        <p:spPr bwMode="auto">
          <a:xfrm>
            <a:off x="2814638" y="2552943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 dirty="0">
                <a:latin typeface="Trebuchet MS" charset="0"/>
              </a:rPr>
              <a:t>5</a:t>
            </a:r>
          </a:p>
        </p:txBody>
      </p:sp>
      <p:sp>
        <p:nvSpPr>
          <p:cNvPr id="1510408" name="Text Box 8"/>
          <p:cNvSpPr txBox="1">
            <a:spLocks noChangeArrowheads="1"/>
          </p:cNvSpPr>
          <p:nvPr/>
        </p:nvSpPr>
        <p:spPr bwMode="auto">
          <a:xfrm>
            <a:off x="909638" y="4115043"/>
            <a:ext cx="5034150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extrair(1,  {1, 1, </a:t>
            </a: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1</a:t>
            </a:r>
            <a:r>
              <a:rPr lang="pt-PT" sz="2400" b="0" u="none" dirty="0">
                <a:latin typeface="Trebuchet MS" charset="0"/>
              </a:rPr>
              <a:t>, </a:t>
            </a:r>
            <a:r>
              <a:rPr lang="pt-PT" sz="2400" b="0" u="none" dirty="0">
                <a:solidFill>
                  <a:schemeClr val="bg2">
                    <a:lumMod val="50000"/>
                    <a:lumOff val="50000"/>
                  </a:schemeClr>
                </a:solidFill>
                <a:latin typeface="Trebuchet MS" charset="0"/>
              </a:rPr>
              <a:t>2, 2, 2, 5, 10</a:t>
            </a:r>
            <a:r>
              <a:rPr lang="pt-PT" sz="2400" b="0" u="none" dirty="0">
                <a:latin typeface="Trebuchet MS" charset="0"/>
              </a:rPr>
              <a:t>} )</a:t>
            </a:r>
          </a:p>
        </p:txBody>
      </p:sp>
      <p:cxnSp>
        <p:nvCxnSpPr>
          <p:cNvPr id="1510409" name="AutoShape 9"/>
          <p:cNvCxnSpPr>
            <a:cxnSpLocks noChangeShapeType="1"/>
            <a:stCxn id="1510405" idx="2"/>
            <a:endCxn id="1510408" idx="0"/>
          </p:cNvCxnSpPr>
          <p:nvPr/>
        </p:nvCxnSpPr>
        <p:spPr bwMode="auto">
          <a:xfrm rot="5400000">
            <a:off x="3146569" y="3828352"/>
            <a:ext cx="566835" cy="65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</p:spPr>
      </p:cxnSp>
      <p:sp>
        <p:nvSpPr>
          <p:cNvPr id="1510410" name="Text Box 10"/>
          <p:cNvSpPr txBox="1">
            <a:spLocks noChangeArrowheads="1"/>
          </p:cNvSpPr>
          <p:nvPr/>
        </p:nvSpPr>
        <p:spPr bwMode="auto">
          <a:xfrm>
            <a:off x="2789238" y="3567355"/>
            <a:ext cx="3333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>
                <a:latin typeface="Trebuchet MS" charset="0"/>
              </a:rPr>
              <a:t>2</a:t>
            </a:r>
          </a:p>
        </p:txBody>
      </p:sp>
      <p:sp>
        <p:nvSpPr>
          <p:cNvPr id="1510411" name="Text Box 11"/>
          <p:cNvSpPr txBox="1">
            <a:spLocks noChangeArrowheads="1"/>
          </p:cNvSpPr>
          <p:nvPr/>
        </p:nvSpPr>
        <p:spPr bwMode="auto">
          <a:xfrm>
            <a:off x="1049338" y="5016743"/>
            <a:ext cx="4758434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extrair(0,  {</a:t>
            </a:r>
            <a:r>
              <a:rPr lang="pt-PT" sz="2400" b="0" u="none" dirty="0">
                <a:solidFill>
                  <a:schemeClr val="bg2">
                    <a:lumMod val="50000"/>
                    <a:lumOff val="50000"/>
                  </a:schemeClr>
                </a:solidFill>
                <a:latin typeface="Trebuchet MS" charset="0"/>
              </a:rPr>
              <a:t>1, 1, 2, 2, 2, 5, 10</a:t>
            </a:r>
            <a:r>
              <a:rPr lang="pt-PT" sz="2400" b="0" u="none" dirty="0">
                <a:latin typeface="Trebuchet MS" charset="0"/>
              </a:rPr>
              <a:t>} ) </a:t>
            </a:r>
          </a:p>
        </p:txBody>
      </p:sp>
      <p:sp>
        <p:nvSpPr>
          <p:cNvPr id="1510412" name="Text Box 12"/>
          <p:cNvSpPr txBox="1">
            <a:spLocks noChangeArrowheads="1"/>
          </p:cNvSpPr>
          <p:nvPr/>
        </p:nvSpPr>
        <p:spPr bwMode="auto">
          <a:xfrm>
            <a:off x="2789238" y="4634155"/>
            <a:ext cx="3333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>
                <a:latin typeface="Trebuchet MS" charset="0"/>
              </a:rPr>
              <a:t>1</a:t>
            </a:r>
          </a:p>
        </p:txBody>
      </p:sp>
      <p:cxnSp>
        <p:nvCxnSpPr>
          <p:cNvPr id="1510413" name="AutoShape 13"/>
          <p:cNvCxnSpPr>
            <a:cxnSpLocks noChangeShapeType="1"/>
            <a:stCxn id="1510408" idx="2"/>
            <a:endCxn id="1510411" idx="0"/>
          </p:cNvCxnSpPr>
          <p:nvPr/>
        </p:nvCxnSpPr>
        <p:spPr bwMode="auto">
          <a:xfrm rot="16200000" flipH="1">
            <a:off x="3207717" y="4795904"/>
            <a:ext cx="439835" cy="184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</p:spPr>
      </p:cxnSp>
      <p:sp>
        <p:nvSpPr>
          <p:cNvPr id="1510414" name="Rectangle 14"/>
          <p:cNvSpPr>
            <a:spLocks noChangeArrowheads="1"/>
          </p:cNvSpPr>
          <p:nvPr/>
        </p:nvSpPr>
        <p:spPr bwMode="auto">
          <a:xfrm>
            <a:off x="6056638" y="2514568"/>
            <a:ext cx="2973387" cy="2225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None/>
            </a:pPr>
            <a:r>
              <a:rPr lang="pt-PT" sz="2000" b="0" i="1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Escolhe-se a moeda de valor mais alto que não excede o montante em falta (pois com moedas de valor mais alto o nº de moedas necessário será mais baixo)</a:t>
            </a:r>
            <a:endParaRPr lang="pt-PT" sz="2000" i="1" u="none" dirty="0">
              <a:solidFill>
                <a:srgbClr val="FACA74"/>
              </a:solidFill>
              <a:latin typeface="Trebuchet MS" charset="0"/>
            </a:endParaRPr>
          </a:p>
        </p:txBody>
      </p:sp>
      <p:sp>
        <p:nvSpPr>
          <p:cNvPr id="1510415" name="Line 15"/>
          <p:cNvSpPr>
            <a:spLocks noChangeShapeType="1"/>
          </p:cNvSpPr>
          <p:nvPr/>
        </p:nvSpPr>
        <p:spPr bwMode="auto">
          <a:xfrm flipH="1">
            <a:off x="3276600" y="2792655"/>
            <a:ext cx="23495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0416" name="Line 16"/>
          <p:cNvSpPr>
            <a:spLocks noChangeShapeType="1"/>
          </p:cNvSpPr>
          <p:nvPr/>
        </p:nvSpPr>
        <p:spPr bwMode="auto">
          <a:xfrm flipH="1" flipV="1">
            <a:off x="5321300" y="3567355"/>
            <a:ext cx="749300" cy="150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0417" name="AutoShape 17"/>
          <p:cNvSpPr>
            <a:spLocks noChangeArrowheads="1"/>
          </p:cNvSpPr>
          <p:nvPr/>
        </p:nvSpPr>
        <p:spPr bwMode="auto">
          <a:xfrm>
            <a:off x="6056313" y="4924668"/>
            <a:ext cx="2287587" cy="769937"/>
          </a:xfrm>
          <a:prstGeom prst="foldedCorner">
            <a:avLst>
              <a:gd name="adj" fmla="val 12500"/>
            </a:avLst>
          </a:prstGeom>
          <a:noFill/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None/>
            </a:pPr>
            <a:r>
              <a:rPr lang="pt-PT" sz="2000" b="0" i="1" u="none" dirty="0" err="1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Sub-problema</a:t>
            </a:r>
            <a:r>
              <a:rPr lang="pt-PT" sz="2000" b="0" i="1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 do mesmo tipo</a:t>
            </a:r>
            <a:endParaRPr lang="pt-PT" sz="2000" i="1" u="none" dirty="0">
              <a:solidFill>
                <a:srgbClr val="FACA74"/>
              </a:solidFill>
              <a:latin typeface="Trebuchet MS" charset="0"/>
            </a:endParaRPr>
          </a:p>
        </p:txBody>
      </p:sp>
      <p:sp>
        <p:nvSpPr>
          <p:cNvPr id="1510418" name="Rectangle 18"/>
          <p:cNvSpPr>
            <a:spLocks noChangeArrowheads="1"/>
          </p:cNvSpPr>
          <p:nvPr/>
        </p:nvSpPr>
        <p:spPr bwMode="auto">
          <a:xfrm>
            <a:off x="552450" y="5819744"/>
            <a:ext cx="8159750" cy="701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None/>
            </a:pPr>
            <a:r>
              <a:rPr lang="pt-PT" sz="2000" b="0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Dá a solução </a:t>
            </a:r>
            <a:r>
              <a:rPr lang="pt-PT" sz="2000" b="0" u="none" dirty="0" err="1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óptima</a:t>
            </a:r>
            <a:r>
              <a:rPr lang="pt-PT" sz="2000" b="0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, se o sistema de moedas tiver sido concebido apropriadamente (caso do euro) e não existirem problemas de </a:t>
            </a:r>
            <a:r>
              <a:rPr lang="pt-PT" sz="2000" b="0" i="1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stock</a:t>
            </a:r>
            <a:r>
              <a:rPr lang="pt-PT" sz="2000" b="0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!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1338" y="1024035"/>
            <a:ext cx="5771532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extrair(8,  {1, 1, 1, 2, 2, 2, 2, 5, 5, </a:t>
            </a: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10</a:t>
            </a:r>
            <a:r>
              <a:rPr lang="pt-PT" sz="2400" b="0" u="none" dirty="0">
                <a:latin typeface="Trebuchet MS" charset="0"/>
              </a:rPr>
              <a:t>} )</a:t>
            </a:r>
          </a:p>
        </p:txBody>
      </p:sp>
      <p:cxnSp>
        <p:nvCxnSpPr>
          <p:cNvPr id="22" name="AutoShape 6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3146764" y="1766239"/>
            <a:ext cx="566835" cy="61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592593" y="1519335"/>
            <a:ext cx="585583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 dirty="0">
                <a:latin typeface="Trebuchet MS" charset="0"/>
              </a:rPr>
              <a:t>10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229056" y="1521667"/>
            <a:ext cx="363537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 dirty="0">
                <a:solidFill>
                  <a:srgbClr val="FF0000"/>
                </a:solidFill>
                <a:latin typeface="Trebuchet MS" charset="0"/>
              </a:rPr>
              <a:t>X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46255" y="5016743"/>
            <a:ext cx="903083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FIM!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Implementação iterativa (Java)</a:t>
            </a:r>
          </a:p>
        </p:txBody>
      </p:sp>
      <p:sp>
        <p:nvSpPr>
          <p:cNvPr id="1514500" name="Text Box 4"/>
          <p:cNvSpPr txBox="1">
            <a:spLocks noChangeArrowheads="1"/>
          </p:cNvSpPr>
          <p:nvPr/>
        </p:nvSpPr>
        <p:spPr bwMode="auto">
          <a:xfrm>
            <a:off x="266700" y="1128713"/>
            <a:ext cx="8651057" cy="523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static final int moedas[] = {1,2,5,10,20,50,100,200};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pt-PT" sz="2000" u="none" dirty="0"/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//</a:t>
            </a:r>
            <a:r>
              <a:rPr lang="pt-PT" sz="2000" u="none" dirty="0"/>
              <a:t> </a:t>
            </a:r>
            <a:r>
              <a:rPr sz="2000" u="none" noProof="1"/>
              <a:t>stock[i]</a:t>
            </a:r>
            <a:r>
              <a:rPr lang="pt-PT" sz="2000" u="none" dirty="0"/>
              <a:t> </a:t>
            </a:r>
            <a:r>
              <a:rPr sz="2000" u="none" noProof="1"/>
              <a:t>=</a:t>
            </a:r>
            <a:r>
              <a:rPr lang="pt-PT" sz="2000" u="none" dirty="0"/>
              <a:t> </a:t>
            </a:r>
            <a:r>
              <a:rPr sz="2000" u="none" noProof="1"/>
              <a:t>nº </a:t>
            </a:r>
            <a:r>
              <a:rPr lang="pt-PT" sz="2000" u="none" dirty="0"/>
              <a:t>de </a:t>
            </a:r>
            <a:r>
              <a:rPr sz="2000" u="none" noProof="1"/>
              <a:t>moedas </a:t>
            </a:r>
            <a:r>
              <a:rPr lang="pt-PT" sz="2000" u="none" dirty="0"/>
              <a:t>de </a:t>
            </a:r>
            <a:r>
              <a:rPr sz="2000" u="none" noProof="1"/>
              <a:t>valor moedas[i]</a:t>
            </a:r>
            <a:endParaRPr lang="pt-PT" sz="2000" u="none" dirty="0"/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public </a:t>
            </a:r>
            <a:r>
              <a:rPr lang="pt-PT" sz="2000" u="none" dirty="0" err="1"/>
              <a:t>int</a:t>
            </a:r>
            <a:r>
              <a:rPr lang="pt-PT" sz="2000" u="none" dirty="0"/>
              <a:t>[]</a:t>
            </a:r>
            <a:r>
              <a:rPr sz="2000" u="none" noProof="1"/>
              <a:t> </a:t>
            </a:r>
            <a:r>
              <a:rPr lang="pt-PT" sz="2000" u="none" dirty="0" err="1"/>
              <a:t>select</a:t>
            </a:r>
            <a:r>
              <a:rPr sz="2000" u="none" noProof="1"/>
              <a:t>(int montante</a:t>
            </a:r>
            <a:r>
              <a:rPr lang="pt-PT" sz="2000" u="none" dirty="0"/>
              <a:t>, </a:t>
            </a:r>
            <a:r>
              <a:rPr lang="pt-PT" sz="2000" u="none" dirty="0" err="1"/>
              <a:t>int</a:t>
            </a:r>
            <a:r>
              <a:rPr lang="pt-PT" sz="2000" u="none" dirty="0"/>
              <a:t>[] stock</a:t>
            </a:r>
            <a:r>
              <a:rPr sz="2000" u="none" noProof="1"/>
              <a:t>) {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pt-PT" sz="2000" u="none" dirty="0"/>
              <a:t>  </a:t>
            </a:r>
            <a:r>
              <a:rPr lang="pt-PT" sz="2000" u="none" dirty="0" err="1"/>
              <a:t>int</a:t>
            </a:r>
            <a:r>
              <a:rPr lang="pt-PT" sz="2000" u="none" dirty="0"/>
              <a:t>[] </a:t>
            </a:r>
            <a:r>
              <a:rPr lang="pt-PT" sz="2000" u="none" dirty="0" err="1"/>
              <a:t>sel</a:t>
            </a:r>
            <a:r>
              <a:rPr sz="2000" u="none" noProof="1"/>
              <a:t> = new </a:t>
            </a:r>
            <a:r>
              <a:rPr lang="pt-PT" sz="2000" u="none" dirty="0" err="1"/>
              <a:t>int</a:t>
            </a:r>
            <a:r>
              <a:rPr lang="pt-PT" sz="2000" u="none" dirty="0"/>
              <a:t>[</a:t>
            </a:r>
            <a:r>
              <a:rPr lang="pt-PT" sz="2000" u="none" dirty="0" err="1"/>
              <a:t>moedas.length</a:t>
            </a:r>
            <a:r>
              <a:rPr lang="pt-PT" sz="2000" u="none" dirty="0"/>
              <a:t>];</a:t>
            </a:r>
            <a:endParaRPr sz="2000" u="none" noProof="1"/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for (int i=moedas.length-1; montante&gt;0 &amp;&amp; i&gt;=0; i--)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if (stock[i] &gt; 0 &amp;&amp; moedas[i] &lt;= montante) {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  int n_moed=Math.min(stock[i],montante/moedas[i]);            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  </a:t>
            </a:r>
            <a:r>
              <a:rPr lang="pt-PT" sz="2000" u="none" dirty="0" err="1"/>
              <a:t>sel</a:t>
            </a:r>
            <a:r>
              <a:rPr sz="2000" u="none" noProof="1"/>
              <a:t>[i] += n_moed;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  montante -= n_moed * moedas[i];     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}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if (montante &gt; 0)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return null;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else</a:t>
            </a:r>
            <a:r>
              <a:rPr lang="pt-PT" sz="2000" u="none" dirty="0"/>
              <a:t> </a:t>
            </a:r>
            <a:r>
              <a:rPr sz="2000" u="none" noProof="1"/>
              <a:t> </a:t>
            </a:r>
            <a:endParaRPr lang="pt-PT" sz="2000" u="none" dirty="0"/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pt-PT" sz="2000" u="none" dirty="0"/>
              <a:t>    </a:t>
            </a:r>
            <a:r>
              <a:rPr sz="2000" u="none" noProof="1"/>
              <a:t>return </a:t>
            </a:r>
            <a:r>
              <a:rPr lang="pt-PT" sz="2000" u="none" dirty="0" err="1"/>
              <a:t>sel</a:t>
            </a:r>
            <a:r>
              <a:rPr sz="2000" u="none" noProof="1"/>
              <a:t>;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_Linguagem_de_Programacao_C[1]">
  <a:themeElements>
    <a:clrScheme name="">
      <a:dk1>
        <a:srgbClr val="000000"/>
      </a:dk1>
      <a:lt1>
        <a:srgbClr val="FFFFFF"/>
      </a:lt1>
      <a:dk2>
        <a:srgbClr val="0223AE"/>
      </a:dk2>
      <a:lt2>
        <a:srgbClr val="F8C508"/>
      </a:lt2>
      <a:accent1>
        <a:srgbClr val="35CD97"/>
      </a:accent1>
      <a:accent2>
        <a:srgbClr val="9362A0"/>
      </a:accent2>
      <a:accent3>
        <a:srgbClr val="AAACD3"/>
      </a:accent3>
      <a:accent4>
        <a:srgbClr val="DADADA"/>
      </a:accent4>
      <a:accent5>
        <a:srgbClr val="AEE3C9"/>
      </a:accent5>
      <a:accent6>
        <a:srgbClr val="855891"/>
      </a:accent6>
      <a:hlink>
        <a:srgbClr val="FF9966"/>
      </a:hlink>
      <a:folHlink>
        <a:srgbClr val="0099FF"/>
      </a:folHlink>
    </a:clrScheme>
    <a:fontScheme name="A_Linguagem_de_Programacao_C[1]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638" tIns="45819" rIns="91638" bIns="45819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4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638" tIns="45819" rIns="91638" bIns="45819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4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A_Linguagem_de_Programacao_C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_Linguagem_de_Programacao_C[1]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Settings\jpf\My Documents\FEUP\C#\A_Linguagem_de_Programacao_C[1].ppt</Template>
  <TotalTime>338746590</TotalTime>
  <Pages>14</Pages>
  <Words>1961</Words>
  <Application>Microsoft Office PowerPoint</Application>
  <PresentationFormat>On-screen Show (4:3)</PresentationFormat>
  <Paragraphs>233</Paragraphs>
  <Slides>22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Courier New</vt:lpstr>
      <vt:lpstr>Symbol</vt:lpstr>
      <vt:lpstr>Times New Roman</vt:lpstr>
      <vt:lpstr>Trebuchet MS</vt:lpstr>
      <vt:lpstr>Wingdings</vt:lpstr>
      <vt:lpstr>A_Linguagem_de_Programacao_C[1]</vt:lpstr>
      <vt:lpstr>Equação</vt:lpstr>
      <vt:lpstr>Técnicas de Concepção de Algoritmos (1ª parte):  algoritmos gananciosos</vt:lpstr>
      <vt:lpstr>Algoritmos gananciosos (greedy algorithms)</vt:lpstr>
      <vt:lpstr>Algoritmos Gananciosos</vt:lpstr>
      <vt:lpstr>Estratégia Gananciosa</vt:lpstr>
      <vt:lpstr>Premissas</vt:lpstr>
      <vt:lpstr>Algoritmo abstracto</vt:lpstr>
      <vt:lpstr>Problema do troco</vt:lpstr>
      <vt:lpstr>Resol. c/ algoritmo ganancioso</vt:lpstr>
      <vt:lpstr>Implementação iterativa (Java)</vt:lpstr>
      <vt:lpstr>Prova de optimalidade</vt:lpstr>
      <vt:lpstr>Escalonamento de atividades</vt:lpstr>
      <vt:lpstr>Escalonamento de atividades: exemplo</vt:lpstr>
      <vt:lpstr>Escalonamento de atividades: abordagem gananciosa</vt:lpstr>
      <vt:lpstr>Escalonamento de atividades: algoritmo ganancioso por fim mais cedo</vt:lpstr>
      <vt:lpstr>Escalonamento de atividades: prova de optimalidade do algoritmo </vt:lpstr>
      <vt:lpstr>Escalonamento de atividades: verificação experimental</vt:lpstr>
      <vt:lpstr>Escalonamento de atividades: *abordagem recursiva</vt:lpstr>
      <vt:lpstr>Escalonamento de atividades: *abordagem recursiva</vt:lpstr>
      <vt:lpstr>Escalonamento de atividades: minimizar tempo médio de conclusão</vt:lpstr>
      <vt:lpstr>Prova de optimalidade</vt:lpstr>
      <vt:lpstr>Outros Exemplos de Problemas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de Programação C#</dc:title>
  <dc:creator>João Carlos Pascoal Faria</dc:creator>
  <cp:lastModifiedBy>RRossetti</cp:lastModifiedBy>
  <cp:revision>7345</cp:revision>
  <cp:lastPrinted>2022-03-02T10:50:23Z</cp:lastPrinted>
  <dcterms:created xsi:type="dcterms:W3CDTF">2010-03-14T22:16:59Z</dcterms:created>
  <dcterms:modified xsi:type="dcterms:W3CDTF">2022-03-02T10:51:06Z</dcterms:modified>
</cp:coreProperties>
</file>