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75E6"/>
    <a:srgbClr val="00F260"/>
    <a:srgbClr val="EBF0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5" autoAdjust="0"/>
    <p:restoredTop sz="94660"/>
  </p:normalViewPr>
  <p:slideViewPr>
    <p:cSldViewPr snapToGrid="0">
      <p:cViewPr varScale="1">
        <p:scale>
          <a:sx n="72" d="100"/>
          <a:sy n="72" d="100"/>
        </p:scale>
        <p:origin x="282"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63229-F4EA-F04E-9B5F-F16763B0E3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D5A058A-A3EB-227E-F7DA-E1DA018F4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2179C4C-1BB8-2B97-FAFB-2D152CFAD75C}"/>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B2CF4E91-02D9-2AC4-78F9-7EA5055EAF7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CA87844-0429-2B2A-128B-C952EF8E9204}"/>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310153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C39CE-CA83-313F-D8D1-3BEF46762BA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D957811-56C2-3136-D615-1871D46D9C3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E33DF8F-DA54-7880-83A8-5D3ED522A5FD}"/>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5C4EAD6F-FE7C-8861-758C-9A22786C535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9A5883-9314-77BB-9DFC-19D59E8F1862}"/>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116165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FEC8D26-A0B7-7277-E4E4-CC35A2CAC6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B12E7B7-22BF-10AF-E53A-D3238786C00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C2718A5-98E4-EB48-F350-24F6A2A80345}"/>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BB7DB248-9DCC-CE7B-0B4C-392E63FA497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5EAFFC-7D73-2C3F-FFC5-E10ED7013F70}"/>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80185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1B518-AA49-7531-0EAD-67730928AEE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90A9E66-9A6F-70F1-F31A-EEB2F35748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5396A2-24A9-0A60-AE1E-55011149982F}"/>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C15E0CB1-4B5B-F95B-660A-0BAB315D51D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E95A5F-09A5-7362-05AD-04114631B1AC}"/>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269607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5C9BD-1DA9-5AC5-54DB-ED256D34C2F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D1BA16-B615-BBA5-574A-AD7A199E9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FF427E-148F-1A50-EB78-83DCDF3D2224}"/>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285FFAD2-29B1-374D-7FA5-4930E804A79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1D1D88-9F5A-FCA9-6635-2C2F1037E3E9}"/>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305843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AFBE6-3411-DAAC-3139-955EE3EA61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E7FED41-E72D-D313-86B6-0A1A152F29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19DD458-0D5C-B98C-89BD-98C4B7D163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8B7B195-3F5A-860A-9662-B2BE392E3106}"/>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6" name="Marcador de pie de página 5">
            <a:extLst>
              <a:ext uri="{FF2B5EF4-FFF2-40B4-BE49-F238E27FC236}">
                <a16:creationId xmlns:a16="http://schemas.microsoft.com/office/drawing/2014/main" id="{79E03900-F73A-3A79-82FD-F73D71241F6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1C4472C-0B71-27C1-1E18-D704197E84CB}"/>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21909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51327-DD51-6F03-0EE5-BA7D2F43658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480104D-AA46-5447-D0C7-8B1E48742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451BC45-4093-821D-1CD5-27CE8FDA596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993B0FF-805A-40F2-2345-926469F2E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8325B68-E54F-D2CE-C18E-D2B3C19D4A1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4A9D83E-732A-4E1D-9042-5C0ABA3D7C83}"/>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8" name="Marcador de pie de página 7">
            <a:extLst>
              <a:ext uri="{FF2B5EF4-FFF2-40B4-BE49-F238E27FC236}">
                <a16:creationId xmlns:a16="http://schemas.microsoft.com/office/drawing/2014/main" id="{07109C27-9FDE-33D1-4051-9A47A25CC0A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38D0F3D-F076-E7A4-39BB-0BE63576150F}"/>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169961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0A834-5491-1CDF-E512-EC8A3C4368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1E3C1C9-3632-2589-C64D-F33545244EAB}"/>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4" name="Marcador de pie de página 3">
            <a:extLst>
              <a:ext uri="{FF2B5EF4-FFF2-40B4-BE49-F238E27FC236}">
                <a16:creationId xmlns:a16="http://schemas.microsoft.com/office/drawing/2014/main" id="{46F2C007-F2C1-1C74-8176-9D267FFDC59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E0BBD69-57B8-1E71-69C8-DE2F55EF835D}"/>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42075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9032D4-293C-71DD-7884-DE1842BCECDF}"/>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3" name="Marcador de pie de página 2">
            <a:extLst>
              <a:ext uri="{FF2B5EF4-FFF2-40B4-BE49-F238E27FC236}">
                <a16:creationId xmlns:a16="http://schemas.microsoft.com/office/drawing/2014/main" id="{CC337C9C-77F5-22E3-5E50-43B6E43F98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E39696A-EF3A-BFE8-0CAD-932CF5EE45BA}"/>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15812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3602C-5B09-1A6B-1DAB-17016CC9CA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EDD609-846E-9793-2FF3-EB4B32112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A4482CA-0EE6-048A-175F-E8954C009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C3CE2B-837C-A4AE-8381-755F9599B322}"/>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6" name="Marcador de pie de página 5">
            <a:extLst>
              <a:ext uri="{FF2B5EF4-FFF2-40B4-BE49-F238E27FC236}">
                <a16:creationId xmlns:a16="http://schemas.microsoft.com/office/drawing/2014/main" id="{7DA3CC37-24CA-13C1-CBC5-F4A552410B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DFC41BA-A6AD-8DF1-AF1E-3E1907AE6FCD}"/>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232692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CFBA5-DB3C-DA2D-8C23-F7306A50F5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5D0B47B-77CC-B566-5F3B-064E9F695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B55902E-EC59-BD1A-76B2-52E2EEDE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2E3DF0-E356-F41A-9840-A7741E721389}"/>
              </a:ext>
            </a:extLst>
          </p:cNvPr>
          <p:cNvSpPr>
            <a:spLocks noGrp="1"/>
          </p:cNvSpPr>
          <p:nvPr>
            <p:ph type="dt" sz="half" idx="10"/>
          </p:nvPr>
        </p:nvSpPr>
        <p:spPr/>
        <p:txBody>
          <a:bodyPr/>
          <a:lstStyle/>
          <a:p>
            <a:fld id="{7D009EBE-9163-4587-80A9-527795B715A6}" type="datetimeFigureOut">
              <a:rPr lang="es-CO" smtClean="0"/>
              <a:t>4/06/2023</a:t>
            </a:fld>
            <a:endParaRPr lang="es-CO"/>
          </a:p>
        </p:txBody>
      </p:sp>
      <p:sp>
        <p:nvSpPr>
          <p:cNvPr id="6" name="Marcador de pie de página 5">
            <a:extLst>
              <a:ext uri="{FF2B5EF4-FFF2-40B4-BE49-F238E27FC236}">
                <a16:creationId xmlns:a16="http://schemas.microsoft.com/office/drawing/2014/main" id="{41B2B27B-2F5B-9053-60B5-7712583100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E782DD2-686C-F2F6-31A2-95DC55F92E8E}"/>
              </a:ext>
            </a:extLst>
          </p:cNvPr>
          <p:cNvSpPr>
            <a:spLocks noGrp="1"/>
          </p:cNvSpPr>
          <p:nvPr>
            <p:ph type="sldNum" sz="quarter" idx="12"/>
          </p:nvPr>
        </p:nvSpPr>
        <p:spPr/>
        <p:txBody>
          <a:bodyPr/>
          <a:lstStyle/>
          <a:p>
            <a:fld id="{9191D4CD-D08C-4658-921F-BFCE69CBD91D}" type="slidenum">
              <a:rPr lang="es-CO" smtClean="0"/>
              <a:t>‹Nº›</a:t>
            </a:fld>
            <a:endParaRPr lang="es-CO"/>
          </a:p>
        </p:txBody>
      </p:sp>
    </p:spTree>
    <p:extLst>
      <p:ext uri="{BB962C8B-B14F-4D97-AF65-F5344CB8AC3E}">
        <p14:creationId xmlns:p14="http://schemas.microsoft.com/office/powerpoint/2010/main" val="125281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75E6"/>
            </a:gs>
            <a:gs pos="100000">
              <a:srgbClr val="00F260"/>
            </a:gs>
          </a:gsLst>
          <a:lin ang="189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3AE390-6010-10B9-FA10-8E95D4817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446B8D2-AD4E-6AF9-9F01-F71EEDD5A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83EDED6-4330-6CC6-7CCA-CE3B26A70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09EBE-9163-4587-80A9-527795B715A6}" type="datetimeFigureOut">
              <a:rPr lang="es-CO" smtClean="0"/>
              <a:t>4/06/2023</a:t>
            </a:fld>
            <a:endParaRPr lang="es-CO"/>
          </a:p>
        </p:txBody>
      </p:sp>
      <p:sp>
        <p:nvSpPr>
          <p:cNvPr id="5" name="Marcador de pie de página 4">
            <a:extLst>
              <a:ext uri="{FF2B5EF4-FFF2-40B4-BE49-F238E27FC236}">
                <a16:creationId xmlns:a16="http://schemas.microsoft.com/office/drawing/2014/main" id="{1A0D9CC8-364A-EA50-AD0B-4941015CA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CF784BE-6C90-009A-DFE8-DC8668220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1D4CD-D08C-4658-921F-BFCE69CBD91D}" type="slidenum">
              <a:rPr lang="es-CO" smtClean="0"/>
              <a:t>‹Nº›</a:t>
            </a:fld>
            <a:endParaRPr lang="es-CO"/>
          </a:p>
        </p:txBody>
      </p:sp>
    </p:spTree>
    <p:extLst>
      <p:ext uri="{BB962C8B-B14F-4D97-AF65-F5344CB8AC3E}">
        <p14:creationId xmlns:p14="http://schemas.microsoft.com/office/powerpoint/2010/main" val="62753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7.png"/><Relationship Id="rId18" Type="http://schemas.openxmlformats.org/officeDocument/2006/relationships/image" Target="../media/image8.png"/><Relationship Id="rId3" Type="http://schemas.openxmlformats.org/officeDocument/2006/relationships/hyperlink" Target="https://github.com/edgarlozadagonzalez/TallerGo-Web" TargetMode="External"/><Relationship Id="rId21" Type="http://schemas.openxmlformats.org/officeDocument/2006/relationships/image" Target="../media/image9.png"/><Relationship Id="rId7" Type="http://schemas.openxmlformats.org/officeDocument/2006/relationships/image" Target="../media/image5.png"/><Relationship Id="rId12" Type="http://schemas.openxmlformats.org/officeDocument/2006/relationships/image" Target="../media/image6.png"/><Relationship Id="rId17" Type="http://schemas.openxmlformats.org/officeDocument/2006/relationships/slide" Target="slide6.xml"/><Relationship Id="rId2" Type="http://schemas.openxmlformats.org/officeDocument/2006/relationships/image" Target="../media/image4.png"/><Relationship Id="rId16" Type="http://schemas.openxmlformats.org/officeDocument/2006/relationships/image" Target="../media/image8.png"/><Relationship Id="rId20"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hyperlink" Target="https://tallerwebgo.fly.dev/" TargetMode="External"/><Relationship Id="rId11" Type="http://schemas.openxmlformats.org/officeDocument/2006/relationships/slide" Target="slide5.xml"/><Relationship Id="rId24" Type="http://schemas.openxmlformats.org/officeDocument/2006/relationships/image" Target="../media/image10.png"/><Relationship Id="rId5" Type="http://schemas.openxmlformats.org/officeDocument/2006/relationships/slide" Target="slide1.xml"/><Relationship Id="rId15" Type="http://schemas.openxmlformats.org/officeDocument/2006/relationships/image" Target="../media/image7.png"/><Relationship Id="rId23" Type="http://schemas.openxmlformats.org/officeDocument/2006/relationships/slide" Target="slide8.xm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slide" Target="slide4.xml"/><Relationship Id="rId2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1"/>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800">
              <a:latin typeface="Söhne"/>
            </a:endParaRPr>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378472" y="3977242"/>
            <a:ext cx="7941384" cy="954107"/>
          </a:xfrm>
          <a:prstGeom prst="rect">
            <a:avLst/>
          </a:prstGeom>
          <a:noFill/>
        </p:spPr>
        <p:txBody>
          <a:bodyPr wrap="square" rtlCol="0">
            <a:spAutoFit/>
          </a:bodyPr>
          <a:lstStyle/>
          <a:p>
            <a:r>
              <a:rPr lang="pt-BR" sz="2800" dirty="0">
                <a:solidFill>
                  <a:schemeClr val="bg1"/>
                </a:solidFill>
                <a:latin typeface="Söhne"/>
                <a:ea typeface="Open Sans" panose="020B0606030504020204" pitchFamily="34" charset="0"/>
                <a:cs typeface="Open Sans" panose="020B0606030504020204" pitchFamily="34" charset="0"/>
              </a:rPr>
              <a:t>Carlos Danilo Núñez Gil </a:t>
            </a:r>
          </a:p>
          <a:p>
            <a:r>
              <a:rPr lang="pt-BR" sz="2800" dirty="0">
                <a:solidFill>
                  <a:schemeClr val="bg1"/>
                </a:solidFill>
                <a:latin typeface="Söhne"/>
                <a:ea typeface="Open Sans" panose="020B0606030504020204" pitchFamily="34" charset="0"/>
                <a:cs typeface="Open Sans" panose="020B0606030504020204" pitchFamily="34" charset="0"/>
              </a:rPr>
              <a:t>160004032</a:t>
            </a:r>
            <a:endParaRPr lang="en-US" sz="2800" dirty="0">
              <a:solidFill>
                <a:schemeClr val="bg1"/>
              </a:solidFill>
              <a:latin typeface="Söhne"/>
              <a:ea typeface="Open Sans" panose="020B0606030504020204" pitchFamily="34" charset="0"/>
              <a:cs typeface="Open Sans" panose="020B06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p:pic>
        <p:nvPicPr>
          <p:cNvPr id="4" name="Imagen 3">
            <a:extLst>
              <a:ext uri="{FF2B5EF4-FFF2-40B4-BE49-F238E27FC236}">
                <a16:creationId xmlns:a16="http://schemas.microsoft.com/office/drawing/2014/main" id="{8AD490EA-3AA8-929C-943A-AF392ADEC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737" y="1198484"/>
            <a:ext cx="2968915" cy="4039340"/>
          </a:xfrm>
          <a:prstGeom prst="rect">
            <a:avLst/>
          </a:prstGeom>
        </p:spPr>
      </p:pic>
      <p:sp>
        <p:nvSpPr>
          <p:cNvPr id="5" name="CuadroTexto 4">
            <a:extLst>
              <a:ext uri="{FF2B5EF4-FFF2-40B4-BE49-F238E27FC236}">
                <a16:creationId xmlns:a16="http://schemas.microsoft.com/office/drawing/2014/main" id="{4EDFBAFD-4EEC-AB56-D299-185559FA3B64}"/>
              </a:ext>
            </a:extLst>
          </p:cNvPr>
          <p:cNvSpPr txBox="1"/>
          <p:nvPr/>
        </p:nvSpPr>
        <p:spPr>
          <a:xfrm>
            <a:off x="378472" y="2951946"/>
            <a:ext cx="7941384" cy="954107"/>
          </a:xfrm>
          <a:prstGeom prst="rect">
            <a:avLst/>
          </a:prstGeom>
          <a:noFill/>
        </p:spPr>
        <p:txBody>
          <a:bodyPr wrap="square" rtlCol="0">
            <a:spAutoFit/>
          </a:bodyPr>
          <a:lstStyle/>
          <a:p>
            <a:r>
              <a:rPr lang="es-MX" sz="2800" dirty="0">
                <a:solidFill>
                  <a:schemeClr val="bg1"/>
                </a:solidFill>
                <a:latin typeface="Söhne"/>
                <a:ea typeface="Open Sans" panose="020B0606030504020204" pitchFamily="34" charset="0"/>
                <a:cs typeface="Open Sans" panose="020B0606030504020204" pitchFamily="34" charset="0"/>
              </a:rPr>
              <a:t>Edgar David Lozada González</a:t>
            </a:r>
          </a:p>
          <a:p>
            <a:r>
              <a:rPr lang="es-MX" sz="2800" dirty="0">
                <a:solidFill>
                  <a:schemeClr val="bg1"/>
                </a:solidFill>
                <a:latin typeface="Söhne"/>
                <a:ea typeface="Open Sans" panose="020B0606030504020204" pitchFamily="34" charset="0"/>
                <a:cs typeface="Open Sans" panose="020B0606030504020204" pitchFamily="34" charset="0"/>
              </a:rPr>
              <a:t>160004023</a:t>
            </a:r>
            <a:endParaRPr lang="en-US" sz="2800" dirty="0">
              <a:solidFill>
                <a:schemeClr val="bg1"/>
              </a:solidFill>
              <a:latin typeface="Söhne"/>
              <a:ea typeface="Open Sans" panose="020B0606030504020204" pitchFamily="34" charset="0"/>
              <a:cs typeface="Open Sans" panose="020B0606030504020204" pitchFamily="34" charset="0"/>
            </a:endParaRPr>
          </a:p>
        </p:txBody>
      </p:sp>
      <p:sp>
        <p:nvSpPr>
          <p:cNvPr id="10" name="CuadroTexto 9">
            <a:extLst>
              <a:ext uri="{FF2B5EF4-FFF2-40B4-BE49-F238E27FC236}">
                <a16:creationId xmlns:a16="http://schemas.microsoft.com/office/drawing/2014/main" id="{F8AB5864-E88A-18B3-1EDE-6338E7414A8E}"/>
              </a:ext>
            </a:extLst>
          </p:cNvPr>
          <p:cNvSpPr txBox="1"/>
          <p:nvPr/>
        </p:nvSpPr>
        <p:spPr>
          <a:xfrm>
            <a:off x="378472" y="1834603"/>
            <a:ext cx="7941384" cy="584775"/>
          </a:xfrm>
          <a:prstGeom prst="rect">
            <a:avLst/>
          </a:prstGeom>
          <a:noFill/>
        </p:spPr>
        <p:txBody>
          <a:bodyPr wrap="squar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Equipo de desarrollo</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CuadroTexto 10">
            <a:extLst>
              <a:ext uri="{FF2B5EF4-FFF2-40B4-BE49-F238E27FC236}">
                <a16:creationId xmlns:a16="http://schemas.microsoft.com/office/drawing/2014/main" id="{84559C67-E44E-FFC1-7147-5296B78522A4}"/>
              </a:ext>
            </a:extLst>
          </p:cNvPr>
          <p:cNvSpPr txBox="1"/>
          <p:nvPr/>
        </p:nvSpPr>
        <p:spPr>
          <a:xfrm>
            <a:off x="378472" y="5508782"/>
            <a:ext cx="7941384" cy="523220"/>
          </a:xfrm>
          <a:prstGeom prst="rect">
            <a:avLst/>
          </a:prstGeom>
          <a:noFill/>
        </p:spPr>
        <p:txBody>
          <a:bodyPr wrap="square" rtlCol="0">
            <a:spAutoFit/>
          </a:bodyPr>
          <a:lstStyle/>
          <a:p>
            <a:r>
              <a:rPr lang="es-MX" sz="2800" dirty="0">
                <a:solidFill>
                  <a:schemeClr val="bg1"/>
                </a:solidFill>
                <a:latin typeface="Söhne"/>
                <a:ea typeface="Open Sans" panose="020B0606030504020204" pitchFamily="34" charset="0"/>
                <a:cs typeface="Open Sans" panose="020B0606030504020204" pitchFamily="34" charset="0"/>
              </a:rPr>
              <a:t>FCBI/INGENIERÍA DE SISTEMAS/PROGRAMACIÓN GO</a:t>
            </a:r>
            <a:endParaRPr lang="en-US" sz="2800" dirty="0">
              <a:solidFill>
                <a:schemeClr val="bg1"/>
              </a:solidFill>
              <a:latin typeface="Söhne"/>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3831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a:extLst>
              <a:ext uri="{FF2B5EF4-FFF2-40B4-BE49-F238E27FC236}">
                <a16:creationId xmlns:a16="http://schemas.microsoft.com/office/drawing/2014/main" id="{7566505F-0A54-F09B-9F93-22250914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501" y="1257055"/>
            <a:ext cx="6791533" cy="6017274"/>
          </a:xfrm>
          <a:prstGeom prst="rect">
            <a:avLst/>
          </a:prstGeom>
        </p:spPr>
      </p:pic>
      <p:sp>
        <p:nvSpPr>
          <p:cNvPr id="154" name="CuadroTexto 153">
            <a:extLst>
              <a:ext uri="{FF2B5EF4-FFF2-40B4-BE49-F238E27FC236}">
                <a16:creationId xmlns:a16="http://schemas.microsoft.com/office/drawing/2014/main" id="{C267742E-F0A8-C459-E967-0C85C029053E}"/>
              </a:ext>
            </a:extLst>
          </p:cNvPr>
          <p:cNvSpPr txBox="1"/>
          <p:nvPr/>
        </p:nvSpPr>
        <p:spPr>
          <a:xfrm>
            <a:off x="361763" y="1853385"/>
            <a:ext cx="2972865" cy="584775"/>
          </a:xfrm>
          <a:prstGeom prst="rect">
            <a:avLst/>
          </a:prstGeom>
          <a:noFill/>
        </p:spPr>
        <p:txBody>
          <a:bodyPr wrap="none" rtlCol="0">
            <a:spAutoFit/>
          </a:bodyPr>
          <a:lstStyle/>
          <a:p>
            <a:r>
              <a:rPr lang="es-CO"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Taller Go Web</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5" name="CuadroTexto 154">
            <a:extLst>
              <a:ext uri="{FF2B5EF4-FFF2-40B4-BE49-F238E27FC236}">
                <a16:creationId xmlns:a16="http://schemas.microsoft.com/office/drawing/2014/main" id="{1AD8E20A-21D2-6052-AE6C-B9EDF5E8ECBE}"/>
              </a:ext>
            </a:extLst>
          </p:cNvPr>
          <p:cNvSpPr txBox="1"/>
          <p:nvPr/>
        </p:nvSpPr>
        <p:spPr>
          <a:xfrm>
            <a:off x="361763" y="2475862"/>
            <a:ext cx="4822726" cy="3046988"/>
          </a:xfrm>
          <a:prstGeom prst="rect">
            <a:avLst/>
          </a:prstGeom>
          <a:noFill/>
        </p:spPr>
        <p:txBody>
          <a:bodyPr wrap="square" rtlCol="0">
            <a:spAutoFit/>
          </a:bodyPr>
          <a:lstStyle/>
          <a:p>
            <a:r>
              <a:rPr lang="es-MX" sz="2400" dirty="0">
                <a:solidFill>
                  <a:schemeClr val="bg1"/>
                </a:solidFill>
                <a:latin typeface="Söhne"/>
              </a:rPr>
              <a:t>E</a:t>
            </a:r>
            <a:r>
              <a:rPr lang="es-MX" sz="2400" b="0" i="0" dirty="0">
                <a:solidFill>
                  <a:schemeClr val="bg1"/>
                </a:solidFill>
                <a:effectLst/>
                <a:latin typeface="Söhne"/>
              </a:rPr>
              <a:t>s una aplicación web diseñada para leer archivos JSON que contienen información detallada sobre estudiantes y sus respectivos cursos. Implementamos una serie de consultas y funcionalidades que permiten analizar y visualizar de manera efectiva los datos. </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sp>
        <p:nvSpPr>
          <p:cNvPr id="157" name="Rectángulo: esquinas redondeadas 156">
            <a:hlinkClick r:id="rId3"/>
            <a:extLst>
              <a:ext uri="{FF2B5EF4-FFF2-40B4-BE49-F238E27FC236}">
                <a16:creationId xmlns:a16="http://schemas.microsoft.com/office/drawing/2014/main" id="{53B87A8F-C20E-5BB0-CD3A-644E203029DB}"/>
              </a:ext>
            </a:extLst>
          </p:cNvPr>
          <p:cNvSpPr/>
          <p:nvPr/>
        </p:nvSpPr>
        <p:spPr>
          <a:xfrm>
            <a:off x="2817179" y="5681588"/>
            <a:ext cx="1764346" cy="470566"/>
          </a:xfrm>
          <a:prstGeom prst="roundRect">
            <a:avLst>
              <a:gd name="adj" fmla="val 50000"/>
            </a:avLst>
          </a:prstGeom>
          <a:noFill/>
          <a:ln>
            <a:solidFill>
              <a:srgbClr val="00F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C</a:t>
            </a:r>
            <a:r>
              <a:rPr lang="es-CO" dirty="0">
                <a:solidFill>
                  <a:schemeClr val="bg1"/>
                </a:solidFill>
              </a:rPr>
              <a:t>ódigo fuente</a:t>
            </a:r>
            <a:endParaRPr lang="en-US" dirty="0">
              <a:solidFill>
                <a:schemeClr val="bg1"/>
              </a:solidFill>
            </a:endParaRPr>
          </a:p>
        </p:txBody>
      </p:sp>
      <p:pic>
        <p:nvPicPr>
          <p:cNvPr id="158" name="Gráfico 157">
            <a:extLst>
              <a:ext uri="{FF2B5EF4-FFF2-40B4-BE49-F238E27FC236}">
                <a16:creationId xmlns:a16="http://schemas.microsoft.com/office/drawing/2014/main" id="{82D2814C-EA46-792B-4BD6-42838B730B8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p:sp>
        <p:nvSpPr>
          <p:cNvPr id="161" name="CuadroTexto 160">
            <a:hlinkClick r:id="rId5" action="ppaction://hlinksldjump"/>
            <a:extLst>
              <a:ext uri="{FF2B5EF4-FFF2-40B4-BE49-F238E27FC236}">
                <a16:creationId xmlns:a16="http://schemas.microsoft.com/office/drawing/2014/main" id="{D1632FBD-3047-6DCC-258D-61AB357829C4}"/>
              </a:ext>
            </a:extLst>
          </p:cNvPr>
          <p:cNvSpPr txBox="1"/>
          <p:nvPr/>
        </p:nvSpPr>
        <p:spPr>
          <a:xfrm>
            <a:off x="9664557" y="250724"/>
            <a:ext cx="2160271" cy="338554"/>
          </a:xfrm>
          <a:prstGeom prst="rect">
            <a:avLst/>
          </a:prstGeom>
          <a:noFill/>
        </p:spPr>
        <p:txBody>
          <a:bodyPr wrap="none" rtlCol="0">
            <a:spAutoFit/>
          </a:bodyPr>
          <a:lstStyle/>
          <a:p>
            <a:r>
              <a:rPr lang="es-CO"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Equipo de desarrollo</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3" name="Rectángulo: esquinas redondeadas 162">
            <a:hlinkClick r:id="rId6"/>
            <a:extLst>
              <a:ext uri="{FF2B5EF4-FFF2-40B4-BE49-F238E27FC236}">
                <a16:creationId xmlns:a16="http://schemas.microsoft.com/office/drawing/2014/main" id="{13BAB973-3BC8-1ECC-25EB-EE282F788B57}"/>
              </a:ext>
            </a:extLst>
          </p:cNvPr>
          <p:cNvSpPr/>
          <p:nvPr/>
        </p:nvSpPr>
        <p:spPr>
          <a:xfrm>
            <a:off x="389471" y="5681587"/>
            <a:ext cx="1929085" cy="470566"/>
          </a:xfrm>
          <a:prstGeom prst="roundRect">
            <a:avLst>
              <a:gd name="adj" fmla="val 50000"/>
            </a:avLst>
          </a:prstGeom>
          <a:solidFill>
            <a:srgbClr val="00F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A</a:t>
            </a:r>
            <a:r>
              <a:rPr lang="es-CO" dirty="0">
                <a:solidFill>
                  <a:schemeClr val="bg1"/>
                </a:solidFill>
              </a:rPr>
              <a:t>plicación web</a:t>
            </a:r>
            <a:endParaRPr lang="en-US" dirty="0">
              <a:solidFill>
                <a:schemeClr val="bg1"/>
              </a:solidFill>
            </a:endParaRPr>
          </a:p>
        </p:txBody>
      </p:sp>
      <mc:AlternateContent xmlns:mc="http://schemas.openxmlformats.org/markup-compatibility/2006" xmlns:pslz="http://schemas.microsoft.com/office/powerpoint/2016/slidezoom">
        <mc:Choice Requires="pslz">
          <p:graphicFrame>
            <p:nvGraphicFramePr>
              <p:cNvPr id="7" name="Vista general de diapositiva 6">
                <a:extLst>
                  <a:ext uri="{FF2B5EF4-FFF2-40B4-BE49-F238E27FC236}">
                    <a16:creationId xmlns:a16="http://schemas.microsoft.com/office/drawing/2014/main" id="{28139E65-E639-005B-2E8B-C9FFD60FB97B}"/>
                  </a:ext>
                </a:extLst>
              </p:cNvPr>
              <p:cNvGraphicFramePr>
                <a:graphicFrameLocks noChangeAspect="1"/>
              </p:cNvGraphicFramePr>
              <p:nvPr>
                <p:extLst>
                  <p:ext uri="{D42A27DB-BD31-4B8C-83A1-F6EECF244321}">
                    <p14:modId xmlns:p14="http://schemas.microsoft.com/office/powerpoint/2010/main" val="283481040"/>
                  </p:ext>
                </p:extLst>
              </p:nvPr>
            </p:nvGraphicFramePr>
            <p:xfrm>
              <a:off x="8205366" y="1738556"/>
              <a:ext cx="1384605" cy="3601088"/>
            </p:xfrm>
            <a:graphic>
              <a:graphicData uri="http://schemas.microsoft.com/office/powerpoint/2016/slidezoom">
                <pslz:sldZm>
                  <pslz:sldZmObj sldId="257" cId="1076178615">
                    <pslz:zmPr id="{17D76091-230F-4B32-8DAF-8C00D5DCEB8F}"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384605" cy="3601088"/>
                        </a:xfrm>
                        <a:prstGeom prst="rect">
                          <a:avLst/>
                        </a:prstGeom>
                      </p166:spPr>
                    </pslz:zmPr>
                  </pslz:sldZmObj>
                </pslz:sldZm>
              </a:graphicData>
            </a:graphic>
          </p:graphicFrame>
        </mc:Choice>
        <mc:Fallback xmlns="">
          <p:pic>
            <p:nvPicPr>
              <p:cNvPr id="7" name="Vista general de diapositiva 6">
                <a:hlinkClick r:id="rId8" action="ppaction://hlinksldjump"/>
                <a:extLst>
                  <a:ext uri="{FF2B5EF4-FFF2-40B4-BE49-F238E27FC236}">
                    <a16:creationId xmlns:a16="http://schemas.microsoft.com/office/drawing/2014/main" id="{28139E65-E639-005B-2E8B-C9FFD60FB97B}"/>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8205366" y="1738556"/>
                <a:ext cx="1384605" cy="360108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5" name="Vista general de diapositiva 14">
                <a:extLst>
                  <a:ext uri="{FF2B5EF4-FFF2-40B4-BE49-F238E27FC236}">
                    <a16:creationId xmlns:a16="http://schemas.microsoft.com/office/drawing/2014/main" id="{7AECB8C6-599E-94A5-5072-44D526884924}"/>
                  </a:ext>
                </a:extLst>
              </p:cNvPr>
              <p:cNvGraphicFramePr>
                <a:graphicFrameLocks noChangeAspect="1"/>
              </p:cNvGraphicFramePr>
              <p:nvPr>
                <p:extLst>
                  <p:ext uri="{D42A27DB-BD31-4B8C-83A1-F6EECF244321}">
                    <p14:modId xmlns:p14="http://schemas.microsoft.com/office/powerpoint/2010/main" val="1603319895"/>
                  </p:ext>
                </p:extLst>
              </p:nvPr>
            </p:nvGraphicFramePr>
            <p:xfrm>
              <a:off x="5740748" y="1011467"/>
              <a:ext cx="2513589" cy="2381688"/>
            </p:xfrm>
            <a:graphic>
              <a:graphicData uri="http://schemas.microsoft.com/office/powerpoint/2016/slidezoom">
                <pslz:sldZm>
                  <pslz:sldZmObj sldId="259" cId="3395523502">
                    <pslz:zmPr id="{03DD5A7E-ED2A-4863-AE1D-84D484903924}"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513589" cy="2381688"/>
                        </a:xfrm>
                        <a:prstGeom prst="rect">
                          <a:avLst/>
                        </a:prstGeom>
                      </p166:spPr>
                    </pslz:zmPr>
                  </pslz:sldZmObj>
                </pslz:sldZm>
              </a:graphicData>
            </a:graphic>
          </p:graphicFrame>
        </mc:Choice>
        <mc:Fallback xmlns="">
          <p:pic>
            <p:nvPicPr>
              <p:cNvPr id="15" name="Vista general de diapositiva 14">
                <a:hlinkClick r:id="rId11" action="ppaction://hlinksldjump"/>
                <a:extLst>
                  <a:ext uri="{FF2B5EF4-FFF2-40B4-BE49-F238E27FC236}">
                    <a16:creationId xmlns:a16="http://schemas.microsoft.com/office/drawing/2014/main" id="{7AECB8C6-599E-94A5-5072-44D526884924}"/>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5740748" y="1011467"/>
                <a:ext cx="2513589" cy="238168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1" name="Vista general de diapositiva 10">
                <a:extLst>
                  <a:ext uri="{FF2B5EF4-FFF2-40B4-BE49-F238E27FC236}">
                    <a16:creationId xmlns:a16="http://schemas.microsoft.com/office/drawing/2014/main" id="{A53888BA-E0D3-7A55-9961-93774AD95E11}"/>
                  </a:ext>
                </a:extLst>
              </p:cNvPr>
              <p:cNvGraphicFramePr>
                <a:graphicFrameLocks noChangeAspect="1"/>
              </p:cNvGraphicFramePr>
              <p:nvPr>
                <p:extLst>
                  <p:ext uri="{D42A27DB-BD31-4B8C-83A1-F6EECF244321}">
                    <p14:modId xmlns:p14="http://schemas.microsoft.com/office/powerpoint/2010/main" val="250044480"/>
                  </p:ext>
                </p:extLst>
              </p:nvPr>
            </p:nvGraphicFramePr>
            <p:xfrm>
              <a:off x="5309440" y="2989146"/>
              <a:ext cx="2952872" cy="2149082"/>
            </p:xfrm>
            <a:graphic>
              <a:graphicData uri="http://schemas.microsoft.com/office/powerpoint/2016/slidezoom">
                <pslz:sldZm>
                  <pslz:sldZmObj sldId="258" cId="3789489536">
                    <pslz:zmPr id="{5216F4AA-05B5-4CE2-B081-2BBC491FD3C2}" imageType="cover" transitionDur="100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2952872" cy="2149082"/>
                        </a:xfrm>
                        <a:prstGeom prst="rect">
                          <a:avLst/>
                        </a:prstGeom>
                      </p166:spPr>
                    </pslz:zmPr>
                  </pslz:sldZmObj>
                </pslz:sldZm>
              </a:graphicData>
            </a:graphic>
          </p:graphicFrame>
        </mc:Choice>
        <mc:Fallback xmlns="">
          <p:pic>
            <p:nvPicPr>
              <p:cNvPr id="11" name="Vista general de diapositiva 10">
                <a:hlinkClick r:id="rId14" action="ppaction://hlinksldjump"/>
                <a:extLst>
                  <a:ext uri="{FF2B5EF4-FFF2-40B4-BE49-F238E27FC236}">
                    <a16:creationId xmlns:a16="http://schemas.microsoft.com/office/drawing/2014/main" id="{A53888BA-E0D3-7A55-9961-93774AD95E11}"/>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5309440" y="2989146"/>
                <a:ext cx="2952872" cy="214908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7" name="Vista general de diapositiva 16">
                <a:extLst>
                  <a:ext uri="{FF2B5EF4-FFF2-40B4-BE49-F238E27FC236}">
                    <a16:creationId xmlns:a16="http://schemas.microsoft.com/office/drawing/2014/main" id="{5221E3CB-D814-9438-4FB8-5F6E06592553}"/>
                  </a:ext>
                </a:extLst>
              </p:cNvPr>
              <p:cNvGraphicFramePr>
                <a:graphicFrameLocks noChangeAspect="1"/>
              </p:cNvGraphicFramePr>
              <p:nvPr>
                <p:extLst>
                  <p:ext uri="{D42A27DB-BD31-4B8C-83A1-F6EECF244321}">
                    <p14:modId xmlns:p14="http://schemas.microsoft.com/office/powerpoint/2010/main" val="1283978634"/>
                  </p:ext>
                </p:extLst>
              </p:nvPr>
            </p:nvGraphicFramePr>
            <p:xfrm>
              <a:off x="9235061" y="1426388"/>
              <a:ext cx="2341264" cy="2010342"/>
            </p:xfrm>
            <a:graphic>
              <a:graphicData uri="http://schemas.microsoft.com/office/powerpoint/2016/slidezoom">
                <pslz:sldZm>
                  <pslz:sldZmObj sldId="260" cId="813138480">
                    <pslz:zmPr id="{E0EDFAB8-C494-46DC-A078-C86931B437DD}" imageType="cover" transitionDur="1000">
                      <p166:blipFill xmlns:p166="http://schemas.microsoft.com/office/powerpoint/2016/6/main">
                        <a:blip r:embed="rId16">
                          <a:extLst>
                            <a:ext uri="{28A0092B-C50C-407E-A947-70E740481C1C}">
                              <a14:useLocalDpi xmlns:a14="http://schemas.microsoft.com/office/drawing/2010/main" val="0"/>
                            </a:ext>
                          </a:extLst>
                        </a:blip>
                        <a:stretch>
                          <a:fillRect/>
                        </a:stretch>
                      </p166:blipFill>
                      <p166:spPr xmlns:p166="http://schemas.microsoft.com/office/powerpoint/2016/6/main">
                        <a:xfrm>
                          <a:off x="0" y="0"/>
                          <a:ext cx="2341264" cy="2010342"/>
                        </a:xfrm>
                        <a:prstGeom prst="rect">
                          <a:avLst/>
                        </a:prstGeom>
                      </p166:spPr>
                    </pslz:zmPr>
                  </pslz:sldZmObj>
                </pslz:sldZm>
              </a:graphicData>
            </a:graphic>
          </p:graphicFrame>
        </mc:Choice>
        <mc:Fallback xmlns="">
          <p:pic>
            <p:nvPicPr>
              <p:cNvPr id="17" name="Vista general de diapositiva 16">
                <a:hlinkClick r:id="rId17" action="ppaction://hlinksldjump"/>
                <a:extLst>
                  <a:ext uri="{FF2B5EF4-FFF2-40B4-BE49-F238E27FC236}">
                    <a16:creationId xmlns:a16="http://schemas.microsoft.com/office/drawing/2014/main" id="{5221E3CB-D814-9438-4FB8-5F6E06592553}"/>
                  </a:ext>
                </a:extLst>
              </p:cNvPr>
              <p:cNvPicPr>
                <a:picLocks noGrp="1" noRot="1" noChangeAspect="1" noMove="1" noResize="1" noEditPoints="1" noAdjustHandles="1" noChangeArrowheads="1" noChangeShapeType="1"/>
              </p:cNvPicPr>
              <p:nvPr/>
            </p:nvPicPr>
            <p:blipFill>
              <a:blip r:embed="rId18">
                <a:extLst>
                  <a:ext uri="{28A0092B-C50C-407E-A947-70E740481C1C}">
                    <a14:useLocalDpi xmlns:a14="http://schemas.microsoft.com/office/drawing/2010/main" val="0"/>
                  </a:ext>
                </a:extLst>
              </a:blip>
              <a:stretch>
                <a:fillRect/>
              </a:stretch>
            </p:blipFill>
            <p:spPr>
              <a:xfrm>
                <a:off x="9235061" y="1426388"/>
                <a:ext cx="2341264" cy="201034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0" name="Vista general de diapositiva 19">
                <a:extLst>
                  <a:ext uri="{FF2B5EF4-FFF2-40B4-BE49-F238E27FC236}">
                    <a16:creationId xmlns:a16="http://schemas.microsoft.com/office/drawing/2014/main" id="{65470BD0-51EE-386C-85FC-C772070AFF57}"/>
                  </a:ext>
                </a:extLst>
              </p:cNvPr>
              <p:cNvGraphicFramePr>
                <a:graphicFrameLocks noChangeAspect="1"/>
              </p:cNvGraphicFramePr>
              <p:nvPr>
                <p:extLst>
                  <p:ext uri="{D42A27DB-BD31-4B8C-83A1-F6EECF244321}">
                    <p14:modId xmlns:p14="http://schemas.microsoft.com/office/powerpoint/2010/main" val="88843669"/>
                  </p:ext>
                </p:extLst>
              </p:nvPr>
            </p:nvGraphicFramePr>
            <p:xfrm>
              <a:off x="9543268" y="3015168"/>
              <a:ext cx="2131410" cy="1665861"/>
            </p:xfrm>
            <a:graphic>
              <a:graphicData uri="http://schemas.microsoft.com/office/powerpoint/2016/slidezoom">
                <pslz:sldZm>
                  <pslz:sldZmObj sldId="261" cId="3035554338">
                    <pslz:zmPr id="{54256007-FE79-4A3C-B187-7CDFE3FE7C92}" imageType="cover" transitionDur="1000">
                      <p166:blipFill xmlns:p166="http://schemas.microsoft.com/office/powerpoint/2016/6/main">
                        <a:blip r:embed="rId19">
                          <a:extLst>
                            <a:ext uri="{28A0092B-C50C-407E-A947-70E740481C1C}">
                              <a14:useLocalDpi xmlns:a14="http://schemas.microsoft.com/office/drawing/2010/main" val="0"/>
                            </a:ext>
                          </a:extLst>
                        </a:blip>
                        <a:stretch>
                          <a:fillRect/>
                        </a:stretch>
                      </p166:blipFill>
                      <p166:spPr xmlns:p166="http://schemas.microsoft.com/office/powerpoint/2016/6/main">
                        <a:xfrm>
                          <a:off x="0" y="0"/>
                          <a:ext cx="2131410" cy="1665861"/>
                        </a:xfrm>
                        <a:prstGeom prst="rect">
                          <a:avLst/>
                        </a:prstGeom>
                      </p166:spPr>
                    </pslz:zmPr>
                  </pslz:sldZmObj>
                </pslz:sldZm>
              </a:graphicData>
            </a:graphic>
          </p:graphicFrame>
        </mc:Choice>
        <mc:Fallback xmlns="">
          <p:pic>
            <p:nvPicPr>
              <p:cNvPr id="20" name="Vista general de diapositiva 19">
                <a:hlinkClick r:id="rId20" action="ppaction://hlinksldjump"/>
                <a:extLst>
                  <a:ext uri="{FF2B5EF4-FFF2-40B4-BE49-F238E27FC236}">
                    <a16:creationId xmlns:a16="http://schemas.microsoft.com/office/drawing/2014/main" id="{65470BD0-51EE-386C-85FC-C772070AFF57}"/>
                  </a:ext>
                </a:extLst>
              </p:cNvPr>
              <p:cNvPicPr>
                <a:picLocks noGrp="1" noRot="1" noChangeAspect="1" noMove="1" noResize="1" noEditPoints="1" noAdjustHandles="1" noChangeArrowheads="1" noChangeShapeType="1"/>
              </p:cNvPicPr>
              <p:nvPr/>
            </p:nvPicPr>
            <p:blipFill>
              <a:blip r:embed="rId21">
                <a:extLst>
                  <a:ext uri="{28A0092B-C50C-407E-A947-70E740481C1C}">
                    <a14:useLocalDpi xmlns:a14="http://schemas.microsoft.com/office/drawing/2010/main" val="0"/>
                  </a:ext>
                </a:extLst>
              </a:blip>
              <a:stretch>
                <a:fillRect/>
              </a:stretch>
            </p:blipFill>
            <p:spPr>
              <a:xfrm>
                <a:off x="9543268" y="3015168"/>
                <a:ext cx="2131410" cy="166586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2" name="Vista general de diapositiva 21">
                <a:extLst>
                  <a:ext uri="{FF2B5EF4-FFF2-40B4-BE49-F238E27FC236}">
                    <a16:creationId xmlns:a16="http://schemas.microsoft.com/office/drawing/2014/main" id="{B61B47F4-2265-18DE-37B8-9A1BC39C63D3}"/>
                  </a:ext>
                </a:extLst>
              </p:cNvPr>
              <p:cNvGraphicFramePr>
                <a:graphicFrameLocks noChangeAspect="1"/>
              </p:cNvGraphicFramePr>
              <p:nvPr>
                <p:extLst>
                  <p:ext uri="{D42A27DB-BD31-4B8C-83A1-F6EECF244321}">
                    <p14:modId xmlns:p14="http://schemas.microsoft.com/office/powerpoint/2010/main" val="236824624"/>
                  </p:ext>
                </p:extLst>
              </p:nvPr>
            </p:nvGraphicFramePr>
            <p:xfrm>
              <a:off x="9398895" y="4322145"/>
              <a:ext cx="2206889" cy="1408059"/>
            </p:xfrm>
            <a:graphic>
              <a:graphicData uri="http://schemas.microsoft.com/office/powerpoint/2016/slidezoom">
                <pslz:sldZm>
                  <pslz:sldZmObj sldId="262" cId="1235228560">
                    <pslz:zmPr id="{90FE6E70-E3C7-4CB1-AD8D-23F939AE1732}" imageType="cover" transitionDur="1000">
                      <p166:blipFill xmlns:p166="http://schemas.microsoft.com/office/powerpoint/2016/6/main">
                        <a:blip r:embed="rId22">
                          <a:extLst>
                            <a:ext uri="{28A0092B-C50C-407E-A947-70E740481C1C}">
                              <a14:useLocalDpi xmlns:a14="http://schemas.microsoft.com/office/drawing/2010/main" val="0"/>
                            </a:ext>
                          </a:extLst>
                        </a:blip>
                        <a:stretch>
                          <a:fillRect/>
                        </a:stretch>
                      </p166:blipFill>
                      <p166:spPr xmlns:p166="http://schemas.microsoft.com/office/powerpoint/2016/6/main">
                        <a:xfrm>
                          <a:off x="0" y="0"/>
                          <a:ext cx="2206889" cy="1408059"/>
                        </a:xfrm>
                        <a:prstGeom prst="rect">
                          <a:avLst/>
                        </a:prstGeom>
                      </p166:spPr>
                    </pslz:zmPr>
                  </pslz:sldZmObj>
                </pslz:sldZm>
              </a:graphicData>
            </a:graphic>
          </p:graphicFrame>
        </mc:Choice>
        <mc:Fallback xmlns="">
          <p:pic>
            <p:nvPicPr>
              <p:cNvPr id="22" name="Vista general de diapositiva 21">
                <a:hlinkClick r:id="rId23" action="ppaction://hlinksldjump"/>
                <a:extLst>
                  <a:ext uri="{FF2B5EF4-FFF2-40B4-BE49-F238E27FC236}">
                    <a16:creationId xmlns:a16="http://schemas.microsoft.com/office/drawing/2014/main" id="{B61B47F4-2265-18DE-37B8-9A1BC39C63D3}"/>
                  </a:ext>
                </a:extLst>
              </p:cNvPr>
              <p:cNvPicPr>
                <a:picLocks noGrp="1" noRot="1" noChangeAspect="1" noMove="1" noResize="1" noEditPoints="1" noAdjustHandles="1" noChangeArrowheads="1" noChangeShapeType="1"/>
              </p:cNvPicPr>
              <p:nvPr/>
            </p:nvPicPr>
            <p:blipFill>
              <a:blip r:embed="rId24">
                <a:extLst>
                  <a:ext uri="{28A0092B-C50C-407E-A947-70E740481C1C}">
                    <a14:useLocalDpi xmlns:a14="http://schemas.microsoft.com/office/drawing/2010/main" val="0"/>
                  </a:ext>
                </a:extLst>
              </a:blip>
              <a:stretch>
                <a:fillRect/>
              </a:stretch>
            </p:blipFill>
            <p:spPr>
              <a:xfrm>
                <a:off x="9398895" y="4322145"/>
                <a:ext cx="2206889" cy="1408059"/>
              </a:xfrm>
              <a:prstGeom prst="rect">
                <a:avLst/>
              </a:prstGeom>
            </p:spPr>
          </p:pic>
        </mc:Fallback>
      </mc:AlternateContent>
    </p:spTree>
    <p:extLst>
      <p:ext uri="{BB962C8B-B14F-4D97-AF65-F5344CB8AC3E}">
        <p14:creationId xmlns:p14="http://schemas.microsoft.com/office/powerpoint/2010/main" val="88789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0.00195 -0.00023 L -0.00195 -0.07708 " pathEditMode="relative" rAng="0" ptsTypes="AA">
                                      <p:cBhvr>
                                        <p:cTn id="6" dur="2000" fill="hold"/>
                                        <p:tgtEl>
                                          <p:spTgt spid="15"/>
                                        </p:tgtEl>
                                        <p:attrNameLst>
                                          <p:attrName>ppt_x</p:attrName>
                                          <p:attrName>ppt_y</p:attrName>
                                        </p:attrNameLst>
                                      </p:cBhvr>
                                      <p:rCtr x="0" y="-3843"/>
                                    </p:animMotion>
                                  </p:childTnLst>
                                </p:cTn>
                              </p:par>
                              <p:par>
                                <p:cTn id="7" presetID="42" presetClass="path" presetSubtype="0" repeatCount="indefinite" accel="50000" decel="50000" autoRev="1" fill="hold" nodeType="withEffect">
                                  <p:stCondLst>
                                    <p:cond delay="0"/>
                                  </p:stCondLst>
                                  <p:childTnLst>
                                    <p:animMotion origin="layout" path="M -0.00195 -0.00023 L -0.00195 -0.07708 " pathEditMode="relative" rAng="0" ptsTypes="AA">
                                      <p:cBhvr>
                                        <p:cTn id="8" dur="2000" fill="hold"/>
                                        <p:tgtEl>
                                          <p:spTgt spid="11"/>
                                        </p:tgtEl>
                                        <p:attrNameLst>
                                          <p:attrName>ppt_x</p:attrName>
                                          <p:attrName>ppt_y</p:attrName>
                                        </p:attrNameLst>
                                      </p:cBhvr>
                                      <p:rCtr x="0" y="-3843"/>
                                    </p:animMotion>
                                  </p:childTnLst>
                                </p:cTn>
                              </p:par>
                              <p:par>
                                <p:cTn id="9" presetID="42" presetClass="path" presetSubtype="0" repeatCount="indefinite" accel="50000" decel="50000" autoRev="1" fill="hold" nodeType="withEffect">
                                  <p:stCondLst>
                                    <p:cond delay="0"/>
                                  </p:stCondLst>
                                  <p:childTnLst>
                                    <p:animMotion origin="layout" path="M -0.00196 -0.00023 L -0.00235 0.08588 " pathEditMode="relative" rAng="0" ptsTypes="AA">
                                      <p:cBhvr>
                                        <p:cTn id="10" dur="2000" fill="hold"/>
                                        <p:tgtEl>
                                          <p:spTgt spid="7"/>
                                        </p:tgtEl>
                                        <p:attrNameLst>
                                          <p:attrName>ppt_x</p:attrName>
                                          <p:attrName>ppt_y</p:attrName>
                                        </p:attrNameLst>
                                      </p:cBhvr>
                                      <p:rCtr x="-26" y="4306"/>
                                    </p:animMotion>
                                  </p:childTnLst>
                                </p:cTn>
                              </p:par>
                              <p:par>
                                <p:cTn id="11" presetID="42" presetClass="path" presetSubtype="0" repeatCount="indefinite" accel="50000" decel="50000" autoRev="1" fill="hold" nodeType="withEffect">
                                  <p:stCondLst>
                                    <p:cond delay="0"/>
                                  </p:stCondLst>
                                  <p:childTnLst>
                                    <p:animMotion origin="layout" path="M -0.00195 -0.00023 L -0.00195 -0.07708 " pathEditMode="relative" rAng="0" ptsTypes="AA">
                                      <p:cBhvr>
                                        <p:cTn id="12" dur="2000" fill="hold"/>
                                        <p:tgtEl>
                                          <p:spTgt spid="17"/>
                                        </p:tgtEl>
                                        <p:attrNameLst>
                                          <p:attrName>ppt_x</p:attrName>
                                          <p:attrName>ppt_y</p:attrName>
                                        </p:attrNameLst>
                                      </p:cBhvr>
                                      <p:rCtr x="0" y="-3843"/>
                                    </p:animMotion>
                                  </p:childTnLst>
                                </p:cTn>
                              </p:par>
                              <p:par>
                                <p:cTn id="13" presetID="42" presetClass="path" presetSubtype="0" repeatCount="indefinite" accel="50000" decel="50000" autoRev="1" fill="hold" nodeType="withEffect">
                                  <p:stCondLst>
                                    <p:cond delay="0"/>
                                  </p:stCondLst>
                                  <p:childTnLst>
                                    <p:animMotion origin="layout" path="M -0.00196 -0.00023 L -0.00235 0.08588 " pathEditMode="relative" rAng="0" ptsTypes="AA">
                                      <p:cBhvr>
                                        <p:cTn id="14" dur="2000" fill="hold"/>
                                        <p:tgtEl>
                                          <p:spTgt spid="22"/>
                                        </p:tgtEl>
                                        <p:attrNameLst>
                                          <p:attrName>ppt_x</p:attrName>
                                          <p:attrName>ppt_y</p:attrName>
                                        </p:attrNameLst>
                                      </p:cBhvr>
                                      <p:rCtr x="-26" y="4306"/>
                                    </p:animMotion>
                                  </p:childTnLst>
                                </p:cTn>
                              </p:par>
                              <p:par>
                                <p:cTn id="15" presetID="42" presetClass="path" presetSubtype="0" repeatCount="indefinite" accel="50000" decel="50000" autoRev="1" fill="hold" nodeType="withEffect">
                                  <p:stCondLst>
                                    <p:cond delay="0"/>
                                  </p:stCondLst>
                                  <p:childTnLst>
                                    <p:animMotion origin="layout" path="M -0.00195 -0.00023 L 0.06107 0.00972 " pathEditMode="relative" rAng="0" ptsTypes="AA">
                                      <p:cBhvr>
                                        <p:cTn id="16" dur="2000" fill="hold"/>
                                        <p:tgtEl>
                                          <p:spTgt spid="20"/>
                                        </p:tgtEl>
                                        <p:attrNameLst>
                                          <p:attrName>ppt_x</p:attrName>
                                          <p:attrName>ppt_y</p:attrName>
                                        </p:attrNameLst>
                                      </p:cBhvr>
                                      <p:rCtr x="3151"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37938" y="1888031"/>
            <a:ext cx="6631752" cy="1077218"/>
          </a:xfrm>
          <a:prstGeom prst="rect">
            <a:avLst/>
          </a:prstGeom>
          <a:noFill/>
        </p:spPr>
        <p:txBody>
          <a:bodyPr wrap="non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Estudiante con mejor promedio</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y peor promedio</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320866" y="3514452"/>
            <a:ext cx="4822726" cy="2677656"/>
          </a:xfrm>
          <a:prstGeom prst="rect">
            <a:avLst/>
          </a:prstGeom>
          <a:noFill/>
        </p:spPr>
        <p:txBody>
          <a:bodyPr wrap="square" rtlCol="0">
            <a:spAutoFit/>
          </a:bodyPr>
          <a:lstStyle/>
          <a:p>
            <a:r>
              <a:rPr lang="es-MX" sz="2400" dirty="0">
                <a:solidFill>
                  <a:schemeClr val="bg1"/>
                </a:solidFill>
                <a:latin typeface="Söhne"/>
              </a:rPr>
              <a:t>Nuestra aplicación proporciona una forma rápida y sencilla de identificar al estudiante con el mejor y peor promedio dentro del grupo. Esto facilita la identificación de estudiantes destacados y aquellos que necesitan un apoyo adicional.</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p:grpSp>
        <p:nvGrpSpPr>
          <p:cNvPr id="21" name="Grupo 20">
            <a:extLst>
              <a:ext uri="{FF2B5EF4-FFF2-40B4-BE49-F238E27FC236}">
                <a16:creationId xmlns:a16="http://schemas.microsoft.com/office/drawing/2014/main" id="{6813128C-17A8-DE93-92DA-A9FA8AED9DF2}"/>
              </a:ext>
            </a:extLst>
          </p:cNvPr>
          <p:cNvGrpSpPr/>
          <p:nvPr/>
        </p:nvGrpSpPr>
        <p:grpSpPr>
          <a:xfrm>
            <a:off x="9055223" y="878890"/>
            <a:ext cx="1557106" cy="4500912"/>
            <a:chOff x="1847135" y="-1416826"/>
            <a:chExt cx="972182" cy="3298620"/>
          </a:xfrm>
          <a:effectLst>
            <a:outerShdw blurRad="50800" dist="520700" dir="1200000" algn="tl" rotWithShape="0">
              <a:prstClr val="black">
                <a:alpha val="40000"/>
              </a:prstClr>
            </a:outerShdw>
          </a:effectLst>
          <a:scene3d>
            <a:camera prst="isometricOffAxis2Left"/>
            <a:lightRig rig="threePt" dir="t"/>
          </a:scene3d>
        </p:grpSpPr>
        <p:sp>
          <p:nvSpPr>
            <p:cNvPr id="22" name="Rectángulo: esquinas redondeadas 21">
              <a:extLst>
                <a:ext uri="{FF2B5EF4-FFF2-40B4-BE49-F238E27FC236}">
                  <a16:creationId xmlns:a16="http://schemas.microsoft.com/office/drawing/2014/main" id="{37FC6991-65C6-8929-2E1B-ED7C285B8DC1}"/>
                </a:ext>
              </a:extLst>
            </p:cNvPr>
            <p:cNvSpPr/>
            <p:nvPr/>
          </p:nvSpPr>
          <p:spPr>
            <a:xfrm>
              <a:off x="1847135" y="-1416826"/>
              <a:ext cx="972182" cy="32986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23" name="Gráfico 22" descr="Cinta con relleno sólido">
              <a:extLst>
                <a:ext uri="{FF2B5EF4-FFF2-40B4-BE49-F238E27FC236}">
                  <a16:creationId xmlns:a16="http://schemas.microsoft.com/office/drawing/2014/main" id="{D021CF07-D571-BAE5-E1B5-67E562587A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8472" y="-815843"/>
              <a:ext cx="821626" cy="821626"/>
            </a:xfrm>
            <a:prstGeom prst="rect">
              <a:avLst/>
            </a:prstGeom>
          </p:spPr>
        </p:pic>
        <p:pic>
          <p:nvPicPr>
            <p:cNvPr id="24" name="Gráfico 23" descr="Gráfico de tendencia descendente con relleno sólido">
              <a:extLst>
                <a:ext uri="{FF2B5EF4-FFF2-40B4-BE49-F238E27FC236}">
                  <a16:creationId xmlns:a16="http://schemas.microsoft.com/office/drawing/2014/main" id="{16A1B5EE-227F-215A-63DE-3A1E1CAD05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59475" y="260764"/>
              <a:ext cx="914400" cy="737748"/>
            </a:xfrm>
            <a:prstGeom prst="rect">
              <a:avLst/>
            </a:prstGeom>
          </p:spPr>
        </p:pic>
      </p:grpSp>
    </p:spTree>
    <p:extLst>
      <p:ext uri="{BB962C8B-B14F-4D97-AF65-F5344CB8AC3E}">
        <p14:creationId xmlns:p14="http://schemas.microsoft.com/office/powerpoint/2010/main" val="107617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37938" y="1888031"/>
            <a:ext cx="6641562" cy="1077218"/>
          </a:xfrm>
          <a:prstGeom prst="rect">
            <a:avLst/>
          </a:prstGeom>
          <a:noFill/>
        </p:spPr>
        <p:txBody>
          <a:bodyPr wrap="non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Top de estudiantes con mejores</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y peores notas de cada curso:</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320866" y="3397258"/>
            <a:ext cx="4822726" cy="3046988"/>
          </a:xfrm>
          <a:prstGeom prst="rect">
            <a:avLst/>
          </a:prstGeom>
          <a:noFill/>
        </p:spPr>
        <p:txBody>
          <a:bodyPr wrap="square" rtlCol="0">
            <a:spAutoFit/>
          </a:bodyPr>
          <a:lstStyle/>
          <a:p>
            <a:r>
              <a:rPr lang="es-MX" sz="2400" dirty="0">
                <a:solidFill>
                  <a:schemeClr val="bg1"/>
                </a:solidFill>
                <a:latin typeface="Söhne"/>
              </a:rPr>
              <a:t>Hemos implementado una funcionalidad que permite obtener un ranking de estudiantes con las mejores y peores notas para cada curso. Esta información es valiosa para identificar patrones y tendencias dentro de los diferentes cursos.</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mc:AlternateContent xmlns:mc="http://schemas.openxmlformats.org/markup-compatibility/2006" xmlns:pslz="http://schemas.microsoft.com/office/powerpoint/2016/slidezoom">
        <mc:Choice Requires="pslz">
          <p:graphicFrame>
            <p:nvGraphicFramePr>
              <p:cNvPr id="3" name="Vista general de diapositiva 2">
                <a:extLst>
                  <a:ext uri="{FF2B5EF4-FFF2-40B4-BE49-F238E27FC236}">
                    <a16:creationId xmlns:a16="http://schemas.microsoft.com/office/drawing/2014/main" id="{50C674D7-26C2-C9E3-97E7-3045CADA4124}"/>
                  </a:ext>
                </a:extLst>
              </p:cNvPr>
              <p:cNvGraphicFramePr>
                <a:graphicFrameLocks noChangeAspect="1"/>
              </p:cNvGraphicFramePr>
              <p:nvPr>
                <p:extLst>
                  <p:ext uri="{D42A27DB-BD31-4B8C-83A1-F6EECF244321}">
                    <p14:modId xmlns:p14="http://schemas.microsoft.com/office/powerpoint/2010/main" val="418871618"/>
                  </p:ext>
                </p:extLst>
              </p:nvPr>
            </p:nvGraphicFramePr>
            <p:xfrm>
              <a:off x="7927759" y="1888031"/>
              <a:ext cx="3808520" cy="2771817"/>
            </p:xfrm>
            <a:graphic>
              <a:graphicData uri="http://schemas.microsoft.com/office/powerpoint/2016/slidezoom">
                <pslz:sldZm>
                  <pslz:sldZmObj sldId="258" cId="3789489536">
                    <pslz:zmPr id="{5216F4AA-05B5-4CE2-B081-2BBC491FD3C2}"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808520" cy="2771817"/>
                        </a:xfrm>
                        <a:prstGeom prst="rect">
                          <a:avLst/>
                        </a:prstGeom>
                      </p166:spPr>
                    </pslz:zmPr>
                  </pslz:sldZmObj>
                </pslz:sldZm>
              </a:graphicData>
            </a:graphic>
          </p:graphicFrame>
        </mc:Choice>
        <mc:Fallback xmlns="">
          <p:pic>
            <p:nvPicPr>
              <p:cNvPr id="3" name="Vista general de diapositiva 2">
                <a:hlinkClick r:id="rId5" action="ppaction://hlinksldjump"/>
                <a:extLst>
                  <a:ext uri="{FF2B5EF4-FFF2-40B4-BE49-F238E27FC236}">
                    <a16:creationId xmlns:a16="http://schemas.microsoft.com/office/drawing/2014/main" id="{50C674D7-26C2-C9E3-97E7-3045CADA4124}"/>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927759" y="1888031"/>
                <a:ext cx="3808520" cy="2771817"/>
              </a:xfrm>
              <a:prstGeom prst="rect">
                <a:avLst/>
              </a:prstGeom>
            </p:spPr>
          </p:pic>
        </mc:Fallback>
      </mc:AlternateContent>
    </p:spTree>
    <p:extLst>
      <p:ext uri="{BB962C8B-B14F-4D97-AF65-F5344CB8AC3E}">
        <p14:creationId xmlns:p14="http://schemas.microsoft.com/office/powerpoint/2010/main" val="37894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37938" y="1888031"/>
            <a:ext cx="5649303" cy="1077218"/>
          </a:xfrm>
          <a:prstGeom prst="rect">
            <a:avLst/>
          </a:prstGeom>
          <a:noFill/>
        </p:spPr>
        <p:txBody>
          <a:bodyPr wrap="non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Estudiante masculino </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 femenino de mayor edad</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320866" y="3397258"/>
            <a:ext cx="4822726" cy="3046988"/>
          </a:xfrm>
          <a:prstGeom prst="rect">
            <a:avLst/>
          </a:prstGeom>
          <a:noFill/>
        </p:spPr>
        <p:txBody>
          <a:bodyPr wrap="square" rtlCol="0">
            <a:spAutoFit/>
          </a:bodyPr>
          <a:lstStyle/>
          <a:p>
            <a:r>
              <a:rPr lang="es-MX" sz="2400" dirty="0">
                <a:solidFill>
                  <a:schemeClr val="bg1"/>
                </a:solidFill>
                <a:latin typeface="Söhne"/>
              </a:rPr>
              <a:t>Nuestra aplicación también ofrece la posibilidad de encontrar al estudiante masculino y femenino de mayor edad en el conjunto de datos. Esto puede ser útil para identificar a aquellos estudiantes con más experiencia y brindarles oportunidades específicas.</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mc:AlternateContent xmlns:mc="http://schemas.openxmlformats.org/markup-compatibility/2006" xmlns:pslz="http://schemas.microsoft.com/office/powerpoint/2016/slidezoom">
        <mc:Choice Requires="pslz">
          <p:graphicFrame>
            <p:nvGraphicFramePr>
              <p:cNvPr id="2" name="Vista general de diapositiva 1">
                <a:extLst>
                  <a:ext uri="{FF2B5EF4-FFF2-40B4-BE49-F238E27FC236}">
                    <a16:creationId xmlns:a16="http://schemas.microsoft.com/office/drawing/2014/main" id="{57EE6897-116F-3FD4-75FB-F27ED4816427}"/>
                  </a:ext>
                </a:extLst>
              </p:cNvPr>
              <p:cNvGraphicFramePr>
                <a:graphicFrameLocks noChangeAspect="1"/>
              </p:cNvGraphicFramePr>
              <p:nvPr>
                <p:extLst>
                  <p:ext uri="{D42A27DB-BD31-4B8C-83A1-F6EECF244321}">
                    <p14:modId xmlns:p14="http://schemas.microsoft.com/office/powerpoint/2010/main" val="24146127"/>
                  </p:ext>
                </p:extLst>
              </p:nvPr>
            </p:nvGraphicFramePr>
            <p:xfrm>
              <a:off x="7914622" y="1796907"/>
              <a:ext cx="3377961" cy="3200702"/>
            </p:xfrm>
            <a:graphic>
              <a:graphicData uri="http://schemas.microsoft.com/office/powerpoint/2016/slidezoom">
                <pslz:sldZm>
                  <pslz:sldZmObj sldId="259" cId="3395523502">
                    <pslz:zmPr id="{03DD5A7E-ED2A-4863-AE1D-84D484903924}"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377961" cy="3200702"/>
                        </a:xfrm>
                        <a:prstGeom prst="rect">
                          <a:avLst/>
                        </a:prstGeom>
                      </p166:spPr>
                    </pslz:zmPr>
                  </pslz:sldZmObj>
                </pslz:sldZm>
              </a:graphicData>
            </a:graphic>
          </p:graphicFrame>
        </mc:Choice>
        <mc:Fallback xmlns="">
          <p:pic>
            <p:nvPicPr>
              <p:cNvPr id="2" name="Vista general de diapositiva 1">
                <a:hlinkClick r:id="rId5" action="ppaction://hlinksldjump"/>
                <a:extLst>
                  <a:ext uri="{FF2B5EF4-FFF2-40B4-BE49-F238E27FC236}">
                    <a16:creationId xmlns:a16="http://schemas.microsoft.com/office/drawing/2014/main" id="{57EE6897-116F-3FD4-75FB-F27ED4816427}"/>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914622" y="1796907"/>
                <a:ext cx="3377961" cy="3200702"/>
              </a:xfrm>
              <a:prstGeom prst="rect">
                <a:avLst/>
              </a:prstGeom>
            </p:spPr>
          </p:pic>
        </mc:Fallback>
      </mc:AlternateContent>
    </p:spTree>
    <p:extLst>
      <p:ext uri="{BB962C8B-B14F-4D97-AF65-F5344CB8AC3E}">
        <p14:creationId xmlns:p14="http://schemas.microsoft.com/office/powerpoint/2010/main" val="339552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52705" y="1701600"/>
            <a:ext cx="6617517" cy="1569660"/>
          </a:xfrm>
          <a:prstGeom prst="rect">
            <a:avLst/>
          </a:prstGeom>
          <a:noFill/>
        </p:spPr>
        <p:txBody>
          <a:bodyPr wrap="non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Cálculo de promedio, rango, </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varianza y desviación estándar </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por curso</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320866" y="3397258"/>
            <a:ext cx="4822726" cy="3046988"/>
          </a:xfrm>
          <a:prstGeom prst="rect">
            <a:avLst/>
          </a:prstGeom>
          <a:noFill/>
        </p:spPr>
        <p:txBody>
          <a:bodyPr wrap="square" rtlCol="0">
            <a:spAutoFit/>
          </a:bodyPr>
          <a:lstStyle/>
          <a:p>
            <a:r>
              <a:rPr lang="es-MX" sz="2400" dirty="0">
                <a:solidFill>
                  <a:schemeClr val="bg1"/>
                </a:solidFill>
                <a:latin typeface="Söhne"/>
              </a:rPr>
              <a:t>Para cada curso, nuestra aplicación realiza cálculos automáticos de promedio, rango, varianza y desviación estándar. Estos datos estadísticos son fundamentales para comprender el rendimiento y la distribución de calificaciones dentro de cada curso.</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mc:AlternateContent xmlns:mc="http://schemas.openxmlformats.org/markup-compatibility/2006" xmlns:pslz="http://schemas.microsoft.com/office/powerpoint/2016/slidezoom">
        <mc:Choice Requires="pslz">
          <p:graphicFrame>
            <p:nvGraphicFramePr>
              <p:cNvPr id="3" name="Vista general de diapositiva 2">
                <a:extLst>
                  <a:ext uri="{FF2B5EF4-FFF2-40B4-BE49-F238E27FC236}">
                    <a16:creationId xmlns:a16="http://schemas.microsoft.com/office/drawing/2014/main" id="{C1A771DC-D28B-0A4A-3608-AA268ADC1F44}"/>
                  </a:ext>
                </a:extLst>
              </p:cNvPr>
              <p:cNvGraphicFramePr>
                <a:graphicFrameLocks noChangeAspect="1"/>
              </p:cNvGraphicFramePr>
              <p:nvPr>
                <p:extLst>
                  <p:ext uri="{D42A27DB-BD31-4B8C-83A1-F6EECF244321}">
                    <p14:modId xmlns:p14="http://schemas.microsoft.com/office/powerpoint/2010/main" val="774289433"/>
                  </p:ext>
                </p:extLst>
              </p:nvPr>
            </p:nvGraphicFramePr>
            <p:xfrm>
              <a:off x="7712983" y="1834603"/>
              <a:ext cx="3958178" cy="3595456"/>
            </p:xfrm>
            <a:graphic>
              <a:graphicData uri="http://schemas.microsoft.com/office/powerpoint/2016/slidezoom">
                <pslz:sldZm>
                  <pslz:sldZmObj sldId="260" cId="813138480">
                    <pslz:zmPr id="{E0EDFAB8-C494-46DC-A078-C86931B437DD}"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958178" cy="3595456"/>
                        </a:xfrm>
                        <a:prstGeom prst="rect">
                          <a:avLst/>
                        </a:prstGeom>
                      </p166:spPr>
                    </pslz:zmPr>
                  </pslz:sldZmObj>
                </pslz:sldZm>
              </a:graphicData>
            </a:graphic>
          </p:graphicFrame>
        </mc:Choice>
        <mc:Fallback xmlns="">
          <p:pic>
            <p:nvPicPr>
              <p:cNvPr id="3" name="Vista general de diapositiva 2">
                <a:hlinkClick r:id="rId5" action="ppaction://hlinksldjump"/>
                <a:extLst>
                  <a:ext uri="{FF2B5EF4-FFF2-40B4-BE49-F238E27FC236}">
                    <a16:creationId xmlns:a16="http://schemas.microsoft.com/office/drawing/2014/main" id="{C1A771DC-D28B-0A4A-3608-AA268ADC1F44}"/>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712983" y="1834603"/>
                <a:ext cx="3958178" cy="3595456"/>
              </a:xfrm>
              <a:prstGeom prst="rect">
                <a:avLst/>
              </a:prstGeom>
            </p:spPr>
          </p:pic>
        </mc:Fallback>
      </mc:AlternateContent>
    </p:spTree>
    <p:extLst>
      <p:ext uri="{BB962C8B-B14F-4D97-AF65-F5344CB8AC3E}">
        <p14:creationId xmlns:p14="http://schemas.microsoft.com/office/powerpoint/2010/main" val="81313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26072" y="1921129"/>
            <a:ext cx="6801670" cy="1077218"/>
          </a:xfrm>
          <a:prstGeom prst="rect">
            <a:avLst/>
          </a:prstGeom>
          <a:noFill/>
        </p:spPr>
        <p:txBody>
          <a:bodyPr wrap="squar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Reporte de estudiantes</a:t>
            </a:r>
          </a:p>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matriculados filtrado por el año</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320866" y="2942776"/>
            <a:ext cx="4822726" cy="3416320"/>
          </a:xfrm>
          <a:prstGeom prst="rect">
            <a:avLst/>
          </a:prstGeom>
          <a:noFill/>
        </p:spPr>
        <p:txBody>
          <a:bodyPr wrap="square" rtlCol="0">
            <a:spAutoFit/>
          </a:bodyPr>
          <a:lstStyle/>
          <a:p>
            <a:r>
              <a:rPr lang="es-MX" sz="2400" dirty="0">
                <a:solidFill>
                  <a:schemeClr val="bg1"/>
                </a:solidFill>
                <a:latin typeface="Söhne"/>
              </a:rPr>
              <a:t>Hemos desarrollado una funcionalidad que permite filtrar y mostrar únicamente los estudiantes que se matricularon en un año específico. Es el usuario quien determina el año que desea consultar. Esto simplifica el análisis de datos específicos para un período determinado.</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mc:AlternateContent xmlns:mc="http://schemas.openxmlformats.org/markup-compatibility/2006" xmlns:pslz="http://schemas.microsoft.com/office/powerpoint/2016/slidezoom">
        <mc:Choice Requires="pslz">
          <p:graphicFrame>
            <p:nvGraphicFramePr>
              <p:cNvPr id="2" name="Vista general de diapositiva 1">
                <a:extLst>
                  <a:ext uri="{FF2B5EF4-FFF2-40B4-BE49-F238E27FC236}">
                    <a16:creationId xmlns:a16="http://schemas.microsoft.com/office/drawing/2014/main" id="{37AF6BDE-0D1A-ACD9-AC9F-EB1CB9A15603}"/>
                  </a:ext>
                </a:extLst>
              </p:cNvPr>
              <p:cNvGraphicFramePr>
                <a:graphicFrameLocks noChangeAspect="1"/>
              </p:cNvGraphicFramePr>
              <p:nvPr>
                <p:extLst>
                  <p:ext uri="{D42A27DB-BD31-4B8C-83A1-F6EECF244321}">
                    <p14:modId xmlns:p14="http://schemas.microsoft.com/office/powerpoint/2010/main" val="3161696255"/>
                  </p:ext>
                </p:extLst>
              </p:nvPr>
            </p:nvGraphicFramePr>
            <p:xfrm>
              <a:off x="7821227" y="1838419"/>
              <a:ext cx="3801997" cy="2921535"/>
            </p:xfrm>
            <a:graphic>
              <a:graphicData uri="http://schemas.microsoft.com/office/powerpoint/2016/slidezoom">
                <pslz:sldZm>
                  <pslz:sldZmObj sldId="261" cId="3035554338">
                    <pslz:zmPr id="{54256007-FE79-4A3C-B187-7CDFE3FE7C92}"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801997" cy="2921535"/>
                        </a:xfrm>
                        <a:prstGeom prst="rect">
                          <a:avLst/>
                        </a:prstGeom>
                      </p166:spPr>
                    </pslz:zmPr>
                  </pslz:sldZmObj>
                </pslz:sldZm>
              </a:graphicData>
            </a:graphic>
          </p:graphicFrame>
        </mc:Choice>
        <mc:Fallback xmlns="">
          <p:pic>
            <p:nvPicPr>
              <p:cNvPr id="2" name="Vista general de diapositiva 1">
                <a:hlinkClick r:id="rId5" action="ppaction://hlinksldjump"/>
                <a:extLst>
                  <a:ext uri="{FF2B5EF4-FFF2-40B4-BE49-F238E27FC236}">
                    <a16:creationId xmlns:a16="http://schemas.microsoft.com/office/drawing/2014/main" id="{37AF6BDE-0D1A-ACD9-AC9F-EB1CB9A15603}"/>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821227" y="1838419"/>
                <a:ext cx="3801997" cy="2921535"/>
              </a:xfrm>
              <a:prstGeom prst="rect">
                <a:avLst/>
              </a:prstGeom>
            </p:spPr>
          </p:pic>
        </mc:Fallback>
      </mc:AlternateContent>
    </p:spTree>
    <p:extLst>
      <p:ext uri="{BB962C8B-B14F-4D97-AF65-F5344CB8AC3E}">
        <p14:creationId xmlns:p14="http://schemas.microsoft.com/office/powerpoint/2010/main" val="303555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1EEA58-267B-C33F-E01F-05EB29BF8D75}"/>
              </a:ext>
            </a:extLst>
          </p:cNvPr>
          <p:cNvSpPr/>
          <p:nvPr/>
        </p:nvSpPr>
        <p:spPr>
          <a:xfrm>
            <a:off x="0" y="0"/>
            <a:ext cx="12192000" cy="6858000"/>
          </a:xfrm>
          <a:prstGeom prst="rect">
            <a:avLst/>
          </a:prstGeom>
          <a:solidFill>
            <a:srgbClr val="057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useBgFill="1">
        <p:nvSpPr>
          <p:cNvPr id="7" name="Paralelogramo 6">
            <a:extLst>
              <a:ext uri="{FF2B5EF4-FFF2-40B4-BE49-F238E27FC236}">
                <a16:creationId xmlns:a16="http://schemas.microsoft.com/office/drawing/2014/main" id="{D4602979-CF96-A08D-5F94-96954DA5F403}"/>
              </a:ext>
            </a:extLst>
          </p:cNvPr>
          <p:cNvSpPr/>
          <p:nvPr/>
        </p:nvSpPr>
        <p:spPr>
          <a:xfrm flipV="1">
            <a:off x="2076450" y="-1"/>
            <a:ext cx="6610350" cy="6858000"/>
          </a:xfrm>
          <a:prstGeom prst="parallelogram">
            <a:avLst>
              <a:gd name="adj" fmla="val 338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EBF9395D-2CE5-8CCD-385D-3D38B37E9847}"/>
              </a:ext>
            </a:extLst>
          </p:cNvPr>
          <p:cNvSpPr txBox="1"/>
          <p:nvPr/>
        </p:nvSpPr>
        <p:spPr>
          <a:xfrm>
            <a:off x="226072" y="1856433"/>
            <a:ext cx="6801670" cy="1077218"/>
          </a:xfrm>
          <a:prstGeom prst="rect">
            <a:avLst/>
          </a:prstGeom>
          <a:noFill/>
        </p:spPr>
        <p:txBody>
          <a:bodyPr wrap="square" rtlCol="0">
            <a:sp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Promedio de estudiantes por rango de edad</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190122BC-ED93-7761-E4EE-E47724FD112D}"/>
              </a:ext>
            </a:extLst>
          </p:cNvPr>
          <p:cNvSpPr txBox="1"/>
          <p:nvPr/>
        </p:nvSpPr>
        <p:spPr>
          <a:xfrm>
            <a:off x="226072" y="3026650"/>
            <a:ext cx="4763178" cy="3785652"/>
          </a:xfrm>
          <a:prstGeom prst="rect">
            <a:avLst/>
          </a:prstGeom>
          <a:noFill/>
        </p:spPr>
        <p:txBody>
          <a:bodyPr wrap="square" rtlCol="0">
            <a:spAutoFit/>
          </a:bodyPr>
          <a:lstStyle/>
          <a:p>
            <a:r>
              <a:rPr lang="es-MX" sz="2400" dirty="0">
                <a:solidFill>
                  <a:schemeClr val="bg1"/>
                </a:solidFill>
                <a:latin typeface="Söhne"/>
              </a:rPr>
              <a:t>En nuestra aplicación, el usuario puede ingresar cualquier rango de edad para clasificar a los estudiantes (por ejemplo, 20-29, 30-39, 40-49, etc.) y calcular el promedio para cada uno de estos grupos. Esta funcionalidad ayuda a identificar tendencias de rendimiento en relación con la edad de los estudiantes.</a:t>
            </a:r>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pic>
        <p:nvPicPr>
          <p:cNvPr id="12" name="Gráfico 157">
            <a:extLst>
              <a:ext uri="{FF2B5EF4-FFF2-40B4-BE49-F238E27FC236}">
                <a16:creationId xmlns:a16="http://schemas.microsoft.com/office/drawing/2014/main" id="{6EDB18A0-6B5E-C817-80C8-06239CADA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66" y="53428"/>
            <a:ext cx="1781175" cy="1781175"/>
          </a:xfrm>
          <a:prstGeom prst="rect">
            <a:avLst/>
          </a:prstGeom>
        </p:spPr>
      </p:pic>
      <mc:AlternateContent xmlns:mc="http://schemas.openxmlformats.org/markup-compatibility/2006">
        <mc:Choice xmlns:pslz="http://schemas.microsoft.com/office/powerpoint/2016/slidezoom" Requires="pslz">
          <p:graphicFrame>
            <p:nvGraphicFramePr>
              <p:cNvPr id="3" name="Vista general de diapositiva 2">
                <a:extLst>
                  <a:ext uri="{FF2B5EF4-FFF2-40B4-BE49-F238E27FC236}">
                    <a16:creationId xmlns:a16="http://schemas.microsoft.com/office/drawing/2014/main" id="{7A6B0F68-8D87-4D15-5AB8-20F8C8AD3F10}"/>
                  </a:ext>
                </a:extLst>
              </p:cNvPr>
              <p:cNvGraphicFramePr>
                <a:graphicFrameLocks noChangeAspect="1"/>
              </p:cNvGraphicFramePr>
              <p:nvPr>
                <p:extLst>
                  <p:ext uri="{D42A27DB-BD31-4B8C-83A1-F6EECF244321}">
                    <p14:modId xmlns:p14="http://schemas.microsoft.com/office/powerpoint/2010/main" val="204154436"/>
                  </p:ext>
                </p:extLst>
              </p:nvPr>
            </p:nvGraphicFramePr>
            <p:xfrm>
              <a:off x="7723573" y="2281561"/>
              <a:ext cx="3790765" cy="2592280"/>
            </p:xfrm>
            <a:graphic>
              <a:graphicData uri="http://schemas.microsoft.com/office/powerpoint/2016/slidezoom">
                <pslz:sldZm>
                  <pslz:sldZmObj sldId="262" cId="1235228560">
                    <pslz:zmPr id="{90FE6E70-E3C7-4CB1-AD8D-23F939AE1732}"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790765" cy="2592280"/>
                        </a:xfrm>
                        <a:prstGeom prst="rect">
                          <a:avLst/>
                        </a:prstGeom>
                      </p166:spPr>
                    </pslz:zmPr>
                  </pslz:sldZmObj>
                </pslz:sldZm>
              </a:graphicData>
            </a:graphic>
          </p:graphicFrame>
        </mc:Choice>
        <mc:Fallback>
          <p:pic>
            <p:nvPicPr>
              <p:cNvPr id="3" name="Vista general de diapositiva 2">
                <a:hlinkClick r:id="rId5" action="ppaction://hlinksldjump"/>
                <a:extLst>
                  <a:ext uri="{FF2B5EF4-FFF2-40B4-BE49-F238E27FC236}">
                    <a16:creationId xmlns:a16="http://schemas.microsoft.com/office/drawing/2014/main" id="{7A6B0F68-8D87-4D15-5AB8-20F8C8AD3F10}"/>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723573" y="2281561"/>
                <a:ext cx="3790765" cy="2592280"/>
              </a:xfrm>
              <a:prstGeom prst="rect">
                <a:avLst/>
              </a:prstGeom>
            </p:spPr>
          </p:pic>
        </mc:Fallback>
      </mc:AlternateContent>
    </p:spTree>
    <p:extLst>
      <p:ext uri="{BB962C8B-B14F-4D97-AF65-F5344CB8AC3E}">
        <p14:creationId xmlns:p14="http://schemas.microsoft.com/office/powerpoint/2010/main" val="12352285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377</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Open Sans</vt:lpstr>
      <vt:lpstr>Raleway Thin</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David Lozada</dc:creator>
  <cp:lastModifiedBy>Edgar David Lozada</cp:lastModifiedBy>
  <cp:revision>38</cp:revision>
  <dcterms:created xsi:type="dcterms:W3CDTF">2023-06-04T22:55:50Z</dcterms:created>
  <dcterms:modified xsi:type="dcterms:W3CDTF">2023-06-05T03:49:44Z</dcterms:modified>
</cp:coreProperties>
</file>