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2" r:id="rId5"/>
    <p:sldId id="260" r:id="rId6"/>
    <p:sldId id="263" r:id="rId7"/>
    <p:sldId id="272" r:id="rId8"/>
    <p:sldId id="274" r:id="rId9"/>
    <p:sldId id="261" r:id="rId10"/>
    <p:sldId id="264" r:id="rId11"/>
    <p:sldId id="271"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575B9-3E88-8F57-6A1B-FF70441F2BF4}" v="4108" dt="2019-10-16T16:40:29.982"/>
    <p1510:client id="{507333E8-DE89-8057-1158-20F276F4C611}" v="2" dt="2019-10-09T15:18:37.614"/>
    <p1510:client id="{78CF3AA6-7309-3BF9-0A55-33F28057A1EE}" v="21" dt="2019-10-16T02:13:56.490"/>
    <p1510:client id="{815D2637-B0FB-1A4D-91FB-42C0E4C20D27}" v="119" dt="2019-10-12T11:45:13.591"/>
    <p1510:client id="{98658C4E-44FD-493D-1459-D437DBC0BDFF}" v="89" dt="2019-10-12T11:49:57.778"/>
    <p1510:client id="{B8F785BD-289A-95CF-32C8-8B0692AABDC4}" v="2015" dt="2019-10-16T04:41:47.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2536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2971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5899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484653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69856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6138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07007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96080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864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7780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6114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9229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6980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901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0250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641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8295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4357933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eerandbrewing.com/dictionary/eej03p6ZU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Budwieser Case Study </a:t>
            </a:r>
            <a:endParaRPr lang="en-US"/>
          </a:p>
        </p:txBody>
      </p:sp>
      <p:sp>
        <p:nvSpPr>
          <p:cNvPr id="3" name="Subtitle 2"/>
          <p:cNvSpPr>
            <a:spLocks noGrp="1"/>
          </p:cNvSpPr>
          <p:nvPr>
            <p:ph type="subTitle" idx="1"/>
          </p:nvPr>
        </p:nvSpPr>
        <p:spPr/>
        <p:txBody>
          <a:bodyPr/>
          <a:lstStyle/>
          <a:p>
            <a:r>
              <a:rPr lang="en-US"/>
              <a:t> by Megan Riley and Egar Nunez</a:t>
            </a:r>
            <a:endParaRPr lang="en-US">
              <a:ea typeface="+mj-lt"/>
              <a:cs typeface="+mj-lt"/>
            </a:endParaRPr>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AE8C-CCDE-4B66-B396-DA34BCCE7CD4}"/>
              </a:ext>
            </a:extLst>
          </p:cNvPr>
          <p:cNvSpPr>
            <a:spLocks noGrp="1"/>
          </p:cNvSpPr>
          <p:nvPr>
            <p:ph type="title"/>
          </p:nvPr>
        </p:nvSpPr>
        <p:spPr/>
        <p:txBody>
          <a:bodyPr/>
          <a:lstStyle/>
          <a:p>
            <a:r>
              <a:rPr lang="en-US"/>
              <a:t>Key Question: What is the Median ABV by State?  </a:t>
            </a:r>
          </a:p>
        </p:txBody>
      </p:sp>
      <p:pic>
        <p:nvPicPr>
          <p:cNvPr id="6" name="Picture 6" descr="A picture containing fence&#10;&#10;Description generated with very high confidence">
            <a:extLst>
              <a:ext uri="{FF2B5EF4-FFF2-40B4-BE49-F238E27FC236}">
                <a16:creationId xmlns:a16="http://schemas.microsoft.com/office/drawing/2014/main" id="{8C15CFE6-D629-4A03-B7F6-F02EE6DB1933}"/>
              </a:ext>
            </a:extLst>
          </p:cNvPr>
          <p:cNvPicPr>
            <a:picLocks noGrp="1" noChangeAspect="1"/>
          </p:cNvPicPr>
          <p:nvPr>
            <p:ph idx="1"/>
          </p:nvPr>
        </p:nvPicPr>
        <p:blipFill>
          <a:blip r:embed="rId2"/>
          <a:stretch>
            <a:fillRect/>
          </a:stretch>
        </p:blipFill>
        <p:spPr>
          <a:xfrm>
            <a:off x="2833450" y="2881244"/>
            <a:ext cx="9357140" cy="3689296"/>
          </a:xfrm>
        </p:spPr>
      </p:pic>
      <p:sp>
        <p:nvSpPr>
          <p:cNvPr id="8" name="TextBox 7">
            <a:extLst>
              <a:ext uri="{FF2B5EF4-FFF2-40B4-BE49-F238E27FC236}">
                <a16:creationId xmlns:a16="http://schemas.microsoft.com/office/drawing/2014/main" id="{BB612C7D-A018-4B78-BB83-CB9AC359021A}"/>
              </a:ext>
            </a:extLst>
          </p:cNvPr>
          <p:cNvSpPr txBox="1"/>
          <p:nvPr/>
        </p:nvSpPr>
        <p:spPr>
          <a:xfrm>
            <a:off x="139805" y="2608433"/>
            <a:ext cx="256687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Overall most states have similar </a:t>
            </a:r>
            <a:br>
              <a:rPr lang="en-US"/>
            </a:br>
            <a:r>
              <a:rPr lang="en-US"/>
              <a:t>Median ABV's.</a:t>
            </a:r>
          </a:p>
          <a:p>
            <a:endParaRPr lang="en-US"/>
          </a:p>
          <a:p>
            <a:r>
              <a:rPr lang="en-US"/>
              <a:t>Notably Utah's Median ABV is lower than most others. </a:t>
            </a:r>
          </a:p>
        </p:txBody>
      </p:sp>
    </p:spTree>
    <p:extLst>
      <p:ext uri="{BB962C8B-B14F-4D97-AF65-F5344CB8AC3E}">
        <p14:creationId xmlns:p14="http://schemas.microsoft.com/office/powerpoint/2010/main" val="243968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AE8C-CCDE-4B66-B396-DA34BCCE7CD4}"/>
              </a:ext>
            </a:extLst>
          </p:cNvPr>
          <p:cNvSpPr>
            <a:spLocks noGrp="1"/>
          </p:cNvSpPr>
          <p:nvPr>
            <p:ph type="title"/>
          </p:nvPr>
        </p:nvSpPr>
        <p:spPr>
          <a:xfrm>
            <a:off x="167499" y="377148"/>
            <a:ext cx="10261185" cy="1400530"/>
          </a:xfrm>
        </p:spPr>
        <p:txBody>
          <a:bodyPr/>
          <a:lstStyle/>
          <a:p>
            <a:r>
              <a:rPr lang="en-US"/>
              <a:t>Key Question: What is the Median IBU by State?  </a:t>
            </a:r>
          </a:p>
        </p:txBody>
      </p:sp>
      <p:pic>
        <p:nvPicPr>
          <p:cNvPr id="4" name="Picture 4" descr="A screenshot of a cell phone&#10;&#10;Description generated with high confidence">
            <a:extLst>
              <a:ext uri="{FF2B5EF4-FFF2-40B4-BE49-F238E27FC236}">
                <a16:creationId xmlns:a16="http://schemas.microsoft.com/office/drawing/2014/main" id="{9B352559-9AD2-488B-8D01-64262BFE74E5}"/>
              </a:ext>
            </a:extLst>
          </p:cNvPr>
          <p:cNvPicPr>
            <a:picLocks noGrp="1" noChangeAspect="1"/>
          </p:cNvPicPr>
          <p:nvPr>
            <p:ph idx="1"/>
          </p:nvPr>
        </p:nvPicPr>
        <p:blipFill>
          <a:blip r:embed="rId2"/>
          <a:stretch>
            <a:fillRect/>
          </a:stretch>
        </p:blipFill>
        <p:spPr>
          <a:xfrm>
            <a:off x="4521007" y="1272135"/>
            <a:ext cx="7034135" cy="2769980"/>
          </a:xfrm>
        </p:spPr>
      </p:pic>
      <p:sp>
        <p:nvSpPr>
          <p:cNvPr id="6" name="TextBox 5">
            <a:extLst>
              <a:ext uri="{FF2B5EF4-FFF2-40B4-BE49-F238E27FC236}">
                <a16:creationId xmlns:a16="http://schemas.microsoft.com/office/drawing/2014/main" id="{E775D053-E0D6-4A30-AA8B-94D9D407C507}"/>
              </a:ext>
            </a:extLst>
          </p:cNvPr>
          <p:cNvSpPr txBox="1"/>
          <p:nvPr/>
        </p:nvSpPr>
        <p:spPr>
          <a:xfrm>
            <a:off x="164995" y="2772169"/>
            <a:ext cx="410346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first graphic represents the original distribution of Median IBU by state. This does not include missing values. </a:t>
            </a:r>
          </a:p>
          <a:p>
            <a:endParaRPr lang="en-US"/>
          </a:p>
          <a:p>
            <a:r>
              <a:rPr lang="en-US"/>
              <a:t>The second graphic includes imputed IBU values which diminishes the variance in IBU. </a:t>
            </a:r>
          </a:p>
        </p:txBody>
      </p:sp>
      <p:pic>
        <p:nvPicPr>
          <p:cNvPr id="3" name="Picture 4" descr="A screenshot of a cell phone&#10;&#10;Description generated with high confidence">
            <a:extLst>
              <a:ext uri="{FF2B5EF4-FFF2-40B4-BE49-F238E27FC236}">
                <a16:creationId xmlns:a16="http://schemas.microsoft.com/office/drawing/2014/main" id="{72FCAD64-8552-4439-BF87-5426665F2C4D}"/>
              </a:ext>
            </a:extLst>
          </p:cNvPr>
          <p:cNvPicPr>
            <a:picLocks noChangeAspect="1"/>
          </p:cNvPicPr>
          <p:nvPr/>
        </p:nvPicPr>
        <p:blipFill>
          <a:blip r:embed="rId3"/>
          <a:stretch>
            <a:fillRect/>
          </a:stretch>
        </p:blipFill>
        <p:spPr>
          <a:xfrm>
            <a:off x="5750896" y="4092156"/>
            <a:ext cx="6219431" cy="2704100"/>
          </a:xfrm>
          <a:prstGeom prst="rect">
            <a:avLst/>
          </a:prstGeom>
        </p:spPr>
      </p:pic>
    </p:spTree>
    <p:extLst>
      <p:ext uri="{BB962C8B-B14F-4D97-AF65-F5344CB8AC3E}">
        <p14:creationId xmlns:p14="http://schemas.microsoft.com/office/powerpoint/2010/main" val="124091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353-B06D-4B8A-BF2B-C002C73A9D44}"/>
              </a:ext>
            </a:extLst>
          </p:cNvPr>
          <p:cNvSpPr>
            <a:spLocks noGrp="1"/>
          </p:cNvSpPr>
          <p:nvPr>
            <p:ph type="title"/>
          </p:nvPr>
        </p:nvSpPr>
        <p:spPr/>
        <p:txBody>
          <a:bodyPr/>
          <a:lstStyle/>
          <a:p>
            <a:r>
              <a:rPr lang="en-US"/>
              <a:t>Key Question: Which state has the most bitter beer? </a:t>
            </a:r>
          </a:p>
        </p:txBody>
      </p:sp>
      <p:sp>
        <p:nvSpPr>
          <p:cNvPr id="3" name="Content Placeholder 2">
            <a:extLst>
              <a:ext uri="{FF2B5EF4-FFF2-40B4-BE49-F238E27FC236}">
                <a16:creationId xmlns:a16="http://schemas.microsoft.com/office/drawing/2014/main" id="{2C7BCC64-5932-486C-ACDC-B7FC1C7A00EC}"/>
              </a:ext>
            </a:extLst>
          </p:cNvPr>
          <p:cNvSpPr>
            <a:spLocks noGrp="1"/>
          </p:cNvSpPr>
          <p:nvPr>
            <p:ph idx="1"/>
          </p:nvPr>
        </p:nvSpPr>
        <p:spPr>
          <a:xfrm>
            <a:off x="612105" y="2015133"/>
            <a:ext cx="8946541" cy="1865399"/>
          </a:xfrm>
        </p:spPr>
        <p:txBody>
          <a:bodyPr vert="horz" lIns="91440" tIns="45720" rIns="91440" bIns="45720" rtlCol="0" anchor="t">
            <a:normAutofit/>
          </a:bodyPr>
          <a:lstStyle/>
          <a:p>
            <a:endParaRPr lang="en-US"/>
          </a:p>
          <a:p>
            <a:r>
              <a:rPr lang="en-US">
                <a:ea typeface="+mj-lt"/>
                <a:cs typeface="+mj-lt"/>
              </a:rPr>
              <a:t>The most bitter beer in our records has a strong 138 IBU. It is appropriately named Bitter Bitch Imperial IPA Brewed by Astoria Brewing Company in Oregon</a:t>
            </a:r>
            <a:endParaRPr lang="en-US"/>
          </a:p>
        </p:txBody>
      </p:sp>
    </p:spTree>
    <p:extLst>
      <p:ext uri="{BB962C8B-B14F-4D97-AF65-F5344CB8AC3E}">
        <p14:creationId xmlns:p14="http://schemas.microsoft.com/office/powerpoint/2010/main" val="13219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5180-00A4-4A42-8E3D-6627C18A376E}"/>
              </a:ext>
            </a:extLst>
          </p:cNvPr>
          <p:cNvSpPr>
            <a:spLocks noGrp="1"/>
          </p:cNvSpPr>
          <p:nvPr>
            <p:ph type="title"/>
          </p:nvPr>
        </p:nvSpPr>
        <p:spPr/>
        <p:txBody>
          <a:bodyPr/>
          <a:lstStyle/>
          <a:p>
            <a:r>
              <a:rPr lang="en-US"/>
              <a:t>Key Question: Which State has the most alcoholic beer? </a:t>
            </a:r>
          </a:p>
        </p:txBody>
      </p:sp>
      <p:sp>
        <p:nvSpPr>
          <p:cNvPr id="3" name="Content Placeholder 2">
            <a:extLst>
              <a:ext uri="{FF2B5EF4-FFF2-40B4-BE49-F238E27FC236}">
                <a16:creationId xmlns:a16="http://schemas.microsoft.com/office/drawing/2014/main" id="{76FDAF2B-D06A-4253-85D6-D41EAB83C2E0}"/>
              </a:ext>
            </a:extLst>
          </p:cNvPr>
          <p:cNvSpPr>
            <a:spLocks noGrp="1"/>
          </p:cNvSpPr>
          <p:nvPr>
            <p:ph idx="1"/>
          </p:nvPr>
        </p:nvSpPr>
        <p:spPr/>
        <p:txBody>
          <a:bodyPr vert="horz" lIns="91440" tIns="45720" rIns="91440" bIns="45720" rtlCol="0" anchor="t">
            <a:normAutofit/>
          </a:bodyPr>
          <a:lstStyle/>
          <a:p>
            <a:r>
              <a:rPr lang="en-US"/>
              <a:t>Colorado brews the most alcoholic beer in our records with an ABV of .128</a:t>
            </a:r>
          </a:p>
          <a:p>
            <a:r>
              <a:rPr lang="en-US"/>
              <a:t>This is the Lee Hill Series Vol. 5, a Belgian Style Quadrupel Ale brewed by Upslope Brewing Company. </a:t>
            </a:r>
          </a:p>
        </p:txBody>
      </p:sp>
    </p:spTree>
    <p:extLst>
      <p:ext uri="{BB962C8B-B14F-4D97-AF65-F5344CB8AC3E}">
        <p14:creationId xmlns:p14="http://schemas.microsoft.com/office/powerpoint/2010/main" val="325456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D54B-A410-49F3-9132-CFDEB978B9F8}"/>
              </a:ext>
            </a:extLst>
          </p:cNvPr>
          <p:cNvSpPr>
            <a:spLocks noGrp="1"/>
          </p:cNvSpPr>
          <p:nvPr>
            <p:ph type="title"/>
          </p:nvPr>
        </p:nvSpPr>
        <p:spPr/>
        <p:txBody>
          <a:bodyPr/>
          <a:lstStyle/>
          <a:p>
            <a:r>
              <a:rPr lang="en-US"/>
              <a:t>Key Question: Discussing the distribution of ABV in beers</a:t>
            </a:r>
          </a:p>
        </p:txBody>
      </p:sp>
      <p:pic>
        <p:nvPicPr>
          <p:cNvPr id="4" name="Picture 4" descr="A screenshot of a social media post&#10;&#10;Description generated with very high confidence">
            <a:extLst>
              <a:ext uri="{FF2B5EF4-FFF2-40B4-BE49-F238E27FC236}">
                <a16:creationId xmlns:a16="http://schemas.microsoft.com/office/drawing/2014/main" id="{FD1768F3-B3F9-4C2B-B53F-FC28CC0F32A0}"/>
              </a:ext>
            </a:extLst>
          </p:cNvPr>
          <p:cNvPicPr>
            <a:picLocks noGrp="1" noChangeAspect="1"/>
          </p:cNvPicPr>
          <p:nvPr>
            <p:ph idx="1"/>
          </p:nvPr>
        </p:nvPicPr>
        <p:blipFill>
          <a:blip r:embed="rId2"/>
          <a:stretch>
            <a:fillRect/>
          </a:stretch>
        </p:blipFill>
        <p:spPr>
          <a:xfrm>
            <a:off x="5351020" y="2306286"/>
            <a:ext cx="6506222" cy="3783268"/>
          </a:xfrm>
        </p:spPr>
      </p:pic>
      <p:sp>
        <p:nvSpPr>
          <p:cNvPr id="6" name="TextBox 5">
            <a:extLst>
              <a:ext uri="{FF2B5EF4-FFF2-40B4-BE49-F238E27FC236}">
                <a16:creationId xmlns:a16="http://schemas.microsoft.com/office/drawing/2014/main" id="{254129A9-D74E-43BE-BBEF-C99C8509C24E}"/>
              </a:ext>
            </a:extLst>
          </p:cNvPr>
          <p:cNvSpPr txBox="1"/>
          <p:nvPr/>
        </p:nvSpPr>
        <p:spPr>
          <a:xfrm>
            <a:off x="593226" y="4201706"/>
            <a:ext cx="275579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ABV Statistics:</a:t>
            </a:r>
          </a:p>
          <a:p>
            <a:r>
              <a:rPr lang="en-US"/>
              <a:t>Minimum - .001</a:t>
            </a:r>
          </a:p>
          <a:p>
            <a:r>
              <a:rPr lang="en-US"/>
              <a:t>1st Quantile - .05</a:t>
            </a:r>
          </a:p>
          <a:p>
            <a:r>
              <a:rPr lang="en-US"/>
              <a:t>Median - .056</a:t>
            </a:r>
          </a:p>
          <a:p>
            <a:r>
              <a:rPr lang="en-US"/>
              <a:t>3rd Quantile - .067</a:t>
            </a:r>
          </a:p>
          <a:p>
            <a:r>
              <a:rPr lang="en-US"/>
              <a:t>Max - .128</a:t>
            </a:r>
          </a:p>
          <a:p>
            <a:endParaRPr lang="en-US"/>
          </a:p>
          <a:p>
            <a:r>
              <a:rPr lang="en-US"/>
              <a:t>Mean - .05977</a:t>
            </a:r>
          </a:p>
          <a:p>
            <a:endParaRPr lang="en-US"/>
          </a:p>
        </p:txBody>
      </p:sp>
      <p:sp>
        <p:nvSpPr>
          <p:cNvPr id="7" name="TextBox 6">
            <a:extLst>
              <a:ext uri="{FF2B5EF4-FFF2-40B4-BE49-F238E27FC236}">
                <a16:creationId xmlns:a16="http://schemas.microsoft.com/office/drawing/2014/main" id="{84888089-9764-4998-A125-07E806C540CC}"/>
              </a:ext>
            </a:extLst>
          </p:cNvPr>
          <p:cNvSpPr txBox="1"/>
          <p:nvPr/>
        </p:nvSpPr>
        <p:spPr>
          <a:xfrm>
            <a:off x="647936" y="2304184"/>
            <a:ext cx="43805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Overall most of the beers fall within a .05 ABV and .10 ABV</a:t>
            </a:r>
          </a:p>
          <a:p>
            <a:endParaRPr lang="en-US"/>
          </a:p>
          <a:p>
            <a:endParaRPr lang="en-US"/>
          </a:p>
        </p:txBody>
      </p:sp>
    </p:spTree>
    <p:extLst>
      <p:ext uri="{BB962C8B-B14F-4D97-AF65-F5344CB8AC3E}">
        <p14:creationId xmlns:p14="http://schemas.microsoft.com/office/powerpoint/2010/main" val="327563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9B37-4038-4B3F-8542-16F7E34DBAB6}"/>
              </a:ext>
            </a:extLst>
          </p:cNvPr>
          <p:cNvSpPr>
            <a:spLocks noGrp="1"/>
          </p:cNvSpPr>
          <p:nvPr>
            <p:ph type="title"/>
          </p:nvPr>
        </p:nvSpPr>
        <p:spPr/>
        <p:txBody>
          <a:bodyPr/>
          <a:lstStyle/>
          <a:p>
            <a:r>
              <a:rPr lang="en-US"/>
              <a:t>Key Question: The relationship between IBU and ABV </a:t>
            </a:r>
          </a:p>
        </p:txBody>
      </p:sp>
      <p:pic>
        <p:nvPicPr>
          <p:cNvPr id="4" name="Picture 4" descr="A screenshot of a cell phone&#10;&#10;Description generated with high confidence">
            <a:extLst>
              <a:ext uri="{FF2B5EF4-FFF2-40B4-BE49-F238E27FC236}">
                <a16:creationId xmlns:a16="http://schemas.microsoft.com/office/drawing/2014/main" id="{972DD5A9-F2E0-4D38-9924-CD71306D3F2E}"/>
              </a:ext>
            </a:extLst>
          </p:cNvPr>
          <p:cNvPicPr>
            <a:picLocks noGrp="1" noChangeAspect="1"/>
          </p:cNvPicPr>
          <p:nvPr>
            <p:ph idx="1"/>
          </p:nvPr>
        </p:nvPicPr>
        <p:blipFill>
          <a:blip r:embed="rId2"/>
          <a:stretch>
            <a:fillRect/>
          </a:stretch>
        </p:blipFill>
        <p:spPr>
          <a:xfrm>
            <a:off x="5464136" y="2128783"/>
            <a:ext cx="6264517" cy="4487096"/>
          </a:xfrm>
        </p:spPr>
      </p:pic>
      <p:sp>
        <p:nvSpPr>
          <p:cNvPr id="6" name="TextBox 5">
            <a:extLst>
              <a:ext uri="{FF2B5EF4-FFF2-40B4-BE49-F238E27FC236}">
                <a16:creationId xmlns:a16="http://schemas.microsoft.com/office/drawing/2014/main" id="{29669DEB-EC73-4AF7-A63D-0575F3AADD4F}"/>
              </a:ext>
            </a:extLst>
          </p:cNvPr>
          <p:cNvSpPr txBox="1"/>
          <p:nvPr/>
        </p:nvSpPr>
        <p:spPr>
          <a:xfrm>
            <a:off x="580631" y="25076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94627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7234-2680-404A-B959-3535332E14A4}"/>
              </a:ext>
            </a:extLst>
          </p:cNvPr>
          <p:cNvSpPr>
            <a:spLocks noGrp="1"/>
          </p:cNvSpPr>
          <p:nvPr>
            <p:ph type="title"/>
          </p:nvPr>
        </p:nvSpPr>
        <p:spPr/>
        <p:txBody>
          <a:bodyPr/>
          <a:lstStyle/>
          <a:p>
            <a:r>
              <a:rPr lang="en-US"/>
              <a:t>Key Question: Knockin Socks Off- Insert Q9 Analysis here if we have something</a:t>
            </a:r>
          </a:p>
        </p:txBody>
      </p:sp>
      <p:sp>
        <p:nvSpPr>
          <p:cNvPr id="3" name="Content Placeholder 2">
            <a:extLst>
              <a:ext uri="{FF2B5EF4-FFF2-40B4-BE49-F238E27FC236}">
                <a16:creationId xmlns:a16="http://schemas.microsoft.com/office/drawing/2014/main" id="{36016315-2EAA-445D-9F32-12D36A1BEC84}"/>
              </a:ext>
            </a:extLst>
          </p:cNvPr>
          <p:cNvSpPr>
            <a:spLocks noGrp="1"/>
          </p:cNvSpPr>
          <p:nvPr>
            <p:ph idx="1"/>
          </p:nvPr>
        </p:nvSpPr>
        <p:spPr>
          <a:xfrm>
            <a:off x="914386" y="2720455"/>
            <a:ext cx="8946541" cy="1071911"/>
          </a:xfrm>
        </p:spPr>
        <p:txBody>
          <a:bodyPr/>
          <a:lstStyle/>
          <a:p>
            <a:endParaRPr lang="en-US"/>
          </a:p>
        </p:txBody>
      </p:sp>
      <p:sp>
        <p:nvSpPr>
          <p:cNvPr id="4" name="TextBox 3">
            <a:extLst>
              <a:ext uri="{FF2B5EF4-FFF2-40B4-BE49-F238E27FC236}">
                <a16:creationId xmlns:a16="http://schemas.microsoft.com/office/drawing/2014/main" id="{460B24D0-D803-4C5D-A18C-CD8C1B8C4BD6}"/>
              </a:ext>
            </a:extLst>
          </p:cNvPr>
          <p:cNvSpPr txBox="1"/>
          <p:nvPr/>
        </p:nvSpPr>
        <p:spPr>
          <a:xfrm>
            <a:off x="1386714" y="4182813"/>
            <a:ext cx="79953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Ideas</a:t>
            </a:r>
          </a:p>
          <a:p>
            <a:r>
              <a:rPr lang="en-US"/>
              <a:t>-Most prolific Breweries by Beer</a:t>
            </a:r>
          </a:p>
          <a:p>
            <a:r>
              <a:rPr lang="en-US"/>
              <a:t>- Organizing ABV/IBU by Category(IPA, Lager, Blonde Ale, Amber Ale, Red etc). </a:t>
            </a:r>
          </a:p>
          <a:p>
            <a:r>
              <a:rPr lang="en-US"/>
              <a:t>- # Beers / State Standardized by </a:t>
            </a:r>
          </a:p>
        </p:txBody>
      </p:sp>
    </p:spTree>
    <p:extLst>
      <p:ext uri="{BB962C8B-B14F-4D97-AF65-F5344CB8AC3E}">
        <p14:creationId xmlns:p14="http://schemas.microsoft.com/office/powerpoint/2010/main" val="295789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7957-2B71-4162-A4E4-2FB677A73844}"/>
              </a:ext>
            </a:extLst>
          </p:cNvPr>
          <p:cNvSpPr>
            <a:spLocks noGrp="1"/>
          </p:cNvSpPr>
          <p:nvPr>
            <p:ph type="title"/>
          </p:nvPr>
        </p:nvSpPr>
        <p:spPr>
          <a:xfrm>
            <a:off x="1212888" y="2266404"/>
            <a:ext cx="9404723" cy="1400530"/>
          </a:xfrm>
        </p:spPr>
        <p:txBody>
          <a:bodyPr/>
          <a:lstStyle/>
          <a:p>
            <a:r>
              <a:rPr lang="en-US"/>
              <a:t>Thank You</a:t>
            </a:r>
          </a:p>
        </p:txBody>
      </p:sp>
    </p:spTree>
    <p:extLst>
      <p:ext uri="{BB962C8B-B14F-4D97-AF65-F5344CB8AC3E}">
        <p14:creationId xmlns:p14="http://schemas.microsoft.com/office/powerpoint/2010/main" val="208316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E80D-591E-4473-8F79-8E38FFB1A897}"/>
              </a:ext>
            </a:extLst>
          </p:cNvPr>
          <p:cNvSpPr>
            <a:spLocks noGrp="1"/>
          </p:cNvSpPr>
          <p:nvPr>
            <p:ph type="title"/>
          </p:nvPr>
        </p:nvSpPr>
        <p:spPr/>
        <p:txBody>
          <a:bodyPr/>
          <a:lstStyle/>
          <a:p>
            <a:r>
              <a:rPr lang="en-US"/>
              <a:t>Beer IBU</a:t>
            </a:r>
          </a:p>
        </p:txBody>
      </p:sp>
      <p:sp>
        <p:nvSpPr>
          <p:cNvPr id="3" name="Content Placeholder 2">
            <a:extLst>
              <a:ext uri="{FF2B5EF4-FFF2-40B4-BE49-F238E27FC236}">
                <a16:creationId xmlns:a16="http://schemas.microsoft.com/office/drawing/2014/main" id="{24FD8D71-0A0E-446C-8AC6-29535DD86DE0}"/>
              </a:ext>
            </a:extLst>
          </p:cNvPr>
          <p:cNvSpPr>
            <a:spLocks noGrp="1"/>
          </p:cNvSpPr>
          <p:nvPr>
            <p:ph idx="1"/>
          </p:nvPr>
        </p:nvSpPr>
        <p:spPr/>
        <p:txBody>
          <a:bodyPr vert="horz" lIns="91440" tIns="45720" rIns="91440" bIns="45720" rtlCol="0" anchor="t">
            <a:normAutofit fontScale="92500" lnSpcReduction="10000"/>
          </a:bodyPr>
          <a:lstStyle/>
          <a:p>
            <a:r>
              <a:rPr lang="en-US"/>
              <a:t>According to </a:t>
            </a:r>
            <a:r>
              <a:rPr lang="en-US">
                <a:ea typeface="+mj-lt"/>
                <a:cs typeface="+mj-lt"/>
              </a:rPr>
              <a:t>Craft Beer and Brewing Magazine "beers </a:t>
            </a:r>
            <a:r>
              <a:rPr lang="en-US" b="1">
                <a:ea typeface="+mj-lt"/>
                <a:cs typeface="+mj-lt"/>
              </a:rPr>
              <a:t>can</a:t>
            </a:r>
            <a:r>
              <a:rPr lang="en-US">
                <a:ea typeface="+mj-lt"/>
                <a:cs typeface="+mj-lt"/>
              </a:rPr>
              <a:t> range from 1 to about 100 </a:t>
            </a:r>
            <a:r>
              <a:rPr lang="en-US" b="1">
                <a:ea typeface="+mj-lt"/>
                <a:cs typeface="+mj-lt"/>
              </a:rPr>
              <a:t>IBUs</a:t>
            </a:r>
            <a:r>
              <a:rPr lang="en-US">
                <a:ea typeface="+mj-lt"/>
                <a:cs typeface="+mj-lt"/>
              </a:rPr>
              <a:t>, whereby the </a:t>
            </a:r>
            <a:r>
              <a:rPr lang="en-US" b="1">
                <a:ea typeface="+mj-lt"/>
                <a:cs typeface="+mj-lt"/>
              </a:rPr>
              <a:t>taste</a:t>
            </a:r>
            <a:r>
              <a:rPr lang="en-US">
                <a:ea typeface="+mj-lt"/>
                <a:cs typeface="+mj-lt"/>
              </a:rPr>
              <a:t> threshold for most humans is roughly between 4 and 9 </a:t>
            </a:r>
            <a:r>
              <a:rPr lang="en-US" b="1">
                <a:ea typeface="+mj-lt"/>
                <a:cs typeface="+mj-lt"/>
              </a:rPr>
              <a:t>IBUs</a:t>
            </a:r>
            <a:r>
              <a:rPr lang="en-US">
                <a:ea typeface="+mj-lt"/>
                <a:cs typeface="+mj-lt"/>
              </a:rPr>
              <a:t>—different studies suggest slightly different sensitivity intervals, but all within this range.</a:t>
            </a:r>
          </a:p>
          <a:p>
            <a:r>
              <a:rPr lang="en-US">
                <a:ea typeface="+mj-lt"/>
                <a:cs typeface="+mj-lt"/>
              </a:rPr>
              <a:t>Regardless of how IBU values are derived, however, they do not provide information about the quality of the bitterness. </a:t>
            </a:r>
          </a:p>
          <a:p>
            <a:r>
              <a:rPr lang="en-US">
                <a:ea typeface="+mj-lt"/>
                <a:cs typeface="+mj-lt"/>
              </a:rPr>
              <a:t>IBU is a laboratory construct to help brewers formulate beers and then keep them consistent from batch to batch.</a:t>
            </a:r>
          </a:p>
          <a:p>
            <a:r>
              <a:rPr lang="en-US">
                <a:ea typeface="+mj-lt"/>
                <a:cs typeface="+mj-lt"/>
              </a:rPr>
              <a:t>Once the beer leaves the laboratory context, many non-iso alpha acid factors, including other hop components, roast character, carbonation, water chemistry, and residual sugar, may exert such influence as to make the IBU an entirely unreliable indicator of actual perceived bitterness." (</a:t>
            </a:r>
            <a:r>
              <a:rPr lang="en-US">
                <a:ea typeface="+mj-lt"/>
                <a:cs typeface="+mj-lt"/>
                <a:hlinkClick r:id="rId2"/>
              </a:rPr>
              <a:t>https://beerandbrewing.com/dictionary/eej03p6ZUI/</a:t>
            </a:r>
            <a:r>
              <a:rPr lang="en-US">
                <a:ea typeface="+mj-lt"/>
                <a:cs typeface="+mj-lt"/>
              </a:rPr>
              <a:t>)</a:t>
            </a:r>
            <a:endParaRPr lang="en-US"/>
          </a:p>
        </p:txBody>
      </p:sp>
    </p:spTree>
    <p:extLst>
      <p:ext uri="{BB962C8B-B14F-4D97-AF65-F5344CB8AC3E}">
        <p14:creationId xmlns:p14="http://schemas.microsoft.com/office/powerpoint/2010/main" val="418782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2F4F-9F09-4003-B904-C7AE57196C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3D8EB8-031E-4517-8868-2B13C215FCB8}"/>
              </a:ext>
            </a:extLst>
          </p:cNvPr>
          <p:cNvSpPr>
            <a:spLocks noGrp="1"/>
          </p:cNvSpPr>
          <p:nvPr>
            <p:ph idx="1"/>
          </p:nvPr>
        </p:nvSpPr>
        <p:spPr/>
        <p:txBody>
          <a:bodyPr vert="horz" lIns="91440" tIns="45720" rIns="91440" bIns="45720" rtlCol="0" anchor="t">
            <a:normAutofit/>
          </a:bodyPr>
          <a:lstStyle/>
          <a:p>
            <a:r>
              <a:rPr lang="en-US"/>
              <a:t>The IBUs recorded in the Beer data set range from 4 to 138.</a:t>
            </a:r>
          </a:p>
          <a:p>
            <a:r>
              <a:rPr lang="en-US"/>
              <a:t>We decided to drop the IBU column and here are the reasons:</a:t>
            </a:r>
          </a:p>
          <a:p>
            <a:pPr lvl="1"/>
            <a:r>
              <a:rPr lang="en-US"/>
              <a:t>There are 1005 N/A values out of 2410 observations in the IBU column (41%) of all observations.</a:t>
            </a:r>
          </a:p>
          <a:p>
            <a:pPr lvl="1"/>
            <a:r>
              <a:rPr lang="en-US"/>
              <a:t>According to Craft Beer and Brewing Magazine the IBU is an entirely unreliable indicator of actual perceived bitterness, which make IBU irrelevant information.</a:t>
            </a:r>
          </a:p>
          <a:p>
            <a:endParaRPr lang="en-US"/>
          </a:p>
          <a:p>
            <a:endParaRPr lang="en-US"/>
          </a:p>
          <a:p>
            <a:endParaRPr lang="en-US"/>
          </a:p>
        </p:txBody>
      </p:sp>
    </p:spTree>
    <p:extLst>
      <p:ext uri="{BB962C8B-B14F-4D97-AF65-F5344CB8AC3E}">
        <p14:creationId xmlns:p14="http://schemas.microsoft.com/office/powerpoint/2010/main" val="299012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DD3C-6D6B-4FC7-A20D-3CADCA3B1979}"/>
              </a:ext>
            </a:extLst>
          </p:cNvPr>
          <p:cNvSpPr>
            <a:spLocks noGrp="1"/>
          </p:cNvSpPr>
          <p:nvPr>
            <p:ph type="title"/>
          </p:nvPr>
        </p:nvSpPr>
        <p:spPr>
          <a:xfrm>
            <a:off x="138111" y="147918"/>
            <a:ext cx="9404723" cy="1400530"/>
          </a:xfrm>
        </p:spPr>
        <p:txBody>
          <a:bodyPr/>
          <a:lstStyle/>
          <a:p>
            <a:r>
              <a:rPr lang="en-US"/>
              <a:t>Key Question: How many breweries are in each state? </a:t>
            </a:r>
          </a:p>
        </p:txBody>
      </p:sp>
      <p:sp>
        <p:nvSpPr>
          <p:cNvPr id="3" name="Content Placeholder 2">
            <a:extLst>
              <a:ext uri="{FF2B5EF4-FFF2-40B4-BE49-F238E27FC236}">
                <a16:creationId xmlns:a16="http://schemas.microsoft.com/office/drawing/2014/main" id="{AEF8A7ED-DD93-4507-AAB0-57EFD268D85C}"/>
              </a:ext>
            </a:extLst>
          </p:cNvPr>
          <p:cNvSpPr>
            <a:spLocks noGrp="1"/>
          </p:cNvSpPr>
          <p:nvPr>
            <p:ph idx="1"/>
          </p:nvPr>
        </p:nvSpPr>
        <p:spPr>
          <a:xfrm>
            <a:off x="189871" y="1548757"/>
            <a:ext cx="7705030" cy="1220054"/>
          </a:xfrm>
        </p:spPr>
        <p:txBody>
          <a:bodyPr vert="horz" lIns="91440" tIns="45720" rIns="91440" bIns="45720" rtlCol="0" anchor="t">
            <a:normAutofit/>
          </a:bodyPr>
          <a:lstStyle/>
          <a:p>
            <a:pPr marL="0" indent="0">
              <a:buNone/>
            </a:pPr>
            <a:r>
              <a:rPr lang="en-US"/>
              <a:t>Overall States such as California and Colorado dominate with 47and 39 local breweries respectively. But many states have over 10 breweries statewide.</a:t>
            </a:r>
          </a:p>
          <a:p>
            <a:pPr marL="0" indent="0">
              <a:buNone/>
            </a:pPr>
            <a:endParaRPr lang="en-US"/>
          </a:p>
          <a:p>
            <a:pPr marL="0" indent="0">
              <a:buNone/>
            </a:pPr>
            <a:endParaRPr lang="en-US"/>
          </a:p>
        </p:txBody>
      </p:sp>
      <p:pic>
        <p:nvPicPr>
          <p:cNvPr id="7" name="Picture 7" descr="A picture containing parked&#10;&#10;Description generated with very high confidence">
            <a:extLst>
              <a:ext uri="{FF2B5EF4-FFF2-40B4-BE49-F238E27FC236}">
                <a16:creationId xmlns:a16="http://schemas.microsoft.com/office/drawing/2014/main" id="{CCEA6DEC-72D7-4BF9-87FF-6F043A722ABC}"/>
              </a:ext>
            </a:extLst>
          </p:cNvPr>
          <p:cNvPicPr>
            <a:picLocks noChangeAspect="1"/>
          </p:cNvPicPr>
          <p:nvPr/>
        </p:nvPicPr>
        <p:blipFill>
          <a:blip r:embed="rId2"/>
          <a:stretch>
            <a:fillRect/>
          </a:stretch>
        </p:blipFill>
        <p:spPr>
          <a:xfrm>
            <a:off x="3495365" y="2958761"/>
            <a:ext cx="8556171" cy="3505371"/>
          </a:xfrm>
          <a:prstGeom prst="rect">
            <a:avLst/>
          </a:prstGeom>
        </p:spPr>
      </p:pic>
      <p:sp>
        <p:nvSpPr>
          <p:cNvPr id="9" name="TextBox 8">
            <a:extLst>
              <a:ext uri="{FF2B5EF4-FFF2-40B4-BE49-F238E27FC236}">
                <a16:creationId xmlns:a16="http://schemas.microsoft.com/office/drawing/2014/main" id="{0073A85C-5567-44B0-89E1-A6E54BA5DDCB}"/>
              </a:ext>
            </a:extLst>
          </p:cNvPr>
          <p:cNvSpPr txBox="1"/>
          <p:nvPr/>
        </p:nvSpPr>
        <p:spPr>
          <a:xfrm>
            <a:off x="89424" y="3427111"/>
            <a:ext cx="37885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Focusing on on or two states would limit potential market share. </a:t>
            </a:r>
          </a:p>
        </p:txBody>
      </p:sp>
    </p:spTree>
    <p:extLst>
      <p:ext uri="{BB962C8B-B14F-4D97-AF65-F5344CB8AC3E}">
        <p14:creationId xmlns:p14="http://schemas.microsoft.com/office/powerpoint/2010/main" val="21976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1BA2-3C08-499E-9A2E-B16D6A0D419A}"/>
              </a:ext>
            </a:extLst>
          </p:cNvPr>
          <p:cNvSpPr>
            <a:spLocks noGrp="1"/>
          </p:cNvSpPr>
          <p:nvPr>
            <p:ph type="title"/>
          </p:nvPr>
        </p:nvSpPr>
        <p:spPr/>
        <p:txBody>
          <a:bodyPr/>
          <a:lstStyle/>
          <a:p>
            <a:r>
              <a:rPr lang="en-US"/>
              <a:t>Missing Data in the IBU Column</a:t>
            </a:r>
          </a:p>
        </p:txBody>
      </p:sp>
      <p:sp>
        <p:nvSpPr>
          <p:cNvPr id="7" name="Content Placeholder 6">
            <a:extLst>
              <a:ext uri="{FF2B5EF4-FFF2-40B4-BE49-F238E27FC236}">
                <a16:creationId xmlns:a16="http://schemas.microsoft.com/office/drawing/2014/main" id="{A379B203-CE4F-414E-A28B-0F821EEB1985}"/>
              </a:ext>
            </a:extLst>
          </p:cNvPr>
          <p:cNvSpPr>
            <a:spLocks noGrp="1"/>
          </p:cNvSpPr>
          <p:nvPr>
            <p:ph idx="1"/>
          </p:nvPr>
        </p:nvSpPr>
        <p:spPr/>
        <p:txBody>
          <a:bodyPr vert="horz" lIns="91440" tIns="45720" rIns="91440" bIns="45720" rtlCol="0" anchor="t">
            <a:normAutofit/>
          </a:bodyPr>
          <a:lstStyle/>
          <a:p>
            <a:pPr marL="0" indent="0">
              <a:buNone/>
            </a:pPr>
            <a:r>
              <a:rPr lang="en-US"/>
              <a:t>An initial investigation was sought to predict the IBU values based on the paired ABV values of the beer. This was since 41% of the IBU values were missing in the original data set. Imputing a single value for nearly half of this data set would vastly decrease variance. </a:t>
            </a:r>
          </a:p>
          <a:p>
            <a:pPr marL="0" indent="0">
              <a:buNone/>
            </a:pPr>
            <a:endParaRPr lang="en-US"/>
          </a:p>
          <a:p>
            <a:pPr marL="0" indent="0">
              <a:buNone/>
            </a:pPr>
            <a:r>
              <a:rPr lang="en-US"/>
              <a:t>However given the investigation previously outlined, IBU could not be accurately predicted with factors given. Therefore the best option going forward is to accept the decreased variance and impute the median where IBU values were missing. </a:t>
            </a:r>
          </a:p>
        </p:txBody>
      </p:sp>
    </p:spTree>
    <p:extLst>
      <p:ext uri="{BB962C8B-B14F-4D97-AF65-F5344CB8AC3E}">
        <p14:creationId xmlns:p14="http://schemas.microsoft.com/office/powerpoint/2010/main" val="406138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EE33-394A-4802-8793-73FA5C6C6699}"/>
              </a:ext>
            </a:extLst>
          </p:cNvPr>
          <p:cNvSpPr>
            <a:spLocks noGrp="1"/>
          </p:cNvSpPr>
          <p:nvPr>
            <p:ph type="title"/>
          </p:nvPr>
        </p:nvSpPr>
        <p:spPr/>
        <p:txBody>
          <a:bodyPr/>
          <a:lstStyle/>
          <a:p>
            <a:r>
              <a:rPr lang="en-US"/>
              <a:t>Key Question: How do we handle Missing Values? </a:t>
            </a:r>
          </a:p>
        </p:txBody>
      </p:sp>
      <p:sp>
        <p:nvSpPr>
          <p:cNvPr id="3" name="Content Placeholder 2">
            <a:extLst>
              <a:ext uri="{FF2B5EF4-FFF2-40B4-BE49-F238E27FC236}">
                <a16:creationId xmlns:a16="http://schemas.microsoft.com/office/drawing/2014/main" id="{81BD9D18-9E9B-4CAF-9166-F1AF10D7DF90}"/>
              </a:ext>
            </a:extLst>
          </p:cNvPr>
          <p:cNvSpPr>
            <a:spLocks noGrp="1"/>
          </p:cNvSpPr>
          <p:nvPr>
            <p:ph idx="1"/>
          </p:nvPr>
        </p:nvSpPr>
        <p:spPr>
          <a:xfrm>
            <a:off x="643236" y="2052918"/>
            <a:ext cx="4245145" cy="4195481"/>
          </a:xfrm>
        </p:spPr>
        <p:txBody>
          <a:bodyPr vert="horz" lIns="91440" tIns="45720" rIns="91440" bIns="45720" rtlCol="0" anchor="t">
            <a:normAutofit/>
          </a:bodyPr>
          <a:lstStyle/>
          <a:p>
            <a:r>
              <a:rPr lang="en-US"/>
              <a:t>Missing values were inputed with the median of existing for each variable (IBU and ABV)</a:t>
            </a:r>
          </a:p>
          <a:p>
            <a:r>
              <a:rPr lang="en-US"/>
              <a:t>There was an initial attempt to predict the missing IBU values based on ABV and Brewery ID, but the resulting regression model were not a good fit for the data set, despite application of log, sqrt and square transformations.</a:t>
            </a:r>
          </a:p>
          <a:p>
            <a:endParaRPr lang="en-US"/>
          </a:p>
        </p:txBody>
      </p:sp>
      <p:pic>
        <p:nvPicPr>
          <p:cNvPr id="4" name="Picture 4" descr="A close up of a map&#10;&#10;Description generated with very high confidence">
            <a:extLst>
              <a:ext uri="{FF2B5EF4-FFF2-40B4-BE49-F238E27FC236}">
                <a16:creationId xmlns:a16="http://schemas.microsoft.com/office/drawing/2014/main" id="{E7C604D4-4579-4D73-A1AF-D7FB1AEA7CA6}"/>
              </a:ext>
            </a:extLst>
          </p:cNvPr>
          <p:cNvPicPr>
            <a:picLocks noChangeAspect="1"/>
          </p:cNvPicPr>
          <p:nvPr/>
        </p:nvPicPr>
        <p:blipFill>
          <a:blip r:embed="rId2"/>
          <a:stretch>
            <a:fillRect/>
          </a:stretch>
        </p:blipFill>
        <p:spPr>
          <a:xfrm>
            <a:off x="5083834" y="2165147"/>
            <a:ext cx="6121880" cy="3778535"/>
          </a:xfrm>
          <a:prstGeom prst="rect">
            <a:avLst/>
          </a:prstGeom>
        </p:spPr>
      </p:pic>
    </p:spTree>
    <p:extLst>
      <p:ext uri="{BB962C8B-B14F-4D97-AF65-F5344CB8AC3E}">
        <p14:creationId xmlns:p14="http://schemas.microsoft.com/office/powerpoint/2010/main" val="39974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5C6F-B7F7-4147-A982-034C0AA25141}"/>
              </a:ext>
            </a:extLst>
          </p:cNvPr>
          <p:cNvSpPr>
            <a:spLocks noGrp="1"/>
          </p:cNvSpPr>
          <p:nvPr>
            <p:ph type="title"/>
          </p:nvPr>
        </p:nvSpPr>
        <p:spPr/>
        <p:txBody>
          <a:bodyPr/>
          <a:lstStyle/>
          <a:p>
            <a:r>
              <a:rPr lang="en-US">
                <a:ea typeface="+mj-lt"/>
                <a:cs typeface="+mj-lt"/>
              </a:rPr>
              <a:t>Key Question: How do we handle Missing Values? (Cont.)</a:t>
            </a:r>
            <a:endParaRPr lang="en-US"/>
          </a:p>
        </p:txBody>
      </p:sp>
      <p:sp>
        <p:nvSpPr>
          <p:cNvPr id="6" name="Content Placeholder 2">
            <a:extLst>
              <a:ext uri="{FF2B5EF4-FFF2-40B4-BE49-F238E27FC236}">
                <a16:creationId xmlns:a16="http://schemas.microsoft.com/office/drawing/2014/main" id="{99EE2361-6F51-4648-BE5C-454626444AEA}"/>
              </a:ext>
            </a:extLst>
          </p:cNvPr>
          <p:cNvSpPr txBox="1">
            <a:spLocks/>
          </p:cNvSpPr>
          <p:nvPr/>
        </p:nvSpPr>
        <p:spPr>
          <a:xfrm>
            <a:off x="643236" y="2052918"/>
            <a:ext cx="4245145" cy="419548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The is a weak positive correlation between Brewery ID and IBU, but the data shows significant variance</a:t>
            </a:r>
          </a:p>
          <a:p>
            <a:endParaRPr lang="en-US"/>
          </a:p>
        </p:txBody>
      </p:sp>
      <p:pic>
        <p:nvPicPr>
          <p:cNvPr id="9" name="Picture 9" descr="A close up of a piece of paper&#10;&#10;Description generated with high confidence">
            <a:extLst>
              <a:ext uri="{FF2B5EF4-FFF2-40B4-BE49-F238E27FC236}">
                <a16:creationId xmlns:a16="http://schemas.microsoft.com/office/drawing/2014/main" id="{FB6B4ED2-660C-449C-9D69-004979BE7C75}"/>
              </a:ext>
            </a:extLst>
          </p:cNvPr>
          <p:cNvPicPr>
            <a:picLocks noGrp="1" noChangeAspect="1"/>
          </p:cNvPicPr>
          <p:nvPr>
            <p:ph idx="1"/>
          </p:nvPr>
        </p:nvPicPr>
        <p:blipFill>
          <a:blip r:embed="rId2"/>
          <a:stretch>
            <a:fillRect/>
          </a:stretch>
        </p:blipFill>
        <p:spPr>
          <a:xfrm>
            <a:off x="5250396" y="2053631"/>
            <a:ext cx="6000750" cy="3705225"/>
          </a:xfrm>
        </p:spPr>
      </p:pic>
    </p:spTree>
    <p:extLst>
      <p:ext uri="{BB962C8B-B14F-4D97-AF65-F5344CB8AC3E}">
        <p14:creationId xmlns:p14="http://schemas.microsoft.com/office/powerpoint/2010/main" val="102208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E61A-22E1-4135-80DF-7C3BDB5182BD}"/>
              </a:ext>
            </a:extLst>
          </p:cNvPr>
          <p:cNvSpPr>
            <a:spLocks noGrp="1"/>
          </p:cNvSpPr>
          <p:nvPr>
            <p:ph type="title"/>
          </p:nvPr>
        </p:nvSpPr>
        <p:spPr/>
        <p:txBody>
          <a:bodyPr/>
          <a:lstStyle/>
          <a:p>
            <a:endParaRPr lang="en-US"/>
          </a:p>
        </p:txBody>
      </p:sp>
      <p:pic>
        <p:nvPicPr>
          <p:cNvPr id="7" name="Picture 7" descr="A screenshot of a cell phone&#10;&#10;Description generated with high confidence">
            <a:extLst>
              <a:ext uri="{FF2B5EF4-FFF2-40B4-BE49-F238E27FC236}">
                <a16:creationId xmlns:a16="http://schemas.microsoft.com/office/drawing/2014/main" id="{521A5B87-21AD-4702-93F6-EEF53E64A92B}"/>
              </a:ext>
            </a:extLst>
          </p:cNvPr>
          <p:cNvPicPr>
            <a:picLocks noGrp="1" noChangeAspect="1"/>
          </p:cNvPicPr>
          <p:nvPr>
            <p:ph idx="1"/>
          </p:nvPr>
        </p:nvPicPr>
        <p:blipFill>
          <a:blip r:embed="rId2"/>
          <a:stretch>
            <a:fillRect/>
          </a:stretch>
        </p:blipFill>
        <p:spPr>
          <a:xfrm>
            <a:off x="6315178" y="2238604"/>
            <a:ext cx="5436644" cy="4195481"/>
          </a:xfrm>
        </p:spPr>
      </p:pic>
      <p:sp>
        <p:nvSpPr>
          <p:cNvPr id="9" name="TextBox 8">
            <a:extLst>
              <a:ext uri="{FF2B5EF4-FFF2-40B4-BE49-F238E27FC236}">
                <a16:creationId xmlns:a16="http://schemas.microsoft.com/office/drawing/2014/main" id="{17DB3EEC-158D-4D9E-81DA-D03103C7EEF3}"/>
              </a:ext>
            </a:extLst>
          </p:cNvPr>
          <p:cNvSpPr txBox="1"/>
          <p:nvPr/>
        </p:nvSpPr>
        <p:spPr>
          <a:xfrm>
            <a:off x="404301" y="2362829"/>
            <a:ext cx="546372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right graphic is a result of a prediciton model that attempted to predict IBU based on ABV alone. </a:t>
            </a:r>
          </a:p>
          <a:p>
            <a:endParaRPr lang="en-US"/>
          </a:p>
          <a:p>
            <a:r>
              <a:rPr lang="en-US"/>
              <a:t>As can be seen, this model is lacking with</a:t>
            </a:r>
          </a:p>
        </p:txBody>
      </p:sp>
    </p:spTree>
    <p:extLst>
      <p:ext uri="{BB962C8B-B14F-4D97-AF65-F5344CB8AC3E}">
        <p14:creationId xmlns:p14="http://schemas.microsoft.com/office/powerpoint/2010/main" val="28454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4A7C-57B7-4813-8734-A7E48C639B08}"/>
              </a:ext>
            </a:extLst>
          </p:cNvPr>
          <p:cNvSpPr>
            <a:spLocks noGrp="1"/>
          </p:cNvSpPr>
          <p:nvPr>
            <p:ph type="title"/>
          </p:nvPr>
        </p:nvSpPr>
        <p:spPr/>
        <p:txBody>
          <a:bodyPr/>
          <a:lstStyle/>
          <a:p>
            <a:r>
              <a:rPr lang="en-US"/>
              <a:t>Missing Data in the ABV Column</a:t>
            </a:r>
          </a:p>
        </p:txBody>
      </p:sp>
      <p:sp>
        <p:nvSpPr>
          <p:cNvPr id="3" name="Content Placeholder 2">
            <a:extLst>
              <a:ext uri="{FF2B5EF4-FFF2-40B4-BE49-F238E27FC236}">
                <a16:creationId xmlns:a16="http://schemas.microsoft.com/office/drawing/2014/main" id="{AA341796-7394-44D3-B72C-BBC28392B447}"/>
              </a:ext>
            </a:extLst>
          </p:cNvPr>
          <p:cNvSpPr>
            <a:spLocks noGrp="1"/>
          </p:cNvSpPr>
          <p:nvPr>
            <p:ph idx="1"/>
          </p:nvPr>
        </p:nvSpPr>
        <p:spPr>
          <a:xfrm>
            <a:off x="232455" y="1806175"/>
            <a:ext cx="4613847" cy="4195481"/>
          </a:xfrm>
        </p:spPr>
        <p:txBody>
          <a:bodyPr vert="horz" lIns="91440" tIns="45720" rIns="91440" bIns="45720" rtlCol="0" anchor="t">
            <a:normAutofit/>
          </a:bodyPr>
          <a:lstStyle/>
          <a:p>
            <a:pPr marL="0" indent="0">
              <a:buNone/>
            </a:pPr>
            <a:r>
              <a:rPr lang="en-US"/>
              <a:t>With only 62 of 2410 values missing in the ABV column there is less concern on the potential bias associated with inputing with the medians.</a:t>
            </a:r>
          </a:p>
        </p:txBody>
      </p:sp>
    </p:spTree>
    <p:extLst>
      <p:ext uri="{BB962C8B-B14F-4D97-AF65-F5344CB8AC3E}">
        <p14:creationId xmlns:p14="http://schemas.microsoft.com/office/powerpoint/2010/main" val="4034146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Budwieser Case Study </vt:lpstr>
      <vt:lpstr>Beer IBU</vt:lpstr>
      <vt:lpstr>PowerPoint Presentation</vt:lpstr>
      <vt:lpstr>Key Question: How many breweries are in each state? </vt:lpstr>
      <vt:lpstr>Missing Data in the IBU Column</vt:lpstr>
      <vt:lpstr>Key Question: How do we handle Missing Values? </vt:lpstr>
      <vt:lpstr>Key Question: How do we handle Missing Values? (Cont.)</vt:lpstr>
      <vt:lpstr>PowerPoint Presentation</vt:lpstr>
      <vt:lpstr>Missing Data in the ABV Column</vt:lpstr>
      <vt:lpstr>Key Question: What is the Median ABV by State?  </vt:lpstr>
      <vt:lpstr>Key Question: What is the Median IBU by State?  </vt:lpstr>
      <vt:lpstr>Key Question: Which state has the most bitter beer? </vt:lpstr>
      <vt:lpstr>Key Question: Which State has the most alcoholic beer? </vt:lpstr>
      <vt:lpstr>Key Question: Discussing the distribution of ABV in beers</vt:lpstr>
      <vt:lpstr>Key Question: The relationship between IBU and ABV </vt:lpstr>
      <vt:lpstr>Key Question: Knockin Socks Off- Insert Q9 Analysis here if we have something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2019-10-17T15:25:31Z</dcterms:modified>
</cp:coreProperties>
</file>