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4" r:id="rId5"/>
    <p:sldId id="266" r:id="rId6"/>
    <p:sldId id="268" r:id="rId7"/>
    <p:sldId id="267"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9CA84-B03E-42D4-8BCA-E4D9BF21161A}" v="30" dt="2019-05-22T06:03:52.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74" d="100"/>
          <a:sy n="74" d="100"/>
        </p:scale>
        <p:origin x="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AcOkhFGpiek" TargetMode="External"/><Relationship Id="rId2" Type="http://schemas.openxmlformats.org/officeDocument/2006/relationships/hyperlink" Target="https://www.youtube.com/watch?v=SXsqCafXBjw" TargetMode="External"/><Relationship Id="rId1" Type="http://schemas.openxmlformats.org/officeDocument/2006/relationships/slideLayout" Target="../slideLayouts/slideLayout2.xml"/><Relationship Id="rId4" Type="http://schemas.openxmlformats.org/officeDocument/2006/relationships/hyperlink" Target="https://www.youtube.com/watch?v=dB6DL2R86n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a:xfrm>
            <a:off x="1371600" y="1803405"/>
            <a:ext cx="10101714" cy="1825096"/>
          </a:xfrm>
        </p:spPr>
        <p:txBody>
          <a:bodyPr/>
          <a:lstStyle/>
          <a:p>
            <a:r>
              <a:rPr lang="en-US" dirty="0"/>
              <a:t>Application Controller Pattern</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a:bodyPr>
          <a:lstStyle/>
          <a:p>
            <a:pPr marL="0" indent="0">
              <a:buNone/>
            </a:pPr>
            <a:r>
              <a:rPr lang="en-US" b="1" dirty="0"/>
              <a:t>How / When to Apply it and How to code it</a:t>
            </a:r>
          </a:p>
          <a:p>
            <a:pPr marL="0" indent="0">
              <a:buNone/>
            </a:pPr>
            <a:r>
              <a:rPr lang="en-US" dirty="0"/>
              <a:t>Java has three ways of accomplishing parallel</a:t>
            </a:r>
          </a:p>
          <a:p>
            <a:pPr marL="0" indent="0">
              <a:buNone/>
            </a:pPr>
            <a:r>
              <a:rPr lang="en-US" dirty="0"/>
              <a:t>processing. As with all options, which you</a:t>
            </a:r>
          </a:p>
          <a:p>
            <a:pPr marL="0" indent="0">
              <a:buNone/>
            </a:pPr>
            <a:r>
              <a:rPr lang="en-US" dirty="0"/>
              <a:t>choose depends on the situation. The oldest of</a:t>
            </a:r>
          </a:p>
          <a:p>
            <a:pPr marL="0" indent="0">
              <a:buNone/>
            </a:pPr>
            <a:r>
              <a:rPr lang="en-US" dirty="0"/>
              <a:t>these methodologies is to subclass the base</a:t>
            </a:r>
          </a:p>
          <a:p>
            <a:pPr marL="0" indent="0">
              <a:buNone/>
            </a:pPr>
            <a:r>
              <a:rPr lang="en-US" dirty="0" err="1"/>
              <a:t>java.lang.Thread</a:t>
            </a:r>
            <a:r>
              <a:rPr lang="en-US" dirty="0"/>
              <a:t> class.</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3970318"/>
          </a:xfrm>
          <a:prstGeom prst="rect">
            <a:avLst/>
          </a:prstGeom>
          <a:noFill/>
        </p:spPr>
        <p:txBody>
          <a:bodyPr wrap="square" rtlCol="0">
            <a:spAutoFit/>
          </a:bodyPr>
          <a:lstStyle/>
          <a:p>
            <a:r>
              <a:rPr lang="en-US" dirty="0"/>
              <a:t>References</a:t>
            </a:r>
          </a:p>
          <a:p>
            <a:endParaRPr lang="en-US" dirty="0"/>
          </a:p>
          <a:p>
            <a:r>
              <a:rPr lang="en-US" dirty="0"/>
              <a:t>Doing more with Java, page 86</a:t>
            </a:r>
          </a:p>
          <a:p>
            <a:endParaRPr lang="en-US" dirty="0"/>
          </a:p>
          <a:p>
            <a:r>
              <a:rPr lang="en-US" dirty="0"/>
              <a:t>Application Controller Pattern:</a:t>
            </a:r>
          </a:p>
          <a:p>
            <a:r>
              <a:rPr lang="en-US" dirty="0">
                <a:hlinkClick r:id="rId2"/>
              </a:rPr>
              <a:t>https://www.youtube.com/watch?v=SXsqCafXBjw</a:t>
            </a:r>
            <a:endParaRPr lang="en-US" dirty="0"/>
          </a:p>
          <a:p>
            <a:endParaRPr lang="en-US" dirty="0"/>
          </a:p>
          <a:p>
            <a:r>
              <a:rPr lang="en-US" dirty="0">
                <a:hlinkClick r:id="rId3"/>
              </a:rPr>
              <a:t>https://www.youtube.com/watch?v=AcOkhFGpiek</a:t>
            </a:r>
            <a:endParaRPr lang="en-US" dirty="0"/>
          </a:p>
          <a:p>
            <a:endParaRPr lang="en-US" dirty="0"/>
          </a:p>
          <a:p>
            <a:r>
              <a:rPr lang="en-US" dirty="0">
                <a:hlinkClick r:id="rId4"/>
              </a:rPr>
              <a:t>https://www.youtube.com/watch?v=dB6DL2R86nw</a:t>
            </a:r>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lstStyle/>
          <a:p>
            <a:r>
              <a:rPr lang="en-US" dirty="0"/>
              <a:t>Application Controller Pattern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p:txBody>
          <a:bodyPr>
            <a:normAutofit/>
          </a:bodyPr>
          <a:lstStyle/>
          <a:p>
            <a:pPr marL="0" indent="0">
              <a:buNone/>
            </a:pPr>
            <a:r>
              <a:rPr lang="en-US" dirty="0"/>
              <a:t>Diagram 1 (see next page) is an a UML class diagram for a naive application controller pattern implementation. While method and class names are shown, they are not actually defined parts of the pattern and can be modified to be anything you would like.</a:t>
            </a:r>
          </a:p>
          <a:p>
            <a:pPr marL="0" indent="0">
              <a:buNone/>
            </a:pPr>
            <a:endParaRPr lang="en-US" dirty="0"/>
          </a:p>
          <a:p>
            <a:pPr marL="0" indent="0">
              <a:buNone/>
            </a:pPr>
            <a:r>
              <a:rPr lang="en-US" dirty="0"/>
              <a:t>The diagram shows that some class in your application will call the </a:t>
            </a:r>
            <a:r>
              <a:rPr lang="en-US" i="1" dirty="0" err="1"/>
              <a:t>handleRequest</a:t>
            </a:r>
            <a:r>
              <a:rPr lang="en-US" i="1" dirty="0"/>
              <a:t> </a:t>
            </a:r>
            <a:r>
              <a:rPr lang="en-US" dirty="0"/>
              <a:t>method of the </a:t>
            </a:r>
            <a:r>
              <a:rPr lang="en-US" i="1" dirty="0" err="1"/>
              <a:t>ApplicationController</a:t>
            </a:r>
            <a:r>
              <a:rPr lang="en-US" i="1" dirty="0"/>
              <a:t> </a:t>
            </a:r>
            <a:r>
              <a:rPr lang="en-US" dirty="0"/>
              <a:t>passing it a command, usually a string, and some optional parameters. The relationship between your application class and the </a:t>
            </a:r>
            <a:r>
              <a:rPr lang="en-US" dirty="0" err="1"/>
              <a:t>ApplicationController</a:t>
            </a:r>
            <a:r>
              <a:rPr lang="en-US" dirty="0"/>
              <a:t> is defined as </a:t>
            </a:r>
            <a:r>
              <a:rPr lang="en-US" i="1" dirty="0"/>
              <a:t>delegates </a:t>
            </a:r>
            <a:r>
              <a:rPr lang="en-US" dirty="0"/>
              <a:t>since once the call has been made your application will do no more independent computation. It has delegated the handling of the situation to the </a:t>
            </a:r>
            <a:r>
              <a:rPr lang="en-US" dirty="0" err="1"/>
              <a:t>ApplicationController</a:t>
            </a:r>
            <a:r>
              <a:rPr lang="en-US" dirty="0"/>
              <a:t>.</a:t>
            </a:r>
          </a:p>
        </p:txBody>
      </p:sp>
    </p:spTree>
    <p:extLst>
      <p:ext uri="{BB962C8B-B14F-4D97-AF65-F5344CB8AC3E}">
        <p14:creationId xmlns:p14="http://schemas.microsoft.com/office/powerpoint/2010/main" val="25796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68086" y="349916"/>
            <a:ext cx="11357106" cy="1293028"/>
          </a:xfrm>
        </p:spPr>
        <p:txBody>
          <a:bodyPr>
            <a:normAutofit fontScale="90000"/>
          </a:bodyPr>
          <a:lstStyle/>
          <a:p>
            <a:r>
              <a:rPr lang="en-US" dirty="0"/>
              <a:t>Summary of Application Controller Pattern</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D9595877-6113-406D-ADD1-2EA06DB5E34E}"/>
              </a:ext>
            </a:extLst>
          </p:cNvPr>
          <p:cNvPicPr>
            <a:picLocks noChangeAspect="1"/>
          </p:cNvPicPr>
          <p:nvPr/>
        </p:nvPicPr>
        <p:blipFill rotWithShape="1">
          <a:blip r:embed="rId2"/>
          <a:srcRect l="10416" t="43934" r="16248" b="17905"/>
          <a:stretch/>
        </p:blipFill>
        <p:spPr>
          <a:xfrm>
            <a:off x="983126" y="1179815"/>
            <a:ext cx="10327025" cy="5251269"/>
          </a:xfrm>
          <a:prstGeom prst="rect">
            <a:avLst/>
          </a:prstGeom>
        </p:spPr>
      </p:pic>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spTree>
    <p:extLst>
      <p:ext uri="{BB962C8B-B14F-4D97-AF65-F5344CB8AC3E}">
        <p14:creationId xmlns:p14="http://schemas.microsoft.com/office/powerpoint/2010/main" val="128280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lstStyle/>
          <a:p>
            <a:r>
              <a:rPr lang="en-US" dirty="0"/>
              <a:t>Application Controller Pattern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358589" y="2194560"/>
            <a:ext cx="11474822" cy="4024125"/>
          </a:xfrm>
        </p:spPr>
        <p:txBody>
          <a:bodyPr>
            <a:normAutofit lnSpcReduction="10000"/>
          </a:bodyPr>
          <a:lstStyle/>
          <a:p>
            <a:pPr marL="0" indent="0">
              <a:buNone/>
            </a:pPr>
            <a:r>
              <a:rPr lang="en-US" dirty="0"/>
              <a:t>The </a:t>
            </a:r>
            <a:r>
              <a:rPr lang="en-US" i="1" dirty="0"/>
              <a:t>Target </a:t>
            </a:r>
            <a:r>
              <a:rPr lang="en-US" dirty="0"/>
              <a:t>class in the diagram is a placeholder for any number of classes that implement, realize in UML speak, the </a:t>
            </a:r>
            <a:r>
              <a:rPr lang="en-US" i="1" dirty="0"/>
              <a:t>Handler </a:t>
            </a:r>
            <a:r>
              <a:rPr lang="en-US" dirty="0"/>
              <a:t>interface.</a:t>
            </a:r>
          </a:p>
          <a:p>
            <a:pPr marL="0" indent="0">
              <a:buNone/>
            </a:pPr>
            <a:r>
              <a:rPr lang="en-US" dirty="0"/>
              <a:t>This interface is one of your own creation. It is not included in any release of Java. Since all of the targets you create will implement this interface they will each have a unique implementation of a </a:t>
            </a:r>
            <a:r>
              <a:rPr lang="en-US" i="1" dirty="0" err="1"/>
              <a:t>handleIt</a:t>
            </a:r>
            <a:r>
              <a:rPr lang="en-US" i="1" dirty="0"/>
              <a:t> </a:t>
            </a:r>
            <a:r>
              <a:rPr lang="en-US" dirty="0"/>
              <a:t>method.</a:t>
            </a:r>
          </a:p>
          <a:p>
            <a:pPr marL="0" indent="0">
              <a:buNone/>
            </a:pPr>
            <a:r>
              <a:rPr lang="en-US" dirty="0"/>
              <a:t>The </a:t>
            </a:r>
            <a:r>
              <a:rPr lang="en-US" i="1" dirty="0"/>
              <a:t>HashMap </a:t>
            </a:r>
            <a:r>
              <a:rPr lang="en-US" dirty="0"/>
              <a:t>contains a series of keys and values. The keys are command strings and the values are instances of the various target classes. Each of the target classes has, in its </a:t>
            </a:r>
            <a:r>
              <a:rPr lang="en-US" i="1" dirty="0" err="1"/>
              <a:t>handleIt</a:t>
            </a:r>
            <a:r>
              <a:rPr lang="en-US" i="1" dirty="0"/>
              <a:t> </a:t>
            </a:r>
            <a:r>
              <a:rPr lang="en-US" dirty="0"/>
              <a:t>method, all of the code to handle the situation indicated by the command. Each command represents only one situation that needs to be handled.</a:t>
            </a:r>
          </a:p>
          <a:p>
            <a:pPr marL="0" indent="0">
              <a:buNone/>
            </a:pPr>
            <a:r>
              <a:rPr lang="en-US" dirty="0"/>
              <a:t>A design such as this is highly modular and makes the addition of new behavior and the support of existing behavior much easier than many other designs. This design also solves the if-else problem described earlier.</a:t>
            </a:r>
          </a:p>
        </p:txBody>
      </p:sp>
    </p:spTree>
    <p:extLst>
      <p:ext uri="{BB962C8B-B14F-4D97-AF65-F5344CB8AC3E}">
        <p14:creationId xmlns:p14="http://schemas.microsoft.com/office/powerpoint/2010/main" val="311404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lstStyle/>
          <a:p>
            <a:r>
              <a:rPr lang="en-US" dirty="0"/>
              <a:t>Application Controller Pattern</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358589" y="2194560"/>
            <a:ext cx="11474822" cy="4206240"/>
          </a:xfrm>
        </p:spPr>
        <p:txBody>
          <a:bodyPr>
            <a:normAutofit fontScale="92500" lnSpcReduction="10000"/>
          </a:bodyPr>
          <a:lstStyle/>
          <a:p>
            <a:pPr marL="0" indent="0">
              <a:buNone/>
            </a:pPr>
            <a:r>
              <a:rPr lang="en-US" dirty="0"/>
              <a:t>Since a user logging in is a commonly understood problem let’s use it as an example. Diagram 2 is a UML sequence diagram illustrating using the Application controller pattern to handle this situation. The diagram assumes that the application is already running but the user has not logged in.</a:t>
            </a:r>
          </a:p>
          <a:p>
            <a:pPr marL="0" indent="0">
              <a:buNone/>
            </a:pPr>
            <a:r>
              <a:rPr lang="en-US" dirty="0"/>
              <a:t>You can see the flow of the method calls in this diagram. It shows that the Handler instance specific to the login command is found in the HashMap and the Hander’s </a:t>
            </a:r>
            <a:r>
              <a:rPr lang="en-US" dirty="0" err="1"/>
              <a:t>handleIt</a:t>
            </a:r>
            <a:r>
              <a:rPr lang="en-US" dirty="0"/>
              <a:t> method is called. If you were creating an online bank you may have a Handler instance for “transfer funds,” another for “</a:t>
            </a:r>
            <a:r>
              <a:rPr lang="en-US" dirty="0" err="1"/>
              <a:t>makeDeposit</a:t>
            </a:r>
            <a:r>
              <a:rPr lang="en-US" dirty="0"/>
              <a:t>,” and many others. </a:t>
            </a:r>
          </a:p>
          <a:p>
            <a:pPr marL="0" indent="0">
              <a:buNone/>
            </a:pPr>
            <a:r>
              <a:rPr lang="en-US" dirty="0"/>
              <a:t>If your application was a calculator you could have a Handler instance for “add” or “subtract” or some other function. Regardless of how many Handler instances your application has and what situations they are intended to handle the code within the </a:t>
            </a:r>
            <a:r>
              <a:rPr lang="en-US" dirty="0" err="1"/>
              <a:t>handleIt</a:t>
            </a:r>
            <a:r>
              <a:rPr lang="en-US" dirty="0"/>
              <a:t> method of each of your handlers will be unique to the situation it is to handle. These handlers should be independent of each other and do all of the computing as well as all interaction with the user interface, databases, web services, or any other resource that is needed to resolve the request.</a:t>
            </a:r>
          </a:p>
        </p:txBody>
      </p:sp>
    </p:spTree>
    <p:extLst>
      <p:ext uri="{BB962C8B-B14F-4D97-AF65-F5344CB8AC3E}">
        <p14:creationId xmlns:p14="http://schemas.microsoft.com/office/powerpoint/2010/main" val="380381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21237" y="436173"/>
            <a:ext cx="11357106" cy="1293028"/>
          </a:xfrm>
        </p:spPr>
        <p:txBody>
          <a:bodyPr>
            <a:normAutofit fontScale="90000"/>
          </a:bodyPr>
          <a:lstStyle/>
          <a:p>
            <a:r>
              <a:rPr lang="en-US" dirty="0"/>
              <a:t>Summary of Application Controller Pattern</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pic>
        <p:nvPicPr>
          <p:cNvPr id="4" name="Picture 3">
            <a:extLst>
              <a:ext uri="{FF2B5EF4-FFF2-40B4-BE49-F238E27FC236}">
                <a16:creationId xmlns:a16="http://schemas.microsoft.com/office/drawing/2014/main" id="{9F68A2C6-4891-4502-9D55-A9503358AD75}"/>
              </a:ext>
            </a:extLst>
          </p:cNvPr>
          <p:cNvPicPr>
            <a:picLocks noChangeAspect="1"/>
          </p:cNvPicPr>
          <p:nvPr/>
        </p:nvPicPr>
        <p:blipFill>
          <a:blip r:embed="rId2"/>
          <a:stretch>
            <a:fillRect/>
          </a:stretch>
        </p:blipFill>
        <p:spPr>
          <a:xfrm>
            <a:off x="118704" y="1371394"/>
            <a:ext cx="11900162" cy="5136690"/>
          </a:xfrm>
          <a:prstGeom prst="rect">
            <a:avLst/>
          </a:prstGeom>
        </p:spPr>
      </p:pic>
    </p:spTree>
    <p:extLst>
      <p:ext uri="{BB962C8B-B14F-4D97-AF65-F5344CB8AC3E}">
        <p14:creationId xmlns:p14="http://schemas.microsoft.com/office/powerpoint/2010/main" val="70956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350715"/>
            <a:ext cx="10426151" cy="1293028"/>
          </a:xfrm>
        </p:spPr>
        <p:txBody>
          <a:bodyPr/>
          <a:lstStyle/>
          <a:p>
            <a:r>
              <a:rPr lang="en-US" dirty="0"/>
              <a:t>Application Controller Pattern</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The class you’ll need to create is found in the ApplicationController.java code sample. </a:t>
            </a:r>
          </a:p>
          <a:p>
            <a:pPr marL="0" indent="0">
              <a:buNone/>
            </a:pPr>
            <a:r>
              <a:rPr lang="en-US" dirty="0"/>
              <a:t>There isn’t much code there either. One method, </a:t>
            </a:r>
            <a:r>
              <a:rPr lang="en-US" i="1" dirty="0" err="1"/>
              <a:t>mapCommand</a:t>
            </a:r>
            <a:r>
              <a:rPr lang="en-US" i="1" dirty="0"/>
              <a:t> </a:t>
            </a:r>
            <a:r>
              <a:rPr lang="en-US" dirty="0"/>
              <a:t>is used to associate command Strings with instances of classes that implement the Handler interface.</a:t>
            </a:r>
            <a:endParaRPr lang="en-US" sz="1700" b="1" dirty="0"/>
          </a:p>
        </p:txBody>
      </p:sp>
      <p:sp>
        <p:nvSpPr>
          <p:cNvPr id="6" name="Content Placeholder 2">
            <a:extLst>
              <a:ext uri="{FF2B5EF4-FFF2-40B4-BE49-F238E27FC236}">
                <a16:creationId xmlns:a16="http://schemas.microsoft.com/office/drawing/2014/main" id="{E64C071F-17DD-417C-9B7A-37929EF58A9A}"/>
              </a:ext>
            </a:extLst>
          </p:cNvPr>
          <p:cNvSpPr txBox="1">
            <a:spLocks/>
          </p:cNvSpPr>
          <p:nvPr/>
        </p:nvSpPr>
        <p:spPr>
          <a:xfrm>
            <a:off x="6443932" y="1891743"/>
            <a:ext cx="5391509" cy="46373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package </a:t>
            </a:r>
            <a:r>
              <a:rPr lang="en-US" dirty="0" err="1"/>
              <a:t>com.doing.more.java.example.appcontrol</a:t>
            </a:r>
            <a:r>
              <a:rPr lang="en-US" dirty="0"/>
              <a:t>;</a:t>
            </a:r>
          </a:p>
          <a:p>
            <a:pPr marL="0" indent="0">
              <a:buNone/>
            </a:pPr>
            <a:r>
              <a:rPr lang="en-US" b="1" dirty="0"/>
              <a:t>import </a:t>
            </a:r>
            <a:r>
              <a:rPr lang="en-US" dirty="0" err="1"/>
              <a:t>java.util.HashMap</a:t>
            </a:r>
            <a:r>
              <a:rPr lang="en-US" dirty="0"/>
              <a:t>;</a:t>
            </a:r>
          </a:p>
          <a:p>
            <a:pPr marL="0" indent="0">
              <a:buNone/>
            </a:pPr>
            <a:r>
              <a:rPr lang="en-US" b="1" dirty="0"/>
              <a:t>public class </a:t>
            </a:r>
            <a:r>
              <a:rPr lang="en-US" dirty="0" err="1"/>
              <a:t>ApplicationController</a:t>
            </a:r>
            <a:r>
              <a:rPr lang="en-US" dirty="0"/>
              <a:t> {</a:t>
            </a:r>
          </a:p>
          <a:p>
            <a:pPr marL="0" indent="0">
              <a:buNone/>
            </a:pPr>
            <a:r>
              <a:rPr lang="nb-NO" b="1" dirty="0"/>
              <a:t>private </a:t>
            </a:r>
            <a:r>
              <a:rPr lang="nb-NO" dirty="0"/>
              <a:t>HashMap&lt;String,Handler&gt; </a:t>
            </a:r>
            <a:r>
              <a:rPr lang="nb-NO" b="1" dirty="0"/>
              <a:t>handlerMap </a:t>
            </a:r>
            <a:r>
              <a:rPr lang="nb-NO" dirty="0"/>
              <a:t>= </a:t>
            </a:r>
            <a:r>
              <a:rPr lang="nb-NO" b="1" dirty="0"/>
              <a:t>new </a:t>
            </a:r>
            <a:r>
              <a:rPr lang="nb-NO" dirty="0"/>
              <a:t>HashMap();</a:t>
            </a:r>
          </a:p>
          <a:p>
            <a:pPr marL="0" indent="0">
              <a:buNone/>
            </a:pPr>
            <a:r>
              <a:rPr lang="en-US" b="1" dirty="0"/>
              <a:t>public void </a:t>
            </a:r>
            <a:r>
              <a:rPr lang="en-US" dirty="0" err="1"/>
              <a:t>handleRequest</a:t>
            </a:r>
            <a:r>
              <a:rPr lang="en-US" dirty="0"/>
              <a:t>(String command, HashMap&lt;</a:t>
            </a:r>
            <a:r>
              <a:rPr lang="en-US" dirty="0" err="1"/>
              <a:t>String,Object</a:t>
            </a:r>
            <a:r>
              <a:rPr lang="en-US" dirty="0"/>
              <a:t>&gt; data){</a:t>
            </a:r>
          </a:p>
          <a:p>
            <a:pPr marL="0" indent="0">
              <a:buNone/>
            </a:pPr>
            <a:r>
              <a:rPr lang="en-US" dirty="0"/>
              <a:t>Handler </a:t>
            </a:r>
            <a:r>
              <a:rPr lang="en-US" dirty="0" err="1"/>
              <a:t>aCommandHandler</a:t>
            </a:r>
            <a:r>
              <a:rPr lang="en-US" dirty="0"/>
              <a:t> = </a:t>
            </a:r>
            <a:r>
              <a:rPr lang="en-US" b="1" dirty="0" err="1"/>
              <a:t>handlerMap</a:t>
            </a:r>
            <a:r>
              <a:rPr lang="en-US" dirty="0" err="1"/>
              <a:t>.get</a:t>
            </a:r>
            <a:r>
              <a:rPr lang="en-US" dirty="0"/>
              <a:t>(command);</a:t>
            </a:r>
          </a:p>
          <a:p>
            <a:pPr marL="0" indent="0">
              <a:buNone/>
            </a:pPr>
            <a:r>
              <a:rPr lang="en-US" b="1" dirty="0"/>
              <a:t>if </a:t>
            </a:r>
            <a:r>
              <a:rPr lang="en-US" dirty="0"/>
              <a:t>(</a:t>
            </a:r>
            <a:r>
              <a:rPr lang="en-US" dirty="0" err="1"/>
              <a:t>aCommandHandler</a:t>
            </a:r>
            <a:r>
              <a:rPr lang="en-US" dirty="0"/>
              <a:t> != </a:t>
            </a:r>
            <a:r>
              <a:rPr lang="en-US" b="1" dirty="0"/>
              <a:t>null</a:t>
            </a:r>
            <a:r>
              <a:rPr lang="en-US" dirty="0"/>
              <a:t>){</a:t>
            </a:r>
          </a:p>
          <a:p>
            <a:pPr marL="0" indent="0">
              <a:buNone/>
            </a:pPr>
            <a:r>
              <a:rPr lang="en-US" dirty="0" err="1"/>
              <a:t>aCommandHandler.handleIt</a:t>
            </a:r>
            <a:r>
              <a:rPr lang="en-US" dirty="0"/>
              <a:t>(data);</a:t>
            </a:r>
          </a:p>
          <a:p>
            <a:pPr marL="0" indent="0">
              <a:buNone/>
            </a:pPr>
            <a:r>
              <a:rPr lang="en-US" dirty="0"/>
              <a:t>} }</a:t>
            </a:r>
          </a:p>
          <a:p>
            <a:pPr marL="0" indent="0">
              <a:buNone/>
            </a:pPr>
            <a:r>
              <a:rPr lang="en-US" b="1" dirty="0"/>
              <a:t>public void </a:t>
            </a:r>
            <a:r>
              <a:rPr lang="en-US" dirty="0" err="1"/>
              <a:t>mapCommand</a:t>
            </a:r>
            <a:r>
              <a:rPr lang="en-US" dirty="0"/>
              <a:t>(String </a:t>
            </a:r>
            <a:r>
              <a:rPr lang="en-US" dirty="0" err="1"/>
              <a:t>aCommand</a:t>
            </a:r>
            <a:r>
              <a:rPr lang="en-US" dirty="0"/>
              <a:t>, Handler </a:t>
            </a:r>
            <a:r>
              <a:rPr lang="en-US" dirty="0" err="1"/>
              <a:t>acHandler</a:t>
            </a:r>
            <a:r>
              <a:rPr lang="en-US" dirty="0"/>
              <a:t>){</a:t>
            </a:r>
          </a:p>
          <a:p>
            <a:pPr marL="0" indent="0">
              <a:buNone/>
            </a:pPr>
            <a:r>
              <a:rPr lang="en-US" b="1" dirty="0" err="1"/>
              <a:t>handlerMap</a:t>
            </a:r>
            <a:r>
              <a:rPr lang="en-US" dirty="0" err="1"/>
              <a:t>.put</a:t>
            </a:r>
            <a:r>
              <a:rPr lang="en-US" dirty="0"/>
              <a:t>(</a:t>
            </a:r>
            <a:r>
              <a:rPr lang="en-US" dirty="0" err="1"/>
              <a:t>aCommand,acHandler</a:t>
            </a:r>
            <a:r>
              <a:rPr lang="en-US" dirty="0"/>
              <a:t>);</a:t>
            </a:r>
          </a:p>
          <a:p>
            <a:pPr marL="0" indent="0">
              <a:buNone/>
            </a:pPr>
            <a:r>
              <a:rPr lang="en-US" dirty="0"/>
              <a:t>} }</a:t>
            </a:r>
          </a:p>
        </p:txBody>
      </p:sp>
    </p:spTree>
    <p:extLst>
      <p:ext uri="{BB962C8B-B14F-4D97-AF65-F5344CB8AC3E}">
        <p14:creationId xmlns:p14="http://schemas.microsoft.com/office/powerpoint/2010/main" val="20126502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516</TotalTime>
  <Words>805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Application Controller Pattern</vt:lpstr>
      <vt:lpstr>CODING TOPIC INTRODUCTION</vt:lpstr>
      <vt:lpstr>Application Controller Pattern</vt:lpstr>
      <vt:lpstr>Summary of Application Controller Pattern </vt:lpstr>
      <vt:lpstr>Application Controller Pattern</vt:lpstr>
      <vt:lpstr>Application Controller Pattern</vt:lpstr>
      <vt:lpstr>Summary of Application Controller Pattern </vt:lpstr>
      <vt:lpstr>Application Controller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Edgar Romero</cp:lastModifiedBy>
  <cp:revision>3</cp:revision>
  <dcterms:created xsi:type="dcterms:W3CDTF">2019-05-04T02:23:49Z</dcterms:created>
  <dcterms:modified xsi:type="dcterms:W3CDTF">2019-05-22T06:06:01Z</dcterms:modified>
</cp:coreProperties>
</file>