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9" r:id="rId5"/>
    <p:sldId id="264" r:id="rId6"/>
    <p:sldId id="266" r:id="rId7"/>
    <p:sldId id="268" r:id="rId8"/>
    <p:sldId id="267"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63FAC-B52B-4F51-B399-6384C500C227}" v="20" dt="2019-05-30T03:26:51.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74" d="100"/>
          <a:sy n="74" d="100"/>
        </p:scale>
        <p:origin x="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sonformatter.curiousconcept.com/" TargetMode="External"/><Relationship Id="rId2" Type="http://schemas.openxmlformats.org/officeDocument/2006/relationships/hyperlink" Target="https://www.geeksforgeeks.org/parse-json-java/" TargetMode="External"/><Relationship Id="rId1" Type="http://schemas.openxmlformats.org/officeDocument/2006/relationships/slideLayout" Target="../slideLayouts/slideLayout2.xml"/><Relationship Id="rId5" Type="http://schemas.openxmlformats.org/officeDocument/2006/relationships/hyperlink" Target="http://jsonlint.com/" TargetMode="External"/><Relationship Id="rId4" Type="http://schemas.openxmlformats.org/officeDocument/2006/relationships/hyperlink" Target="https://www.github.com/yenrab/qcJ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ithub.com/yenrab/qcJS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a:xfrm>
            <a:off x="1371600" y="1803405"/>
            <a:ext cx="10101714" cy="1825096"/>
          </a:xfrm>
        </p:spPr>
        <p:txBody>
          <a:bodyPr/>
          <a:lstStyle/>
          <a:p>
            <a:r>
              <a:rPr lang="en-US" dirty="0"/>
              <a:t>QCJSON and JSON</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a:bodyPr>
          <a:lstStyle/>
          <a:p>
            <a:pPr marL="0" indent="0">
              <a:buNone/>
            </a:pPr>
            <a:r>
              <a:rPr lang="en-US" b="1" dirty="0"/>
              <a:t>JSON Serialization</a:t>
            </a:r>
          </a:p>
          <a:p>
            <a:pPr marL="0" indent="0">
              <a:buNone/>
            </a:pPr>
            <a:r>
              <a:rPr lang="en-US" dirty="0"/>
              <a:t>JavaScript Object Notation (JSON: pronounced like the name Jason in English) came into being around 2001.</a:t>
            </a:r>
          </a:p>
          <a:p>
            <a:pPr marL="0" indent="0">
              <a:buNone/>
            </a:pPr>
            <a:r>
              <a:rPr lang="en-US" dirty="0"/>
              <a:t>Its purpose is to allow for a language independent way of transmitting and storing data. It became one of the many such text based data transfer specifications such as XML. JSON was originally was used with JavaScript however implementations of JSON libraries exist in many different languages.</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4524315"/>
          </a:xfrm>
          <a:prstGeom prst="rect">
            <a:avLst/>
          </a:prstGeom>
          <a:noFill/>
        </p:spPr>
        <p:txBody>
          <a:bodyPr wrap="square" rtlCol="0">
            <a:spAutoFit/>
          </a:bodyPr>
          <a:lstStyle/>
          <a:p>
            <a:r>
              <a:rPr lang="en-US" dirty="0"/>
              <a:t>References</a:t>
            </a:r>
          </a:p>
          <a:p>
            <a:endParaRPr lang="en-US" dirty="0"/>
          </a:p>
          <a:p>
            <a:r>
              <a:rPr lang="en-US" dirty="0"/>
              <a:t>Doing more with Java, page 46</a:t>
            </a:r>
          </a:p>
          <a:p>
            <a:endParaRPr lang="en-US" dirty="0"/>
          </a:p>
          <a:p>
            <a:r>
              <a:rPr lang="en-US" dirty="0"/>
              <a:t>QCJSON and JSON:</a:t>
            </a:r>
          </a:p>
          <a:p>
            <a:r>
              <a:rPr lang="en-US" dirty="0">
                <a:hlinkClick r:id="rId2"/>
              </a:rPr>
              <a:t>https://www.geeksforgeeks.org/parse-json-java/</a:t>
            </a:r>
            <a:endParaRPr lang="en-US" dirty="0"/>
          </a:p>
          <a:p>
            <a:endParaRPr lang="en-US" dirty="0"/>
          </a:p>
          <a:p>
            <a:r>
              <a:rPr lang="en-US" dirty="0">
                <a:hlinkClick r:id="rId3"/>
              </a:rPr>
              <a:t>https://jsonformatter.curiousconcept.com/</a:t>
            </a:r>
            <a:endParaRPr lang="en-US" dirty="0"/>
          </a:p>
          <a:p>
            <a:endParaRPr lang="en-US" dirty="0"/>
          </a:p>
          <a:p>
            <a:r>
              <a:rPr lang="en-US" dirty="0">
                <a:hlinkClick r:id="rId4"/>
              </a:rPr>
              <a:t>https://www.github.com/yenrab/qcJSON</a:t>
            </a:r>
            <a:endParaRPr lang="en-US" dirty="0"/>
          </a:p>
          <a:p>
            <a:endParaRPr lang="en-US" dirty="0"/>
          </a:p>
          <a:p>
            <a:r>
              <a:rPr lang="en-US" dirty="0">
                <a:hlinkClick r:id="rId5"/>
              </a:rPr>
              <a:t>http://jsonlint.com/</a:t>
            </a:r>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2895600" y="220909"/>
            <a:ext cx="8610600" cy="1293028"/>
          </a:xfrm>
        </p:spPr>
        <p:txBody>
          <a:bodyPr/>
          <a:lstStyle/>
          <a:p>
            <a:r>
              <a:rPr lang="en-US" dirty="0"/>
              <a:t>QCJSON and JSON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685800" y="1587260"/>
            <a:ext cx="10820400" cy="4882552"/>
          </a:xfrm>
        </p:spPr>
        <p:txBody>
          <a:bodyPr>
            <a:normAutofit fontScale="92500" lnSpcReduction="10000"/>
          </a:bodyPr>
          <a:lstStyle/>
          <a:p>
            <a:pPr marL="0" indent="0">
              <a:buNone/>
            </a:pPr>
            <a:r>
              <a:rPr lang="en-US" dirty="0"/>
              <a:t>JavaScript Object Notation (JSON) is a text format for the serialization of structured data. It comes from object literals in JavaScript.</a:t>
            </a:r>
          </a:p>
          <a:p>
            <a:pPr marL="0" indent="0">
              <a:buNone/>
            </a:pPr>
            <a:endParaRPr lang="en-US" dirty="0"/>
          </a:p>
          <a:p>
            <a:pPr marL="0" indent="0">
              <a:buNone/>
            </a:pPr>
            <a:r>
              <a:rPr lang="en-US" dirty="0"/>
              <a:t>JSON can represent four primitive types (strings, numbers, </a:t>
            </a:r>
            <a:r>
              <a:rPr lang="en-US" dirty="0" err="1"/>
              <a:t>booleans</a:t>
            </a:r>
            <a:r>
              <a:rPr lang="en-US" dirty="0"/>
              <a:t>, and null) and two structured types (objects and arrays). </a:t>
            </a:r>
          </a:p>
          <a:p>
            <a:pPr marL="0" indent="0">
              <a:buNone/>
            </a:pPr>
            <a:endParaRPr lang="en-US" dirty="0"/>
          </a:p>
          <a:p>
            <a:pPr marL="0" indent="0">
              <a:buNone/>
            </a:pPr>
            <a:r>
              <a:rPr lang="en-US" dirty="0"/>
              <a:t>A string is a sequence of zero or more Unicode characters. </a:t>
            </a:r>
          </a:p>
          <a:p>
            <a:pPr marL="0" indent="0">
              <a:buNone/>
            </a:pPr>
            <a:endParaRPr lang="en-US" dirty="0"/>
          </a:p>
          <a:p>
            <a:pPr marL="0" indent="0">
              <a:buNone/>
            </a:pPr>
            <a:r>
              <a:rPr lang="en-US" dirty="0"/>
              <a:t>An object is an unordered collection of zero or more name/value pairs, where a name is a string and a value is a string, number, </a:t>
            </a:r>
            <a:r>
              <a:rPr lang="en-US" dirty="0" err="1"/>
              <a:t>boolean</a:t>
            </a:r>
            <a:r>
              <a:rPr lang="en-US" dirty="0"/>
              <a:t>, null, object, or array. An array is an ordered sequence of zero or more values. </a:t>
            </a:r>
          </a:p>
          <a:p>
            <a:pPr marL="0" indent="0">
              <a:buNone/>
            </a:pPr>
            <a:endParaRPr lang="en-US" dirty="0"/>
          </a:p>
          <a:p>
            <a:pPr marL="0" indent="0">
              <a:buNone/>
            </a:pPr>
            <a:r>
              <a:rPr lang="en-US" dirty="0"/>
              <a:t>JSON's design goals were for it to be minimal, portable, textual, and a subset of JavaScript.</a:t>
            </a:r>
          </a:p>
        </p:txBody>
      </p:sp>
    </p:spTree>
    <p:extLst>
      <p:ext uri="{BB962C8B-B14F-4D97-AF65-F5344CB8AC3E}">
        <p14:creationId xmlns:p14="http://schemas.microsoft.com/office/powerpoint/2010/main" val="25796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2895600" y="220909"/>
            <a:ext cx="8610600" cy="1293028"/>
          </a:xfrm>
        </p:spPr>
        <p:txBody>
          <a:bodyPr/>
          <a:lstStyle/>
          <a:p>
            <a:r>
              <a:rPr lang="en-US" dirty="0"/>
              <a:t>QCJSON and JSON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685800" y="1587260"/>
            <a:ext cx="10820400" cy="4882552"/>
          </a:xfrm>
        </p:spPr>
        <p:txBody>
          <a:bodyPr>
            <a:normAutofit/>
          </a:bodyPr>
          <a:lstStyle/>
          <a:p>
            <a:pPr marL="0" indent="0">
              <a:buNone/>
            </a:pPr>
            <a:r>
              <a:rPr lang="en-US" b="1" dirty="0"/>
              <a:t>About JSON </a:t>
            </a:r>
          </a:p>
          <a:p>
            <a:pPr marL="457200" lvl="1" indent="0">
              <a:buNone/>
            </a:pPr>
            <a:r>
              <a:rPr lang="en-US" dirty="0"/>
              <a:t>● Data-centric </a:t>
            </a:r>
          </a:p>
          <a:p>
            <a:pPr marL="457200" lvl="1" indent="0">
              <a:buNone/>
            </a:pPr>
            <a:r>
              <a:rPr lang="en-US" dirty="0"/>
              <a:t>● Requires </a:t>
            </a:r>
            <a:r>
              <a:rPr lang="en-US" dirty="0" err="1"/>
              <a:t>name:value</a:t>
            </a:r>
            <a:r>
              <a:rPr lang="en-US" dirty="0"/>
              <a:t> pairs </a:t>
            </a:r>
          </a:p>
          <a:p>
            <a:pPr marL="457200" lvl="1" indent="0">
              <a:buNone/>
            </a:pPr>
            <a:r>
              <a:rPr lang="en-US" dirty="0"/>
              <a:t>● Serializes data </a:t>
            </a:r>
          </a:p>
          <a:p>
            <a:pPr marL="457200" lvl="1" indent="0">
              <a:buNone/>
            </a:pPr>
            <a:r>
              <a:rPr lang="en-US" dirty="0"/>
              <a:t>● Smaller file size, fast </a:t>
            </a:r>
          </a:p>
          <a:p>
            <a:pPr marL="457200" lvl="1" indent="0">
              <a:buNone/>
            </a:pPr>
            <a:r>
              <a:rPr lang="en-US" dirty="0"/>
              <a:t>● Made of Arrays and Objects </a:t>
            </a:r>
          </a:p>
          <a:p>
            <a:pPr marL="457200" lvl="1" indent="0">
              <a:buNone/>
            </a:pPr>
            <a:r>
              <a:rPr lang="en-US" dirty="0"/>
              <a:t>● Subset of JavaScript </a:t>
            </a:r>
          </a:p>
          <a:p>
            <a:pPr marL="457200" lvl="1" indent="0">
              <a:buNone/>
            </a:pPr>
            <a:r>
              <a:rPr lang="en-US" dirty="0"/>
              <a:t>● Plays well with jQuery</a:t>
            </a:r>
          </a:p>
          <a:p>
            <a:pPr marL="0" indent="0">
              <a:buNone/>
            </a:pPr>
            <a:endParaRPr lang="en-US" dirty="0"/>
          </a:p>
          <a:p>
            <a:pPr marL="0" indent="0">
              <a:buNone/>
            </a:pPr>
            <a:r>
              <a:rPr lang="en-US" b="1" dirty="0"/>
              <a:t>Working with JSON </a:t>
            </a:r>
          </a:p>
          <a:p>
            <a:pPr marL="0" indent="0">
              <a:buNone/>
            </a:pPr>
            <a:r>
              <a:rPr lang="en-US" sz="2000" dirty="0"/>
              <a:t>Like XML, JSON can be a text file as in </a:t>
            </a:r>
            <a:r>
              <a:rPr lang="en-US" sz="2000" dirty="0" err="1"/>
              <a:t>staticdata.json</a:t>
            </a:r>
            <a:r>
              <a:rPr lang="en-US" sz="2000" dirty="0"/>
              <a:t> JSON usually comes from a server.</a:t>
            </a:r>
          </a:p>
        </p:txBody>
      </p:sp>
    </p:spTree>
    <p:extLst>
      <p:ext uri="{BB962C8B-B14F-4D97-AF65-F5344CB8AC3E}">
        <p14:creationId xmlns:p14="http://schemas.microsoft.com/office/powerpoint/2010/main" val="249638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68086" y="349916"/>
            <a:ext cx="11357106" cy="617129"/>
          </a:xfrm>
        </p:spPr>
        <p:txBody>
          <a:bodyPr>
            <a:normAutofit fontScale="90000"/>
          </a:bodyPr>
          <a:lstStyle/>
          <a:p>
            <a:r>
              <a:rPr lang="en-US" dirty="0"/>
              <a:t>QCJSON and JSON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pic>
        <p:nvPicPr>
          <p:cNvPr id="4" name="Picture 3">
            <a:extLst>
              <a:ext uri="{FF2B5EF4-FFF2-40B4-BE49-F238E27FC236}">
                <a16:creationId xmlns:a16="http://schemas.microsoft.com/office/drawing/2014/main" id="{3046C3AA-88A5-44D7-8263-B94460E1C23E}"/>
              </a:ext>
            </a:extLst>
          </p:cNvPr>
          <p:cNvPicPr>
            <a:picLocks noChangeAspect="1"/>
          </p:cNvPicPr>
          <p:nvPr/>
        </p:nvPicPr>
        <p:blipFill>
          <a:blip r:embed="rId2"/>
          <a:stretch>
            <a:fillRect/>
          </a:stretch>
        </p:blipFill>
        <p:spPr>
          <a:xfrm>
            <a:off x="2185203" y="967045"/>
            <a:ext cx="7821593" cy="5725373"/>
          </a:xfrm>
          <a:prstGeom prst="rect">
            <a:avLst/>
          </a:prstGeom>
        </p:spPr>
      </p:pic>
    </p:spTree>
    <p:extLst>
      <p:ext uri="{BB962C8B-B14F-4D97-AF65-F5344CB8AC3E}">
        <p14:creationId xmlns:p14="http://schemas.microsoft.com/office/powerpoint/2010/main" val="128280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1604513" y="764373"/>
            <a:ext cx="9901687" cy="1293028"/>
          </a:xfrm>
        </p:spPr>
        <p:txBody>
          <a:bodyPr/>
          <a:lstStyle/>
          <a:p>
            <a:r>
              <a:rPr lang="en-US" dirty="0"/>
              <a:t>Parsing and Getting JSON Strings</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358589" y="2194560"/>
            <a:ext cx="11474822" cy="4024125"/>
          </a:xfrm>
        </p:spPr>
        <p:txBody>
          <a:bodyPr>
            <a:normAutofit/>
          </a:bodyPr>
          <a:lstStyle/>
          <a:p>
            <a:pPr marL="0" indent="0">
              <a:buNone/>
            </a:pPr>
            <a:endParaRPr lang="en-US" dirty="0"/>
          </a:p>
          <a:p>
            <a:pPr marL="0" indent="0">
              <a:buNone/>
            </a:pPr>
            <a:r>
              <a:rPr lang="en-US" dirty="0"/>
              <a:t>There are many JSON libraries and several of these are written in Java. Some are more complicated than others yet all yield essentially the same results. The library used in these examples will be the QCJSON library available at </a:t>
            </a:r>
            <a:r>
              <a:rPr lang="en-US" dirty="0">
                <a:hlinkClick r:id="rId2"/>
              </a:rPr>
              <a:t>https://www.github.com/yenrab/qcJSON</a:t>
            </a:r>
            <a:r>
              <a:rPr lang="en-US" dirty="0"/>
              <a:t>.</a:t>
            </a:r>
          </a:p>
          <a:p>
            <a:pPr marL="0" indent="0">
              <a:buNone/>
            </a:pPr>
            <a:endParaRPr lang="en-US" dirty="0"/>
          </a:p>
          <a:p>
            <a:pPr marL="0" indent="0">
              <a:buNone/>
            </a:pPr>
            <a:r>
              <a:rPr lang="en-US" dirty="0"/>
              <a:t>Code Snippet 1 shows a simple Java class, </a:t>
            </a:r>
            <a:r>
              <a:rPr lang="en-US" dirty="0" err="1"/>
              <a:t>TestObject</a:t>
            </a:r>
            <a:r>
              <a:rPr lang="en-US" dirty="0"/>
              <a:t>. Code Sample 2 shows an Instance of </a:t>
            </a:r>
            <a:r>
              <a:rPr lang="en-US" dirty="0" err="1"/>
              <a:t>TestObject</a:t>
            </a:r>
            <a:r>
              <a:rPr lang="en-US" dirty="0"/>
              <a:t> being created and then written to the console.</a:t>
            </a:r>
          </a:p>
        </p:txBody>
      </p:sp>
    </p:spTree>
    <p:extLst>
      <p:ext uri="{BB962C8B-B14F-4D97-AF65-F5344CB8AC3E}">
        <p14:creationId xmlns:p14="http://schemas.microsoft.com/office/powerpoint/2010/main" val="311404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12926" y="349612"/>
            <a:ext cx="11147611" cy="1293028"/>
          </a:xfrm>
        </p:spPr>
        <p:txBody>
          <a:bodyPr/>
          <a:lstStyle/>
          <a:p>
            <a:r>
              <a:rPr lang="en-US" dirty="0"/>
              <a:t>Parsing and Getting JSON Strings</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177434" y="1680006"/>
            <a:ext cx="5809298" cy="4206240"/>
          </a:xfrm>
        </p:spPr>
        <p:txBody>
          <a:bodyPr>
            <a:normAutofit/>
          </a:bodyPr>
          <a:lstStyle/>
          <a:p>
            <a:pPr marL="0" indent="0">
              <a:buNone/>
            </a:pPr>
            <a:r>
              <a:rPr lang="en-US" sz="1600" dirty="0"/>
              <a:t>public class </a:t>
            </a:r>
            <a:r>
              <a:rPr lang="en-US" sz="1600" dirty="0" err="1"/>
              <a:t>TestThing</a:t>
            </a:r>
            <a:r>
              <a:rPr lang="en-US" sz="1600" dirty="0"/>
              <a:t> implements Serializable {</a:t>
            </a:r>
          </a:p>
          <a:p>
            <a:pPr marL="0" indent="0">
              <a:buNone/>
            </a:pPr>
            <a:r>
              <a:rPr lang="en-US" sz="1600" dirty="0"/>
              <a:t>   private String </a:t>
            </a:r>
            <a:r>
              <a:rPr lang="en-US" sz="1600" dirty="0" err="1"/>
              <a:t>theString</a:t>
            </a:r>
            <a:r>
              <a:rPr lang="en-US" sz="1600" dirty="0"/>
              <a:t>;</a:t>
            </a:r>
          </a:p>
          <a:p>
            <a:pPr marL="0" indent="0">
              <a:buNone/>
            </a:pPr>
            <a:r>
              <a:rPr lang="en-US" sz="1600" dirty="0"/>
              <a:t>   private int </a:t>
            </a:r>
            <a:r>
              <a:rPr lang="en-US" sz="1600" dirty="0" err="1"/>
              <a:t>theInt</a:t>
            </a:r>
            <a:r>
              <a:rPr lang="en-US" sz="1600" dirty="0"/>
              <a:t>;</a:t>
            </a:r>
          </a:p>
          <a:p>
            <a:pPr marL="0" indent="0">
              <a:buNone/>
            </a:pPr>
            <a:r>
              <a:rPr lang="en-US" sz="1600" dirty="0"/>
              <a:t>   private Date </a:t>
            </a:r>
            <a:r>
              <a:rPr lang="en-US" sz="1600" dirty="0" err="1"/>
              <a:t>theDate</a:t>
            </a:r>
            <a:r>
              <a:rPr lang="en-US" sz="1600" dirty="0"/>
              <a:t>;</a:t>
            </a:r>
          </a:p>
          <a:p>
            <a:pPr marL="0" indent="0">
              <a:buNone/>
            </a:pPr>
            <a:r>
              <a:rPr lang="en-US" sz="1600" dirty="0"/>
              <a:t>   public </a:t>
            </a:r>
            <a:r>
              <a:rPr lang="en-US" sz="1600" dirty="0" err="1"/>
              <a:t>TestObject</a:t>
            </a:r>
            <a:r>
              <a:rPr lang="en-US" sz="1600" dirty="0"/>
              <a:t>(String </a:t>
            </a:r>
            <a:r>
              <a:rPr lang="en-US" sz="1600" dirty="0" err="1"/>
              <a:t>aString</a:t>
            </a:r>
            <a:r>
              <a:rPr lang="en-US" sz="1600" dirty="0"/>
              <a:t>, int </a:t>
            </a:r>
            <a:r>
              <a:rPr lang="en-US" sz="1600" dirty="0" err="1"/>
              <a:t>anInt</a:t>
            </a:r>
            <a:r>
              <a:rPr lang="en-US" sz="1600" dirty="0"/>
              <a:t>, Date </a:t>
            </a:r>
            <a:r>
              <a:rPr lang="en-US" sz="1600" dirty="0" err="1"/>
              <a:t>aDate</a:t>
            </a:r>
            <a:r>
              <a:rPr lang="en-US" sz="1600" dirty="0"/>
              <a:t>){</a:t>
            </a:r>
          </a:p>
          <a:p>
            <a:pPr marL="0" indent="0">
              <a:buNone/>
            </a:pPr>
            <a:r>
              <a:rPr lang="en-US" sz="1600" dirty="0"/>
              <a:t>        </a:t>
            </a:r>
            <a:r>
              <a:rPr lang="en-US" sz="1600" dirty="0" err="1"/>
              <a:t>theString</a:t>
            </a:r>
            <a:r>
              <a:rPr lang="en-US" sz="1600" dirty="0"/>
              <a:t> = </a:t>
            </a:r>
            <a:r>
              <a:rPr lang="en-US" sz="1600" dirty="0" err="1"/>
              <a:t>aString</a:t>
            </a:r>
            <a:r>
              <a:rPr lang="en-US" sz="1600" dirty="0"/>
              <a:t>;</a:t>
            </a:r>
          </a:p>
          <a:p>
            <a:pPr marL="0" indent="0">
              <a:buNone/>
            </a:pPr>
            <a:r>
              <a:rPr lang="en-US" sz="1600" dirty="0"/>
              <a:t>        </a:t>
            </a:r>
            <a:r>
              <a:rPr lang="en-US" sz="1600" dirty="0" err="1"/>
              <a:t>theInt</a:t>
            </a:r>
            <a:r>
              <a:rPr lang="en-US" sz="1600" dirty="0"/>
              <a:t> = </a:t>
            </a:r>
            <a:r>
              <a:rPr lang="en-US" sz="1600" dirty="0" err="1"/>
              <a:t>anInt</a:t>
            </a:r>
            <a:r>
              <a:rPr lang="en-US" sz="1600" dirty="0"/>
              <a:t>;</a:t>
            </a:r>
          </a:p>
          <a:p>
            <a:pPr marL="0" indent="0">
              <a:buNone/>
            </a:pPr>
            <a:r>
              <a:rPr lang="en-US" sz="1600" dirty="0"/>
              <a:t>        </a:t>
            </a:r>
            <a:r>
              <a:rPr lang="en-US" sz="1600" dirty="0" err="1"/>
              <a:t>theDate</a:t>
            </a:r>
            <a:r>
              <a:rPr lang="en-US" sz="1600" dirty="0"/>
              <a:t> = </a:t>
            </a:r>
            <a:r>
              <a:rPr lang="en-US" sz="1600" dirty="0" err="1"/>
              <a:t>aDate</a:t>
            </a:r>
            <a:r>
              <a:rPr lang="en-US" sz="1600" dirty="0"/>
              <a:t>;</a:t>
            </a:r>
          </a:p>
          <a:p>
            <a:pPr marL="0" indent="0">
              <a:buNone/>
            </a:pPr>
            <a:r>
              <a:rPr lang="en-US" sz="1600" dirty="0"/>
              <a:t>} </a:t>
            </a:r>
          </a:p>
          <a:p>
            <a:pPr marL="0" indent="0">
              <a:buNone/>
            </a:pPr>
            <a:r>
              <a:rPr lang="en-US" sz="1600" dirty="0"/>
              <a:t>}</a:t>
            </a:r>
          </a:p>
        </p:txBody>
      </p:sp>
      <p:sp>
        <p:nvSpPr>
          <p:cNvPr id="4" name="Content Placeholder 2">
            <a:extLst>
              <a:ext uri="{FF2B5EF4-FFF2-40B4-BE49-F238E27FC236}">
                <a16:creationId xmlns:a16="http://schemas.microsoft.com/office/drawing/2014/main" id="{AA39D1E6-4649-4420-9AF8-7E7F2B8A56F9}"/>
              </a:ext>
            </a:extLst>
          </p:cNvPr>
          <p:cNvSpPr txBox="1">
            <a:spLocks/>
          </p:cNvSpPr>
          <p:nvPr/>
        </p:nvSpPr>
        <p:spPr>
          <a:xfrm>
            <a:off x="6205270" y="1642640"/>
            <a:ext cx="5809296" cy="4206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600" dirty="0" err="1"/>
              <a:t>TestObject</a:t>
            </a:r>
            <a:r>
              <a:rPr lang="en-US" sz="1600" dirty="0"/>
              <a:t> </a:t>
            </a:r>
            <a:r>
              <a:rPr lang="en-US" sz="1600" dirty="0" err="1"/>
              <a:t>anInstance</a:t>
            </a:r>
            <a:r>
              <a:rPr lang="en-US" sz="1600" dirty="0"/>
              <a:t> = new </a:t>
            </a:r>
            <a:r>
              <a:rPr lang="en-US" sz="1600" dirty="0" err="1"/>
              <a:t>TestThing</a:t>
            </a:r>
            <a:r>
              <a:rPr lang="en-US" sz="1600" dirty="0"/>
              <a:t>("Hello there.", 7,</a:t>
            </a:r>
          </a:p>
          <a:p>
            <a:pPr marL="0" indent="0">
              <a:buNone/>
            </a:pPr>
            <a:r>
              <a:rPr lang="en-US" sz="1600" dirty="0"/>
              <a:t>     new Date(1067899));</a:t>
            </a:r>
          </a:p>
          <a:p>
            <a:pPr marL="0" indent="0">
              <a:buNone/>
            </a:pPr>
            <a:r>
              <a:rPr lang="en-US" sz="1600" dirty="0"/>
              <a:t>try {</a:t>
            </a:r>
          </a:p>
          <a:p>
            <a:pPr marL="0" indent="0">
              <a:buNone/>
            </a:pPr>
            <a:r>
              <a:rPr lang="en-US" sz="1600" dirty="0"/>
              <a:t>   String </a:t>
            </a:r>
            <a:r>
              <a:rPr lang="en-US" sz="1600" dirty="0" err="1"/>
              <a:t>jsonString</a:t>
            </a:r>
            <a:r>
              <a:rPr lang="en-US" sz="1600" dirty="0"/>
              <a:t> = </a:t>
            </a:r>
            <a:r>
              <a:rPr lang="en-US" sz="1600" dirty="0" err="1"/>
              <a:t>JSONUtilities.stringify</a:t>
            </a:r>
            <a:r>
              <a:rPr lang="en-US" sz="1600" dirty="0"/>
              <a:t>(</a:t>
            </a:r>
            <a:r>
              <a:rPr lang="en-US" sz="1600" dirty="0" err="1"/>
              <a:t>anInstance</a:t>
            </a:r>
            <a:r>
              <a:rPr lang="en-US" sz="1600" dirty="0"/>
              <a:t>);</a:t>
            </a:r>
          </a:p>
          <a:p>
            <a:pPr marL="0" indent="0">
              <a:buNone/>
            </a:pPr>
            <a:r>
              <a:rPr lang="en-US" sz="1600" dirty="0"/>
              <a:t>   </a:t>
            </a:r>
            <a:r>
              <a:rPr lang="en-US" sz="1600" dirty="0" err="1"/>
              <a:t>System.out.println</a:t>
            </a:r>
            <a:r>
              <a:rPr lang="en-US" sz="1600" dirty="0"/>
              <a:t>(</a:t>
            </a:r>
            <a:r>
              <a:rPr lang="en-US" sz="1600" dirty="0" err="1"/>
              <a:t>jsonString</a:t>
            </a:r>
            <a:r>
              <a:rPr lang="en-US" sz="1600" dirty="0"/>
              <a:t>);</a:t>
            </a:r>
          </a:p>
          <a:p>
            <a:pPr marL="0" indent="0">
              <a:buNone/>
            </a:pPr>
            <a:r>
              <a:rPr lang="en-US" sz="1600" dirty="0"/>
              <a:t>}</a:t>
            </a:r>
          </a:p>
          <a:p>
            <a:pPr marL="0" indent="0">
              <a:buNone/>
            </a:pPr>
            <a:r>
              <a:rPr lang="en-US" sz="1600" dirty="0"/>
              <a:t>catch (</a:t>
            </a:r>
            <a:r>
              <a:rPr lang="en-US" sz="1600" dirty="0" err="1"/>
              <a:t>JSONException</a:t>
            </a:r>
            <a:r>
              <a:rPr lang="en-US" sz="1600" dirty="0"/>
              <a:t> e) {</a:t>
            </a:r>
          </a:p>
          <a:p>
            <a:pPr marL="0" indent="0">
              <a:buNone/>
            </a:pPr>
            <a:r>
              <a:rPr lang="en-US" sz="1600" dirty="0"/>
              <a:t>     </a:t>
            </a:r>
            <a:r>
              <a:rPr lang="en-US" sz="1600" dirty="0" err="1"/>
              <a:t>e.printStackTrace</a:t>
            </a:r>
            <a:r>
              <a:rPr lang="en-US" sz="1600" dirty="0"/>
              <a:t>();</a:t>
            </a:r>
          </a:p>
          <a:p>
            <a:pPr marL="0" indent="0">
              <a:buNone/>
            </a:pPr>
            <a:r>
              <a:rPr lang="en-US" sz="1600" dirty="0"/>
              <a:t>}</a:t>
            </a:r>
          </a:p>
        </p:txBody>
      </p:sp>
      <p:sp>
        <p:nvSpPr>
          <p:cNvPr id="6" name="Rectangle 5">
            <a:extLst>
              <a:ext uri="{FF2B5EF4-FFF2-40B4-BE49-F238E27FC236}">
                <a16:creationId xmlns:a16="http://schemas.microsoft.com/office/drawing/2014/main" id="{03D25092-81C9-467A-998B-D916C13AE692}"/>
              </a:ext>
            </a:extLst>
          </p:cNvPr>
          <p:cNvSpPr/>
          <p:nvPr/>
        </p:nvSpPr>
        <p:spPr>
          <a:xfrm>
            <a:off x="2337761" y="5508851"/>
            <a:ext cx="7735018" cy="1169551"/>
          </a:xfrm>
          <a:prstGeom prst="rect">
            <a:avLst/>
          </a:prstGeom>
        </p:spPr>
        <p:txBody>
          <a:bodyPr wrap="square">
            <a:spAutoFit/>
          </a:bodyPr>
          <a:lstStyle/>
          <a:p>
            <a:pPr algn="ctr"/>
            <a:r>
              <a:rPr lang="en-US" sz="1400" dirty="0"/>
              <a:t>The result printed out in the console is a JSON string.</a:t>
            </a:r>
          </a:p>
          <a:p>
            <a:pPr algn="ctr"/>
            <a:endParaRPr lang="en-US" sz="1400" dirty="0"/>
          </a:p>
          <a:p>
            <a:pPr algn="ctr"/>
            <a:r>
              <a:rPr lang="en-US" sz="1400" dirty="0"/>
              <a:t>{"</a:t>
            </a:r>
            <a:r>
              <a:rPr lang="en-US" sz="1400" dirty="0" err="1"/>
              <a:t>theString</a:t>
            </a:r>
            <a:r>
              <a:rPr lang="en-US" sz="1400" dirty="0"/>
              <a:t>":"Hello there.","theInt":"7", "</a:t>
            </a:r>
            <a:r>
              <a:rPr lang="en-US" sz="1400" dirty="0" err="1"/>
              <a:t>theDate</a:t>
            </a:r>
            <a:r>
              <a:rPr lang="en-US" sz="1400" dirty="0"/>
              <a:t>":"Wed Dec 31 17:17:47 MST 1969"}</a:t>
            </a:r>
          </a:p>
          <a:p>
            <a:pPr algn="ctr"/>
            <a:endParaRPr lang="en-US" sz="1400" dirty="0"/>
          </a:p>
          <a:p>
            <a:pPr algn="ctr"/>
            <a:r>
              <a:rPr lang="en-US" sz="1400" dirty="0"/>
              <a:t>Converting a JSON string into a Java instance is done in much the same way. </a:t>
            </a:r>
          </a:p>
        </p:txBody>
      </p:sp>
    </p:spTree>
    <p:extLst>
      <p:ext uri="{BB962C8B-B14F-4D97-AF65-F5344CB8AC3E}">
        <p14:creationId xmlns:p14="http://schemas.microsoft.com/office/powerpoint/2010/main" val="380381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21237" y="436173"/>
            <a:ext cx="11357106" cy="824791"/>
          </a:xfrm>
        </p:spPr>
        <p:txBody>
          <a:bodyPr>
            <a:normAutofit/>
          </a:bodyPr>
          <a:lstStyle/>
          <a:p>
            <a:r>
              <a:rPr lang="en-US" b="1" dirty="0"/>
              <a:t>Creating JSON FILE</a:t>
            </a: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sp>
        <p:nvSpPr>
          <p:cNvPr id="7" name="Rectangle 6">
            <a:extLst>
              <a:ext uri="{FF2B5EF4-FFF2-40B4-BE49-F238E27FC236}">
                <a16:creationId xmlns:a16="http://schemas.microsoft.com/office/drawing/2014/main" id="{E6E54B2F-8302-4BBC-B2AF-287C9A8148E4}"/>
              </a:ext>
            </a:extLst>
          </p:cNvPr>
          <p:cNvSpPr/>
          <p:nvPr/>
        </p:nvSpPr>
        <p:spPr>
          <a:xfrm>
            <a:off x="206829" y="1526127"/>
            <a:ext cx="5969684" cy="4801314"/>
          </a:xfrm>
          <a:prstGeom prst="rect">
            <a:avLst/>
          </a:prstGeom>
        </p:spPr>
        <p:txBody>
          <a:bodyPr wrap="square">
            <a:spAutoFit/>
          </a:bodyPr>
          <a:lstStyle/>
          <a:p>
            <a:pPr marL="342900" indent="-342900">
              <a:buAutoNum type="arabicPeriod"/>
            </a:pPr>
            <a:r>
              <a:rPr lang="en-US" dirty="0"/>
              <a:t>Create a file and call it </a:t>
            </a:r>
            <a:r>
              <a:rPr lang="en-US" dirty="0" err="1"/>
              <a:t>contacts.json</a:t>
            </a:r>
            <a:r>
              <a:rPr lang="en-US" dirty="0"/>
              <a:t> </a:t>
            </a:r>
          </a:p>
          <a:p>
            <a:pPr marL="342900" indent="-342900">
              <a:buAutoNum type="arabicPeriod"/>
            </a:pPr>
            <a:r>
              <a:rPr lang="en-US" dirty="0"/>
              <a:t>Type Name="Your Name Here" </a:t>
            </a:r>
          </a:p>
          <a:p>
            <a:pPr marL="342900" indent="-342900">
              <a:buAutoNum type="arabicPeriod"/>
            </a:pPr>
            <a:r>
              <a:rPr lang="en-US" dirty="0"/>
              <a:t>Replace this with an array Contacts=["your name"," friend1","friend2"] </a:t>
            </a:r>
          </a:p>
          <a:p>
            <a:pPr marL="342900" indent="-342900">
              <a:buAutoNum type="arabicPeriod"/>
            </a:pPr>
            <a:r>
              <a:rPr lang="en-US" dirty="0"/>
              <a:t>Turn the Array into an Object by replacing the [ ] with { } and adding </a:t>
            </a:r>
            <a:r>
              <a:rPr lang="en-US" dirty="0" err="1"/>
              <a:t>name:value</a:t>
            </a:r>
            <a:r>
              <a:rPr lang="en-US" dirty="0"/>
              <a:t> pairs Contacts = {"Name": "your </a:t>
            </a:r>
            <a:r>
              <a:rPr lang="en-US" dirty="0" err="1"/>
              <a:t>name","Address</a:t>
            </a:r>
            <a:r>
              <a:rPr lang="en-US" dirty="0"/>
              <a:t>": "123 Main </a:t>
            </a:r>
            <a:r>
              <a:rPr lang="en-US" dirty="0" err="1"/>
              <a:t>Street","Phone</a:t>
            </a:r>
            <a:r>
              <a:rPr lang="en-US" dirty="0"/>
              <a:t> Numbers": ["714-432-1234","714-8310-9754","714-765-4534"]} </a:t>
            </a:r>
          </a:p>
          <a:p>
            <a:pPr marL="342900" indent="-342900">
              <a:buAutoNum type="arabicPeriod" startAt="5"/>
            </a:pPr>
            <a:r>
              <a:rPr lang="en-US" dirty="0"/>
              <a:t>Contacts can now be used. Copy the code between the { } and paste it into http://jsonlint.com and click validate </a:t>
            </a:r>
          </a:p>
          <a:p>
            <a:pPr marL="342900" indent="-342900">
              <a:buAutoNum type="arabicPeriod" startAt="5"/>
            </a:pPr>
            <a:r>
              <a:rPr lang="en-US" dirty="0"/>
              <a:t>If it is correct then it will say Valid JSON Modify the JSON until it does. </a:t>
            </a:r>
          </a:p>
          <a:p>
            <a:pPr marL="342900" indent="-342900">
              <a:buAutoNum type="arabicPeriod" startAt="5"/>
            </a:pPr>
            <a:r>
              <a:rPr lang="en-US" dirty="0"/>
              <a:t>Add 2 more people to the Contacts JSON file and validate it. </a:t>
            </a:r>
          </a:p>
          <a:p>
            <a:endParaRPr lang="en-US" b="0" i="0" dirty="0">
              <a:effectLst/>
              <a:latin typeface="Helvetica Neue"/>
            </a:endParaRPr>
          </a:p>
        </p:txBody>
      </p:sp>
      <p:sp>
        <p:nvSpPr>
          <p:cNvPr id="8" name="Rectangle 7">
            <a:extLst>
              <a:ext uri="{FF2B5EF4-FFF2-40B4-BE49-F238E27FC236}">
                <a16:creationId xmlns:a16="http://schemas.microsoft.com/office/drawing/2014/main" id="{F80DB5AC-F372-49B0-87F5-ABD3EE99E2AA}"/>
              </a:ext>
            </a:extLst>
          </p:cNvPr>
          <p:cNvSpPr/>
          <p:nvPr/>
        </p:nvSpPr>
        <p:spPr>
          <a:xfrm>
            <a:off x="6096000" y="1639322"/>
            <a:ext cx="6096000" cy="5078313"/>
          </a:xfrm>
          <a:prstGeom prst="rect">
            <a:avLst/>
          </a:prstGeom>
        </p:spPr>
        <p:txBody>
          <a:bodyPr>
            <a:spAutoFit/>
          </a:bodyPr>
          <a:lstStyle/>
          <a:p>
            <a:pPr marL="342900" indent="-342900">
              <a:buAutoNum type="arabicPeriod" startAt="8"/>
            </a:pPr>
            <a:r>
              <a:rPr lang="en-US" dirty="0" err="1"/>
              <a:t>contacts.json</a:t>
            </a:r>
            <a:r>
              <a:rPr lang="en-US" dirty="0"/>
              <a:t> can now be used in a web application as it is. </a:t>
            </a:r>
          </a:p>
          <a:p>
            <a:pPr marL="342900" indent="-342900">
              <a:buAutoNum type="arabicPeriod" startAt="8"/>
            </a:pPr>
            <a:r>
              <a:rPr lang="en-US" dirty="0"/>
              <a:t>You can also declare a JavaScript variable with it like this: </a:t>
            </a:r>
          </a:p>
          <a:p>
            <a:r>
              <a:rPr lang="en-US" dirty="0"/>
              <a:t>	var Contacts = {"Name": "your </a:t>
            </a:r>
            <a:r>
              <a:rPr lang="en-US" dirty="0" err="1"/>
              <a:t>name","Address</a:t>
            </a:r>
            <a:r>
              <a:rPr lang="en-US" dirty="0"/>
              <a:t>": 	"123 Main </a:t>
            </a:r>
            <a:r>
              <a:rPr lang="en-US" dirty="0" err="1"/>
              <a:t>Street","Phone</a:t>
            </a:r>
            <a:r>
              <a:rPr lang="en-US" dirty="0"/>
              <a:t> Numbers": ["714-432-	1234", "714-8310-9754", "714-765-4534"]}; </a:t>
            </a:r>
          </a:p>
          <a:p>
            <a:pPr marL="342900" indent="-342900">
              <a:buAutoNum type="arabicPeriod" startAt="10"/>
            </a:pPr>
            <a:r>
              <a:rPr lang="en-US" dirty="0"/>
              <a:t>Copy the above variable, and open the Chrome web browser </a:t>
            </a:r>
          </a:p>
          <a:p>
            <a:pPr marL="342900" indent="-342900">
              <a:buAutoNum type="arabicPeriod" startAt="10"/>
            </a:pPr>
            <a:r>
              <a:rPr lang="en-US" dirty="0"/>
              <a:t>Right-click on the page and select Inspect Element, then click the Console tab </a:t>
            </a:r>
          </a:p>
          <a:p>
            <a:pPr marL="342900" indent="-342900">
              <a:buAutoNum type="arabicPeriod" startAt="10"/>
            </a:pPr>
            <a:r>
              <a:rPr lang="en-US" dirty="0"/>
              <a:t>Paste the JavaScript variable into the console and press enter. Then type console.log(Contacts); </a:t>
            </a:r>
          </a:p>
          <a:p>
            <a:pPr marL="342900" indent="-342900">
              <a:buAutoNum type="arabicPeriod" startAt="10"/>
            </a:pPr>
            <a:r>
              <a:rPr lang="en-US" dirty="0"/>
              <a:t> Notice the Object {Name: "your name", Address: "123 Main Street", Phone Numbers: Array[3]} </a:t>
            </a:r>
          </a:p>
          <a:p>
            <a:pPr marL="342900" indent="-342900">
              <a:buAutoNum type="arabicPeriod" startAt="10"/>
            </a:pPr>
            <a:r>
              <a:rPr lang="en-US" dirty="0"/>
              <a:t> Open the Object and find the phone numbers inside it.</a:t>
            </a:r>
          </a:p>
          <a:p>
            <a:endParaRPr lang="en-US" b="0" i="0" dirty="0">
              <a:effectLst/>
              <a:latin typeface="Helvetica Neue"/>
            </a:endParaRPr>
          </a:p>
        </p:txBody>
      </p:sp>
    </p:spTree>
    <p:extLst>
      <p:ext uri="{BB962C8B-B14F-4D97-AF65-F5344CB8AC3E}">
        <p14:creationId xmlns:p14="http://schemas.microsoft.com/office/powerpoint/2010/main" val="70956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350715"/>
            <a:ext cx="10426151" cy="1293028"/>
          </a:xfrm>
        </p:spPr>
        <p:txBody>
          <a:bodyPr/>
          <a:lstStyle/>
          <a:p>
            <a:r>
              <a:rPr lang="en-US" dirty="0"/>
              <a:t>REVIEW QCJSON and JSON</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700" b="1" dirty="0"/>
          </a:p>
        </p:txBody>
      </p:sp>
      <p:sp>
        <p:nvSpPr>
          <p:cNvPr id="6" name="Content Placeholder 2">
            <a:extLst>
              <a:ext uri="{FF2B5EF4-FFF2-40B4-BE49-F238E27FC236}">
                <a16:creationId xmlns:a16="http://schemas.microsoft.com/office/drawing/2014/main" id="{E64C071F-17DD-417C-9B7A-37929EF58A9A}"/>
              </a:ext>
            </a:extLst>
          </p:cNvPr>
          <p:cNvSpPr txBox="1">
            <a:spLocks/>
          </p:cNvSpPr>
          <p:nvPr/>
        </p:nvSpPr>
        <p:spPr>
          <a:xfrm>
            <a:off x="6443932" y="1891743"/>
            <a:ext cx="5391509" cy="322372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fontAlgn="base">
              <a:lnSpc>
                <a:spcPct val="150000"/>
              </a:lnSpc>
              <a:buNone/>
            </a:pPr>
            <a:r>
              <a:rPr lang="en-US" sz="9600" dirty="0">
                <a:latin typeface="Helvetica Neue"/>
              </a:rPr>
              <a:t>To remember: </a:t>
            </a:r>
          </a:p>
          <a:p>
            <a:pPr marL="0" indent="0" fontAlgn="base">
              <a:lnSpc>
                <a:spcPct val="150000"/>
              </a:lnSpc>
              <a:buNone/>
            </a:pPr>
            <a:r>
              <a:rPr lang="en-US" sz="9600" dirty="0">
                <a:latin typeface="Helvetica Neue"/>
              </a:rPr>
              <a:t>In JSON, An object is an unordered set of name/value pairs, so </a:t>
            </a:r>
            <a:r>
              <a:rPr lang="en-US" sz="9600" dirty="0" err="1">
                <a:latin typeface="Helvetica Neue"/>
              </a:rPr>
              <a:t>JSONObject</a:t>
            </a:r>
            <a:r>
              <a:rPr lang="en-US" sz="9600" dirty="0">
                <a:latin typeface="Helvetica Neue"/>
              </a:rPr>
              <a:t> doesn’t preserve the order of an object’s name/value pairs, since it is (by definition) not significant. Hence in our output file, order is not preserved.</a:t>
            </a:r>
            <a:br>
              <a:rPr lang="en-US" dirty="0"/>
            </a:br>
            <a:endParaRPr lang="en-US" dirty="0"/>
          </a:p>
        </p:txBody>
      </p:sp>
      <p:sp>
        <p:nvSpPr>
          <p:cNvPr id="3" name="Rectangle 2">
            <a:extLst>
              <a:ext uri="{FF2B5EF4-FFF2-40B4-BE49-F238E27FC236}">
                <a16:creationId xmlns:a16="http://schemas.microsoft.com/office/drawing/2014/main" id="{35BED5E3-6201-4175-8840-73651D99E4A2}"/>
              </a:ext>
            </a:extLst>
          </p:cNvPr>
          <p:cNvSpPr/>
          <p:nvPr/>
        </p:nvSpPr>
        <p:spPr>
          <a:xfrm>
            <a:off x="356559" y="1891743"/>
            <a:ext cx="5738004" cy="3347519"/>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latin typeface="Helvetica Neue"/>
              </a:rPr>
              <a:t>JSON is widely used </a:t>
            </a:r>
          </a:p>
          <a:p>
            <a:pPr marL="285750" indent="-285750">
              <a:lnSpc>
                <a:spcPct val="150000"/>
              </a:lnSpc>
              <a:buFont typeface="Arial" panose="020B0604020202020204" pitchFamily="34" charset="0"/>
              <a:buChar char="•"/>
            </a:pPr>
            <a:r>
              <a:rPr lang="en-US" sz="2400" dirty="0">
                <a:latin typeface="Helvetica Neue"/>
              </a:rPr>
              <a:t>The syntax is simple and easily readable </a:t>
            </a:r>
          </a:p>
          <a:p>
            <a:pPr marL="285750" indent="-285750">
              <a:lnSpc>
                <a:spcPct val="150000"/>
              </a:lnSpc>
              <a:buFont typeface="Arial" panose="020B0604020202020204" pitchFamily="34" charset="0"/>
              <a:buChar char="•"/>
            </a:pPr>
            <a:r>
              <a:rPr lang="en-US" sz="2400" dirty="0">
                <a:latin typeface="Helvetica Neue"/>
              </a:rPr>
              <a:t>It is light-weight and great for using in AJAX- driven User Interfaces such as those created with jQuery UI</a:t>
            </a:r>
            <a:endParaRPr lang="en-US" sz="2400" dirty="0"/>
          </a:p>
        </p:txBody>
      </p:sp>
    </p:spTree>
    <p:extLst>
      <p:ext uri="{BB962C8B-B14F-4D97-AF65-F5344CB8AC3E}">
        <p14:creationId xmlns:p14="http://schemas.microsoft.com/office/powerpoint/2010/main" val="20126502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613</TotalTime>
  <Words>842</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Helvetica Neue</vt:lpstr>
      <vt:lpstr>Vapor Trail</vt:lpstr>
      <vt:lpstr>QCJSON and JSON</vt:lpstr>
      <vt:lpstr>CODING TOPIC INTRODUCTION</vt:lpstr>
      <vt:lpstr>QCJSON and JSON</vt:lpstr>
      <vt:lpstr>QCJSON and JSON</vt:lpstr>
      <vt:lpstr>QCJSON and JSON</vt:lpstr>
      <vt:lpstr>Parsing and Getting JSON Strings</vt:lpstr>
      <vt:lpstr>Parsing and Getting JSON Strings</vt:lpstr>
      <vt:lpstr>Creating JSON FILE</vt:lpstr>
      <vt:lpstr>REVIEW QCJSON and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Edgar Romero</cp:lastModifiedBy>
  <cp:revision>6</cp:revision>
  <dcterms:created xsi:type="dcterms:W3CDTF">2019-05-04T02:23:49Z</dcterms:created>
  <dcterms:modified xsi:type="dcterms:W3CDTF">2019-05-30T03:44:29Z</dcterms:modified>
</cp:coreProperties>
</file>