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4" r:id="rId4"/>
    <p:sldId id="257" r:id="rId5"/>
    <p:sldId id="268" r:id="rId6"/>
    <p:sldId id="267" r:id="rId7"/>
    <p:sldId id="269"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A8468C-A7FE-46DA-92AD-9D46BA5425AD}" v="39" dt="2019-05-22T07:00:43.9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7" autoAdjust="0"/>
    <p:restoredTop sz="94660"/>
  </p:normalViewPr>
  <p:slideViewPr>
    <p:cSldViewPr snapToGrid="0">
      <p:cViewPr varScale="1">
        <p:scale>
          <a:sx n="74" d="100"/>
          <a:sy n="74" d="100"/>
        </p:scale>
        <p:origin x="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gar Romero" userId="4277ae02-cb03-4964-a174-af1da477243e" providerId="ADAL" clId="{54B41955-038C-496E-AA60-42C773AEF6A4}"/>
    <pc:docChg chg="modSld">
      <pc:chgData name="Edgar Romero" userId="4277ae02-cb03-4964-a174-af1da477243e" providerId="ADAL" clId="{54B41955-038C-496E-AA60-42C773AEF6A4}" dt="2019-05-22T07:06:36.231" v="0" actId="1076"/>
      <pc:docMkLst>
        <pc:docMk/>
      </pc:docMkLst>
      <pc:sldChg chg="modSp">
        <pc:chgData name="Edgar Romero" userId="4277ae02-cb03-4964-a174-af1da477243e" providerId="ADAL" clId="{54B41955-038C-496E-AA60-42C773AEF6A4}" dt="2019-05-22T07:06:36.231" v="0" actId="1076"/>
        <pc:sldMkLst>
          <pc:docMk/>
          <pc:sldMk cId="1699423381" sldId="268"/>
        </pc:sldMkLst>
        <pc:spChg chg="mod">
          <ac:chgData name="Edgar Romero" userId="4277ae02-cb03-4964-a174-af1da477243e" providerId="ADAL" clId="{54B41955-038C-496E-AA60-42C773AEF6A4}" dt="2019-05-22T07:06:36.231" v="0" actId="1076"/>
          <ac:spMkLst>
            <pc:docMk/>
            <pc:sldMk cId="1699423381" sldId="268"/>
            <ac:spMk id="3" creationId="{1DE16EAF-DBD4-444D-A219-98DD60D4395A}"/>
          </ac:spMkLst>
        </pc:spChg>
      </pc:sldChg>
    </pc:docChg>
  </pc:docChgLst>
  <pc:docChgLst>
    <pc:chgData name="Edgar Romero" userId="4277ae02-cb03-4964-a174-af1da477243e" providerId="ADAL" clId="{BE99CA84-B03E-42D4-8BCA-E4D9BF21161A}"/>
    <pc:docChg chg="undo custSel addSld delSld modSld sldOrd">
      <pc:chgData name="Edgar Romero" userId="4277ae02-cb03-4964-a174-af1da477243e" providerId="ADAL" clId="{BE99CA84-B03E-42D4-8BCA-E4D9BF21161A}" dt="2019-05-22T07:04:38.231" v="1764" actId="1076"/>
      <pc:docMkLst>
        <pc:docMk/>
      </pc:docMkLst>
      <pc:sldChg chg="modSp">
        <pc:chgData name="Edgar Romero" userId="4277ae02-cb03-4964-a174-af1da477243e" providerId="ADAL" clId="{BE99CA84-B03E-42D4-8BCA-E4D9BF21161A}" dt="2019-05-22T06:15:03.119" v="22" actId="20577"/>
        <pc:sldMkLst>
          <pc:docMk/>
          <pc:sldMk cId="3111980305" sldId="256"/>
        </pc:sldMkLst>
        <pc:spChg chg="mod">
          <ac:chgData name="Edgar Romero" userId="4277ae02-cb03-4964-a174-af1da477243e" providerId="ADAL" clId="{BE99CA84-B03E-42D4-8BCA-E4D9BF21161A}" dt="2019-05-22T06:15:03.119" v="22" actId="20577"/>
          <ac:spMkLst>
            <pc:docMk/>
            <pc:sldMk cId="3111980305" sldId="256"/>
            <ac:spMk id="2" creationId="{2A012C37-D437-4410-A64C-8E3E3E713038}"/>
          </ac:spMkLst>
        </pc:spChg>
      </pc:sldChg>
      <pc:sldChg chg="modSp">
        <pc:chgData name="Edgar Romero" userId="4277ae02-cb03-4964-a174-af1da477243e" providerId="ADAL" clId="{BE99CA84-B03E-42D4-8BCA-E4D9BF21161A}" dt="2019-05-22T06:29:48.367" v="445" actId="14100"/>
        <pc:sldMkLst>
          <pc:docMk/>
          <pc:sldMk cId="2579642615" sldId="257"/>
        </pc:sldMkLst>
        <pc:spChg chg="mod">
          <ac:chgData name="Edgar Romero" userId="4277ae02-cb03-4964-a174-af1da477243e" providerId="ADAL" clId="{BE99CA84-B03E-42D4-8BCA-E4D9BF21161A}" dt="2019-05-22T06:29:48.367" v="445" actId="14100"/>
          <ac:spMkLst>
            <pc:docMk/>
            <pc:sldMk cId="2579642615" sldId="257"/>
            <ac:spMk id="2" creationId="{1A2EF139-2E18-4C4B-A6CF-064C221DF531}"/>
          </ac:spMkLst>
        </pc:spChg>
        <pc:spChg chg="mod">
          <ac:chgData name="Edgar Romero" userId="4277ae02-cb03-4964-a174-af1da477243e" providerId="ADAL" clId="{BE99CA84-B03E-42D4-8BCA-E4D9BF21161A}" dt="2019-05-22T06:18:36.516" v="62" actId="27636"/>
          <ac:spMkLst>
            <pc:docMk/>
            <pc:sldMk cId="2579642615" sldId="257"/>
            <ac:spMk id="3" creationId="{1DE16EAF-DBD4-444D-A219-98DD60D4395A}"/>
          </ac:spMkLst>
        </pc:spChg>
      </pc:sldChg>
      <pc:sldChg chg="modSp">
        <pc:chgData name="Edgar Romero" userId="4277ae02-cb03-4964-a174-af1da477243e" providerId="ADAL" clId="{BE99CA84-B03E-42D4-8BCA-E4D9BF21161A}" dt="2019-05-22T06:24:52.085" v="97" actId="6549"/>
        <pc:sldMkLst>
          <pc:docMk/>
          <pc:sldMk cId="1717791329" sldId="259"/>
        </pc:sldMkLst>
        <pc:spChg chg="mod">
          <ac:chgData name="Edgar Romero" userId="4277ae02-cb03-4964-a174-af1da477243e" providerId="ADAL" clId="{BE99CA84-B03E-42D4-8BCA-E4D9BF21161A}" dt="2019-05-22T06:23:13.521" v="94" actId="20577"/>
          <ac:spMkLst>
            <pc:docMk/>
            <pc:sldMk cId="1717791329" sldId="259"/>
            <ac:spMk id="3" creationId="{7175D43A-7F31-4865-B9BD-36686750FBD4}"/>
          </ac:spMkLst>
        </pc:spChg>
        <pc:spChg chg="mod">
          <ac:chgData name="Edgar Romero" userId="4277ae02-cb03-4964-a174-af1da477243e" providerId="ADAL" clId="{BE99CA84-B03E-42D4-8BCA-E4D9BF21161A}" dt="2019-05-22T06:24:52.085" v="97" actId="6549"/>
          <ac:spMkLst>
            <pc:docMk/>
            <pc:sldMk cId="1717791329" sldId="259"/>
            <ac:spMk id="4" creationId="{8493D92C-E74E-41FC-82E7-C85811ED85A3}"/>
          </ac:spMkLst>
        </pc:spChg>
      </pc:sldChg>
      <pc:sldChg chg="addSp delSp modSp ord">
        <pc:chgData name="Edgar Romero" userId="4277ae02-cb03-4964-a174-af1da477243e" providerId="ADAL" clId="{BE99CA84-B03E-42D4-8BCA-E4D9BF21161A}" dt="2019-05-22T06:38:15.647" v="1095" actId="1076"/>
        <pc:sldMkLst>
          <pc:docMk/>
          <pc:sldMk cId="1282804578" sldId="264"/>
        </pc:sldMkLst>
        <pc:spChg chg="mod">
          <ac:chgData name="Edgar Romero" userId="4277ae02-cb03-4964-a174-af1da477243e" providerId="ADAL" clId="{BE99CA84-B03E-42D4-8BCA-E4D9BF21161A}" dt="2019-05-22T06:26:56.095" v="250" actId="1076"/>
          <ac:spMkLst>
            <pc:docMk/>
            <pc:sldMk cId="1282804578" sldId="264"/>
            <ac:spMk id="2" creationId="{1A2EF139-2E18-4C4B-A6CF-064C221DF531}"/>
          </ac:spMkLst>
        </pc:spChg>
        <pc:spChg chg="add mod">
          <ac:chgData name="Edgar Romero" userId="4277ae02-cb03-4964-a174-af1da477243e" providerId="ADAL" clId="{BE99CA84-B03E-42D4-8BCA-E4D9BF21161A}" dt="2019-05-22T06:38:15.647" v="1095" actId="1076"/>
          <ac:spMkLst>
            <pc:docMk/>
            <pc:sldMk cId="1282804578" sldId="264"/>
            <ac:spMk id="7" creationId="{7E73368F-0A44-49B5-B587-CFD43C85183A}"/>
          </ac:spMkLst>
        </pc:spChg>
        <pc:spChg chg="add mod">
          <ac:chgData name="Edgar Romero" userId="4277ae02-cb03-4964-a174-af1da477243e" providerId="ADAL" clId="{BE99CA84-B03E-42D4-8BCA-E4D9BF21161A}" dt="2019-05-22T06:38:11.759" v="1093" actId="20577"/>
          <ac:spMkLst>
            <pc:docMk/>
            <pc:sldMk cId="1282804578" sldId="264"/>
            <ac:spMk id="8" creationId="{B9AA3F6D-789C-4DCC-9347-69A7A16906B0}"/>
          </ac:spMkLst>
        </pc:spChg>
        <pc:picChg chg="del">
          <ac:chgData name="Edgar Romero" userId="4277ae02-cb03-4964-a174-af1da477243e" providerId="ADAL" clId="{BE99CA84-B03E-42D4-8BCA-E4D9BF21161A}" dt="2019-05-22T06:24:58.595" v="98" actId="478"/>
          <ac:picMkLst>
            <pc:docMk/>
            <pc:sldMk cId="1282804578" sldId="264"/>
            <ac:picMk id="5" creationId="{D9595877-6113-406D-ADD1-2EA06DB5E34E}"/>
          </ac:picMkLst>
        </pc:picChg>
      </pc:sldChg>
      <pc:sldChg chg="addSp modSp">
        <pc:chgData name="Edgar Romero" userId="4277ae02-cb03-4964-a174-af1da477243e" providerId="ADAL" clId="{BE99CA84-B03E-42D4-8BCA-E4D9BF21161A}" dt="2019-05-22T07:04:38.231" v="1764" actId="1076"/>
        <pc:sldMkLst>
          <pc:docMk/>
          <pc:sldMk cId="2012650233" sldId="265"/>
        </pc:sldMkLst>
        <pc:spChg chg="mod">
          <ac:chgData name="Edgar Romero" userId="4277ae02-cb03-4964-a174-af1da477243e" providerId="ADAL" clId="{BE99CA84-B03E-42D4-8BCA-E4D9BF21161A}" dt="2019-05-22T07:01:07.663" v="1751" actId="20577"/>
          <ac:spMkLst>
            <pc:docMk/>
            <pc:sldMk cId="2012650233" sldId="265"/>
            <ac:spMk id="4" creationId="{668ECA43-6D0E-4470-A94A-545427F8CED8}"/>
          </ac:spMkLst>
        </pc:spChg>
        <pc:spChg chg="mod">
          <ac:chgData name="Edgar Romero" userId="4277ae02-cb03-4964-a174-af1da477243e" providerId="ADAL" clId="{BE99CA84-B03E-42D4-8BCA-E4D9BF21161A}" dt="2019-05-22T07:03:09.900" v="1753" actId="27636"/>
          <ac:spMkLst>
            <pc:docMk/>
            <pc:sldMk cId="2012650233" sldId="265"/>
            <ac:spMk id="6" creationId="{E64C071F-17DD-417C-9B7A-37929EF58A9A}"/>
          </ac:spMkLst>
        </pc:spChg>
        <pc:picChg chg="add mod modCrop">
          <ac:chgData name="Edgar Romero" userId="4277ae02-cb03-4964-a174-af1da477243e" providerId="ADAL" clId="{BE99CA84-B03E-42D4-8BCA-E4D9BF21161A}" dt="2019-05-22T07:04:38.231" v="1764" actId="1076"/>
          <ac:picMkLst>
            <pc:docMk/>
            <pc:sldMk cId="2012650233" sldId="265"/>
            <ac:picMk id="3" creationId="{5560E19B-44E2-4256-A9C6-CA129CBE8000}"/>
          </ac:picMkLst>
        </pc:picChg>
      </pc:sldChg>
      <pc:sldChg chg="del">
        <pc:chgData name="Edgar Romero" userId="4277ae02-cb03-4964-a174-af1da477243e" providerId="ADAL" clId="{BE99CA84-B03E-42D4-8BCA-E4D9BF21161A}" dt="2019-05-22T06:38:36.682" v="1096" actId="2696"/>
        <pc:sldMkLst>
          <pc:docMk/>
          <pc:sldMk cId="3114048660" sldId="266"/>
        </pc:sldMkLst>
      </pc:sldChg>
      <pc:sldChg chg="addSp delSp modSp">
        <pc:chgData name="Edgar Romero" userId="4277ae02-cb03-4964-a174-af1da477243e" providerId="ADAL" clId="{BE99CA84-B03E-42D4-8BCA-E4D9BF21161A}" dt="2019-05-22T06:53:21.423" v="1551" actId="6549"/>
        <pc:sldMkLst>
          <pc:docMk/>
          <pc:sldMk cId="709569395" sldId="267"/>
        </pc:sldMkLst>
        <pc:spChg chg="mod">
          <ac:chgData name="Edgar Romero" userId="4277ae02-cb03-4964-a174-af1da477243e" providerId="ADAL" clId="{BE99CA84-B03E-42D4-8BCA-E4D9BF21161A}" dt="2019-05-22T06:53:21.423" v="1551" actId="6549"/>
          <ac:spMkLst>
            <pc:docMk/>
            <pc:sldMk cId="709569395" sldId="267"/>
            <ac:spMk id="2" creationId="{1A2EF139-2E18-4C4B-A6CF-064C221DF531}"/>
          </ac:spMkLst>
        </pc:spChg>
        <pc:spChg chg="add del mod">
          <ac:chgData name="Edgar Romero" userId="4277ae02-cb03-4964-a174-af1da477243e" providerId="ADAL" clId="{BE99CA84-B03E-42D4-8BCA-E4D9BF21161A}" dt="2019-05-22T06:43:24.679" v="1178" actId="1076"/>
          <ac:spMkLst>
            <pc:docMk/>
            <pc:sldMk cId="709569395" sldId="267"/>
            <ac:spMk id="7" creationId="{97087FBC-CCE4-4F41-BEDC-C47E05094F14}"/>
          </ac:spMkLst>
        </pc:spChg>
        <pc:spChg chg="add del">
          <ac:chgData name="Edgar Romero" userId="4277ae02-cb03-4964-a174-af1da477243e" providerId="ADAL" clId="{BE99CA84-B03E-42D4-8BCA-E4D9BF21161A}" dt="2019-05-22T06:42:24.608" v="1165"/>
          <ac:spMkLst>
            <pc:docMk/>
            <pc:sldMk cId="709569395" sldId="267"/>
            <ac:spMk id="8" creationId="{D513E30E-AA4E-4129-90E2-1486B279F81D}"/>
          </ac:spMkLst>
        </pc:spChg>
        <pc:spChg chg="add mod">
          <ac:chgData name="Edgar Romero" userId="4277ae02-cb03-4964-a174-af1da477243e" providerId="ADAL" clId="{BE99CA84-B03E-42D4-8BCA-E4D9BF21161A}" dt="2019-05-22T06:52:44.766" v="1520" actId="1076"/>
          <ac:spMkLst>
            <pc:docMk/>
            <pc:sldMk cId="709569395" sldId="267"/>
            <ac:spMk id="9" creationId="{BA94C682-5FE1-4CC2-B7E6-C34950061E07}"/>
          </ac:spMkLst>
        </pc:spChg>
        <pc:spChg chg="add mod">
          <ac:chgData name="Edgar Romero" userId="4277ae02-cb03-4964-a174-af1da477243e" providerId="ADAL" clId="{BE99CA84-B03E-42D4-8BCA-E4D9BF21161A}" dt="2019-05-22T06:52:35.185" v="1517" actId="1076"/>
          <ac:spMkLst>
            <pc:docMk/>
            <pc:sldMk cId="709569395" sldId="267"/>
            <ac:spMk id="10" creationId="{9FD2C82B-F7CA-4BFE-8525-AC14B66D4DAC}"/>
          </ac:spMkLst>
        </pc:spChg>
        <pc:picChg chg="del">
          <ac:chgData name="Edgar Romero" userId="4277ae02-cb03-4964-a174-af1da477243e" providerId="ADAL" clId="{BE99CA84-B03E-42D4-8BCA-E4D9BF21161A}" dt="2019-05-22T06:42:14.271" v="1162" actId="478"/>
          <ac:picMkLst>
            <pc:docMk/>
            <pc:sldMk cId="709569395" sldId="267"/>
            <ac:picMk id="4" creationId="{9F68A2C6-4891-4502-9D55-A9503358AD75}"/>
          </ac:picMkLst>
        </pc:picChg>
      </pc:sldChg>
      <pc:sldChg chg="modSp add">
        <pc:chgData name="Edgar Romero" userId="4277ae02-cb03-4964-a174-af1da477243e" providerId="ADAL" clId="{BE99CA84-B03E-42D4-8BCA-E4D9BF21161A}" dt="2019-05-22T06:53:53.823" v="1580" actId="6549"/>
        <pc:sldMkLst>
          <pc:docMk/>
          <pc:sldMk cId="1699423381" sldId="268"/>
        </pc:sldMkLst>
        <pc:spChg chg="mod">
          <ac:chgData name="Edgar Romero" userId="4277ae02-cb03-4964-a174-af1da477243e" providerId="ADAL" clId="{BE99CA84-B03E-42D4-8BCA-E4D9BF21161A}" dt="2019-05-22T06:53:53.823" v="1580" actId="6549"/>
          <ac:spMkLst>
            <pc:docMk/>
            <pc:sldMk cId="1699423381" sldId="268"/>
            <ac:spMk id="2" creationId="{1A2EF139-2E18-4C4B-A6CF-064C221DF531}"/>
          </ac:spMkLst>
        </pc:spChg>
        <pc:spChg chg="mod">
          <ac:chgData name="Edgar Romero" userId="4277ae02-cb03-4964-a174-af1da477243e" providerId="ADAL" clId="{BE99CA84-B03E-42D4-8BCA-E4D9BF21161A}" dt="2019-05-22T06:40:51.008" v="1161" actId="20577"/>
          <ac:spMkLst>
            <pc:docMk/>
            <pc:sldMk cId="1699423381" sldId="268"/>
            <ac:spMk id="3" creationId="{1DE16EAF-DBD4-444D-A219-98DD60D4395A}"/>
          </ac:spMkLst>
        </pc:spChg>
      </pc:sldChg>
      <pc:sldChg chg="del">
        <pc:chgData name="Edgar Romero" userId="4277ae02-cb03-4964-a174-af1da477243e" providerId="ADAL" clId="{BE99CA84-B03E-42D4-8BCA-E4D9BF21161A}" dt="2019-05-22T06:38:38.118" v="1097" actId="2696"/>
        <pc:sldMkLst>
          <pc:docMk/>
          <pc:sldMk cId="3803818406" sldId="268"/>
        </pc:sldMkLst>
      </pc:sldChg>
      <pc:sldChg chg="addSp delSp modSp add">
        <pc:chgData name="Edgar Romero" userId="4277ae02-cb03-4964-a174-af1da477243e" providerId="ADAL" clId="{BE99CA84-B03E-42D4-8BCA-E4D9BF21161A}" dt="2019-05-22T07:00:10.843" v="1715"/>
        <pc:sldMkLst>
          <pc:docMk/>
          <pc:sldMk cId="1091082408" sldId="269"/>
        </pc:sldMkLst>
        <pc:spChg chg="mod">
          <ac:chgData name="Edgar Romero" userId="4277ae02-cb03-4964-a174-af1da477243e" providerId="ADAL" clId="{BE99CA84-B03E-42D4-8BCA-E4D9BF21161A}" dt="2019-05-22T06:53:35.118" v="1562" actId="20577"/>
          <ac:spMkLst>
            <pc:docMk/>
            <pc:sldMk cId="1091082408" sldId="269"/>
            <ac:spMk id="2" creationId="{1A2EF139-2E18-4C4B-A6CF-064C221DF531}"/>
          </ac:spMkLst>
        </pc:spChg>
        <pc:spChg chg="add del mod">
          <ac:chgData name="Edgar Romero" userId="4277ae02-cb03-4964-a174-af1da477243e" providerId="ADAL" clId="{BE99CA84-B03E-42D4-8BCA-E4D9BF21161A}" dt="2019-05-22T07:00:10.843" v="1715"/>
          <ac:spMkLst>
            <pc:docMk/>
            <pc:sldMk cId="1091082408" sldId="269"/>
            <ac:spMk id="4" creationId="{3B2D3742-3498-4051-9D56-05761AA1971A}"/>
          </ac:spMkLst>
        </pc:spChg>
        <pc:spChg chg="add del mod">
          <ac:chgData name="Edgar Romero" userId="4277ae02-cb03-4964-a174-af1da477243e" providerId="ADAL" clId="{BE99CA84-B03E-42D4-8BCA-E4D9BF21161A}" dt="2019-05-22T06:59:11.506" v="1695" actId="20577"/>
          <ac:spMkLst>
            <pc:docMk/>
            <pc:sldMk cId="1091082408" sldId="269"/>
            <ac:spMk id="9" creationId="{BA94C682-5FE1-4CC2-B7E6-C34950061E07}"/>
          </ac:spMkLst>
        </pc:spChg>
        <pc:spChg chg="mod">
          <ac:chgData name="Edgar Romero" userId="4277ae02-cb03-4964-a174-af1da477243e" providerId="ADAL" clId="{BE99CA84-B03E-42D4-8BCA-E4D9BF21161A}" dt="2019-05-22T06:59:58.769" v="1713" actId="20577"/>
          <ac:spMkLst>
            <pc:docMk/>
            <pc:sldMk cId="1091082408" sldId="269"/>
            <ac:spMk id="10" creationId="{9FD2C82B-F7CA-4BFE-8525-AC14B66D4DAC}"/>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5/22/2019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5/22/2019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5/22/2019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5/22/2019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5/22/2019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5/22/2019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5/22/2019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pCvZtjoRq1I" TargetMode="External"/><Relationship Id="rId2" Type="http://schemas.openxmlformats.org/officeDocument/2006/relationships/hyperlink" Target="https://www.youtube.com/watch?v=dTVVa2gfht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2C37-D437-4410-A64C-8E3E3E713038}"/>
              </a:ext>
            </a:extLst>
          </p:cNvPr>
          <p:cNvSpPr>
            <a:spLocks noGrp="1"/>
          </p:cNvSpPr>
          <p:nvPr>
            <p:ph type="ctrTitle"/>
          </p:nvPr>
        </p:nvSpPr>
        <p:spPr>
          <a:xfrm>
            <a:off x="1371600" y="1803405"/>
            <a:ext cx="10101714" cy="1825096"/>
          </a:xfrm>
        </p:spPr>
        <p:txBody>
          <a:bodyPr/>
          <a:lstStyle/>
          <a:p>
            <a:r>
              <a:rPr lang="en-US" dirty="0"/>
              <a:t>MODEL – VIEW - CONTROL</a:t>
            </a:r>
          </a:p>
        </p:txBody>
      </p:sp>
      <p:sp>
        <p:nvSpPr>
          <p:cNvPr id="3" name="Subtitle 2">
            <a:extLst>
              <a:ext uri="{FF2B5EF4-FFF2-40B4-BE49-F238E27FC236}">
                <a16:creationId xmlns:a16="http://schemas.microsoft.com/office/drawing/2014/main" id="{7431995B-957E-4974-B7A2-EC5E24EF3123}"/>
              </a:ext>
            </a:extLst>
          </p:cNvPr>
          <p:cNvSpPr>
            <a:spLocks noGrp="1"/>
          </p:cNvSpPr>
          <p:nvPr>
            <p:ph type="subTitle" idx="1"/>
          </p:nvPr>
        </p:nvSpPr>
        <p:spPr/>
        <p:txBody>
          <a:bodyPr/>
          <a:lstStyle/>
          <a:p>
            <a:r>
              <a:rPr lang="en-US" dirty="0"/>
              <a:t>CIT 360 GROUP 4                                             EDGAR ROMERO</a:t>
            </a:r>
          </a:p>
        </p:txBody>
      </p:sp>
    </p:spTree>
    <p:extLst>
      <p:ext uri="{BB962C8B-B14F-4D97-AF65-F5344CB8AC3E}">
        <p14:creationId xmlns:p14="http://schemas.microsoft.com/office/powerpoint/2010/main" val="3111980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80DA-0E9D-4FE4-A246-73D174F415BB}"/>
              </a:ext>
            </a:extLst>
          </p:cNvPr>
          <p:cNvSpPr>
            <a:spLocks noGrp="1"/>
          </p:cNvSpPr>
          <p:nvPr>
            <p:ph type="title"/>
          </p:nvPr>
        </p:nvSpPr>
        <p:spPr/>
        <p:txBody>
          <a:bodyPr/>
          <a:lstStyle/>
          <a:p>
            <a:r>
              <a:rPr lang="en-US" dirty="0"/>
              <a:t>CODING TOPIC INTRODUCTION</a:t>
            </a:r>
          </a:p>
        </p:txBody>
      </p:sp>
      <p:sp>
        <p:nvSpPr>
          <p:cNvPr id="3" name="Content Placeholder 2">
            <a:extLst>
              <a:ext uri="{FF2B5EF4-FFF2-40B4-BE49-F238E27FC236}">
                <a16:creationId xmlns:a16="http://schemas.microsoft.com/office/drawing/2014/main" id="{7175D43A-7F31-4865-B9BD-36686750FBD4}"/>
              </a:ext>
            </a:extLst>
          </p:cNvPr>
          <p:cNvSpPr>
            <a:spLocks noGrp="1"/>
          </p:cNvSpPr>
          <p:nvPr>
            <p:ph idx="1"/>
          </p:nvPr>
        </p:nvSpPr>
        <p:spPr>
          <a:xfrm>
            <a:off x="152401" y="2275113"/>
            <a:ext cx="6945085" cy="4419603"/>
          </a:xfrm>
        </p:spPr>
        <p:txBody>
          <a:bodyPr>
            <a:normAutofit/>
          </a:bodyPr>
          <a:lstStyle/>
          <a:p>
            <a:pPr marL="0" indent="0">
              <a:buNone/>
            </a:pPr>
            <a:r>
              <a:rPr lang="en-US" dirty="0"/>
              <a:t>Everybody has a different idea of exactly what MVC is and what code falls into which part. Is it Model, View, or Control code?</a:t>
            </a:r>
          </a:p>
          <a:p>
            <a:pPr marL="0" indent="0">
              <a:buNone/>
            </a:pPr>
            <a:endParaRPr lang="en-US" dirty="0"/>
          </a:p>
          <a:p>
            <a:pPr marL="0" indent="0">
              <a:buNone/>
            </a:pPr>
            <a:r>
              <a:rPr lang="en-US" dirty="0"/>
              <a:t>Ask that question in a design meeting and you almost always get multiple answers from experienced software engineers. That’s because the answer depends on opinion, not fact. So in this book I’m going to suggest a definition for us to use.</a:t>
            </a:r>
          </a:p>
        </p:txBody>
      </p:sp>
      <p:sp>
        <p:nvSpPr>
          <p:cNvPr id="4" name="TextBox 3">
            <a:extLst>
              <a:ext uri="{FF2B5EF4-FFF2-40B4-BE49-F238E27FC236}">
                <a16:creationId xmlns:a16="http://schemas.microsoft.com/office/drawing/2014/main" id="{8493D92C-E74E-41FC-82E7-C85811ED85A3}"/>
              </a:ext>
            </a:extLst>
          </p:cNvPr>
          <p:cNvSpPr txBox="1"/>
          <p:nvPr/>
        </p:nvSpPr>
        <p:spPr>
          <a:xfrm>
            <a:off x="7391400" y="2275114"/>
            <a:ext cx="4528456" cy="3416320"/>
          </a:xfrm>
          <a:prstGeom prst="rect">
            <a:avLst/>
          </a:prstGeom>
          <a:noFill/>
        </p:spPr>
        <p:txBody>
          <a:bodyPr wrap="square" rtlCol="0">
            <a:spAutoFit/>
          </a:bodyPr>
          <a:lstStyle/>
          <a:p>
            <a:r>
              <a:rPr lang="en-US" dirty="0"/>
              <a:t>References</a:t>
            </a:r>
          </a:p>
          <a:p>
            <a:endParaRPr lang="en-US" dirty="0"/>
          </a:p>
          <a:p>
            <a:r>
              <a:rPr lang="en-US" dirty="0"/>
              <a:t>Doing more with Java, page 71</a:t>
            </a:r>
          </a:p>
          <a:p>
            <a:endParaRPr lang="en-US" dirty="0"/>
          </a:p>
          <a:p>
            <a:r>
              <a:rPr lang="en-US" dirty="0"/>
              <a:t>Model - View - Controller:</a:t>
            </a:r>
          </a:p>
          <a:p>
            <a:r>
              <a:rPr lang="en-US" dirty="0">
                <a:hlinkClick r:id="rId2"/>
              </a:rPr>
              <a:t>https://www.youtube.com/watch?v=dTVVa2gfht8</a:t>
            </a:r>
            <a:endParaRPr lang="en-US" dirty="0"/>
          </a:p>
          <a:p>
            <a:endParaRPr lang="en-US" dirty="0"/>
          </a:p>
          <a:p>
            <a:r>
              <a:rPr lang="en-US" dirty="0">
                <a:hlinkClick r:id="rId3"/>
              </a:rPr>
              <a:t>https://www.youtube.com/watch?v=pCvZtjoRq1I</a:t>
            </a:r>
            <a:endParaRPr lang="en-US" dirty="0"/>
          </a:p>
          <a:p>
            <a:endParaRPr lang="en-US" dirty="0"/>
          </a:p>
          <a:p>
            <a:endParaRPr lang="en-US" dirty="0"/>
          </a:p>
        </p:txBody>
      </p:sp>
    </p:spTree>
    <p:extLst>
      <p:ext uri="{BB962C8B-B14F-4D97-AF65-F5344CB8AC3E}">
        <p14:creationId xmlns:p14="http://schemas.microsoft.com/office/powerpoint/2010/main" val="1717791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a:xfrm>
            <a:off x="417447" y="914015"/>
            <a:ext cx="11357106" cy="531600"/>
          </a:xfrm>
        </p:spPr>
        <p:txBody>
          <a:bodyPr>
            <a:normAutofit fontScale="90000"/>
          </a:bodyPr>
          <a:lstStyle/>
          <a:p>
            <a:r>
              <a:rPr lang="en-US" dirty="0"/>
              <a:t>Summary of MODEL-VIEW-CONTROLLER</a:t>
            </a:r>
            <a:br>
              <a:rPr lang="en-US" dirty="0"/>
            </a:br>
            <a:endParaRPr lang="en-US" dirty="0"/>
          </a:p>
        </p:txBody>
      </p:sp>
      <p:sp>
        <p:nvSpPr>
          <p:cNvPr id="3" name="Content Placeholder 2">
            <a:extLst>
              <a:ext uri="{FF2B5EF4-FFF2-40B4-BE49-F238E27FC236}">
                <a16:creationId xmlns:a16="http://schemas.microsoft.com/office/drawing/2014/main" id="{1DE16EAF-DBD4-444D-A219-98DD60D4395A}"/>
              </a:ext>
            </a:extLst>
          </p:cNvPr>
          <p:cNvSpPr>
            <a:spLocks noGrp="1"/>
          </p:cNvSpPr>
          <p:nvPr>
            <p:ph idx="1"/>
          </p:nvPr>
        </p:nvSpPr>
        <p:spPr>
          <a:xfrm>
            <a:off x="413657" y="1719944"/>
            <a:ext cx="11310257" cy="4898570"/>
          </a:xfrm>
        </p:spPr>
        <p:txBody>
          <a:bodyPr>
            <a:normAutofit/>
          </a:bodyPr>
          <a:lstStyle/>
          <a:p>
            <a:pPr marL="0" indent="0">
              <a:buNone/>
            </a:pPr>
            <a:endParaRPr lang="en-US" sz="1600" dirty="0"/>
          </a:p>
          <a:p>
            <a:endParaRPr lang="en-US" sz="1600" dirty="0"/>
          </a:p>
          <a:p>
            <a:endParaRPr lang="en-US" sz="1600" dirty="0"/>
          </a:p>
        </p:txBody>
      </p:sp>
      <p:sp>
        <p:nvSpPr>
          <p:cNvPr id="6" name="TextBox 5">
            <a:extLst>
              <a:ext uri="{FF2B5EF4-FFF2-40B4-BE49-F238E27FC236}">
                <a16:creationId xmlns:a16="http://schemas.microsoft.com/office/drawing/2014/main" id="{F9B5E430-C878-4A6A-95CA-21291D1BF3A0}"/>
              </a:ext>
            </a:extLst>
          </p:cNvPr>
          <p:cNvSpPr txBox="1"/>
          <p:nvPr/>
        </p:nvSpPr>
        <p:spPr>
          <a:xfrm>
            <a:off x="1164656" y="4477856"/>
            <a:ext cx="3128211" cy="1200329"/>
          </a:xfrm>
          <a:prstGeom prst="rect">
            <a:avLst/>
          </a:prstGeom>
          <a:noFill/>
        </p:spPr>
        <p:txBody>
          <a:bodyPr wrap="square" rtlCol="0">
            <a:spAutoFit/>
          </a:bodyPr>
          <a:lstStyle/>
          <a:p>
            <a:r>
              <a:rPr lang="en-US" dirty="0">
                <a:solidFill>
                  <a:schemeClr val="bg1"/>
                </a:solidFill>
              </a:rPr>
              <a:t>Diagram 1: the application controller pattern as a class diagram</a:t>
            </a:r>
          </a:p>
        </p:txBody>
      </p:sp>
      <p:sp>
        <p:nvSpPr>
          <p:cNvPr id="7" name="TextBox 6">
            <a:extLst>
              <a:ext uri="{FF2B5EF4-FFF2-40B4-BE49-F238E27FC236}">
                <a16:creationId xmlns:a16="http://schemas.microsoft.com/office/drawing/2014/main" id="{7E73368F-0A44-49B5-B587-CFD43C85183A}"/>
              </a:ext>
            </a:extLst>
          </p:cNvPr>
          <p:cNvSpPr txBox="1"/>
          <p:nvPr/>
        </p:nvSpPr>
        <p:spPr>
          <a:xfrm>
            <a:off x="250167" y="1719944"/>
            <a:ext cx="5944445" cy="3416320"/>
          </a:xfrm>
          <a:prstGeom prst="rect">
            <a:avLst/>
          </a:prstGeom>
          <a:noFill/>
        </p:spPr>
        <p:txBody>
          <a:bodyPr wrap="square" rtlCol="0">
            <a:spAutoFit/>
          </a:bodyPr>
          <a:lstStyle/>
          <a:p>
            <a:r>
              <a:rPr lang="en-US" dirty="0"/>
              <a:t>So, what is MVC?</a:t>
            </a:r>
          </a:p>
          <a:p>
            <a:endParaRPr lang="en-US" dirty="0"/>
          </a:p>
          <a:p>
            <a:r>
              <a:rPr lang="en-US" dirty="0"/>
              <a:t>MVC, stands for MODEL-VIEW-CONTROLER</a:t>
            </a:r>
          </a:p>
          <a:p>
            <a:endParaRPr lang="en-US" dirty="0"/>
          </a:p>
          <a:p>
            <a:pPr marL="285750" indent="-285750">
              <a:buFont typeface="Arial" panose="020B0604020202020204" pitchFamily="34" charset="0"/>
              <a:buChar char="•"/>
            </a:pPr>
            <a:r>
              <a:rPr lang="en-US" dirty="0"/>
              <a:t>It is a Software Architectural Design Pattern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is one of the most frequently used patterns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helps to separate application functionality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Help us to keep the programming code organized</a:t>
            </a:r>
          </a:p>
        </p:txBody>
      </p:sp>
      <p:sp>
        <p:nvSpPr>
          <p:cNvPr id="8" name="TextBox 7">
            <a:extLst>
              <a:ext uri="{FF2B5EF4-FFF2-40B4-BE49-F238E27FC236}">
                <a16:creationId xmlns:a16="http://schemas.microsoft.com/office/drawing/2014/main" id="{B9AA3F6D-789C-4DCC-9347-69A7A16906B0}"/>
              </a:ext>
            </a:extLst>
          </p:cNvPr>
          <p:cNvSpPr txBox="1"/>
          <p:nvPr/>
        </p:nvSpPr>
        <p:spPr>
          <a:xfrm>
            <a:off x="6271019" y="1581444"/>
            <a:ext cx="5670814" cy="4801314"/>
          </a:xfrm>
          <a:prstGeom prst="rect">
            <a:avLst/>
          </a:prstGeom>
          <a:noFill/>
        </p:spPr>
        <p:txBody>
          <a:bodyPr wrap="square" rtlCol="0">
            <a:spAutoFit/>
          </a:bodyPr>
          <a:lstStyle/>
          <a:p>
            <a:r>
              <a:rPr lang="en-US" dirty="0"/>
              <a:t>MODEL</a:t>
            </a:r>
          </a:p>
          <a:p>
            <a:r>
              <a:rPr lang="en-US" dirty="0"/>
              <a:t>It is the Data Related Logic and establish the interaction with database as SELECT, INSERT, UPDATE, DELETE. Model communicates with controller and, depending on the framework it can update the VIEW.</a:t>
            </a:r>
          </a:p>
          <a:p>
            <a:endParaRPr lang="en-US" dirty="0"/>
          </a:p>
          <a:p>
            <a:r>
              <a:rPr lang="en-US" dirty="0"/>
              <a:t>VIEW</a:t>
            </a:r>
          </a:p>
          <a:p>
            <a:r>
              <a:rPr lang="en-US" dirty="0"/>
              <a:t>This is the interaction with the end user, it is what they see on the screen. Usually consist of HTML and CSS, communicates with the CONTROLLER.</a:t>
            </a:r>
          </a:p>
          <a:p>
            <a:endParaRPr lang="en-US" dirty="0"/>
          </a:p>
          <a:p>
            <a:r>
              <a:rPr lang="en-US" dirty="0"/>
              <a:t>CONTROLLER</a:t>
            </a:r>
          </a:p>
          <a:p>
            <a:r>
              <a:rPr lang="en-US" dirty="0"/>
              <a:t>This is where we received the input, in this step we get the data from MODEL and transmit the data to VIEW. Processes requested: GET, POST, PUT, DELETE.</a:t>
            </a:r>
          </a:p>
        </p:txBody>
      </p:sp>
    </p:spTree>
    <p:extLst>
      <p:ext uri="{BB962C8B-B14F-4D97-AF65-F5344CB8AC3E}">
        <p14:creationId xmlns:p14="http://schemas.microsoft.com/office/powerpoint/2010/main" val="1282804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a:xfrm>
            <a:off x="983411" y="764373"/>
            <a:ext cx="10522789" cy="1293028"/>
          </a:xfrm>
        </p:spPr>
        <p:txBody>
          <a:bodyPr/>
          <a:lstStyle/>
          <a:p>
            <a:r>
              <a:rPr lang="en-US" dirty="0"/>
              <a:t>Application MODEL-VIEW-CONTROLLER</a:t>
            </a:r>
          </a:p>
        </p:txBody>
      </p:sp>
      <p:sp>
        <p:nvSpPr>
          <p:cNvPr id="3" name="Content Placeholder 2">
            <a:extLst>
              <a:ext uri="{FF2B5EF4-FFF2-40B4-BE49-F238E27FC236}">
                <a16:creationId xmlns:a16="http://schemas.microsoft.com/office/drawing/2014/main" id="{1DE16EAF-DBD4-444D-A219-98DD60D4395A}"/>
              </a:ext>
            </a:extLst>
          </p:cNvPr>
          <p:cNvSpPr>
            <a:spLocks noGrp="1"/>
          </p:cNvSpPr>
          <p:nvPr>
            <p:ph idx="1"/>
          </p:nvPr>
        </p:nvSpPr>
        <p:spPr/>
        <p:txBody>
          <a:bodyPr>
            <a:normAutofit/>
          </a:bodyPr>
          <a:lstStyle/>
          <a:p>
            <a:pPr marL="0" indent="0">
              <a:buNone/>
            </a:pPr>
            <a:r>
              <a:rPr lang="en-US" dirty="0"/>
              <a:t>Let’s define Model first. It seems to be the easiest for people to agree on. How about “The model is the data, a representation of the data, and code that hides how the data is accessed and stored.”</a:t>
            </a:r>
          </a:p>
          <a:p>
            <a:pPr marL="0" indent="0">
              <a:buNone/>
            </a:pPr>
            <a:r>
              <a:rPr lang="en-US" dirty="0"/>
              <a:t>The definition of View code we’ll use is “Any code that is used to communicate with the user OR ANY OTHER COMPUTING SYSTEM requesting or sending data ( this is IO code not part of the model).” Lots of people new to software development seem to get the idea that View code only consists of what the user sees. OK.</a:t>
            </a:r>
          </a:p>
          <a:p>
            <a:pPr marL="0" indent="0">
              <a:buNone/>
            </a:pPr>
            <a:r>
              <a:rPr lang="en-US" dirty="0"/>
              <a:t>What is a user? Does a user have to be human? Nope. That leaves us needing a definition for Control. Here is one I like. “Control code is the smarts of the application. If a decision is being made, it’s Control code. If data is being manipulated, stats calculated, strings assembled, etc., its Control code.”</a:t>
            </a:r>
          </a:p>
        </p:txBody>
      </p:sp>
    </p:spTree>
    <p:extLst>
      <p:ext uri="{BB962C8B-B14F-4D97-AF65-F5344CB8AC3E}">
        <p14:creationId xmlns:p14="http://schemas.microsoft.com/office/powerpoint/2010/main" val="2579642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a:xfrm>
            <a:off x="983411" y="764373"/>
            <a:ext cx="10522789" cy="1293028"/>
          </a:xfrm>
        </p:spPr>
        <p:txBody>
          <a:bodyPr/>
          <a:lstStyle/>
          <a:p>
            <a:r>
              <a:rPr lang="en-US" dirty="0"/>
              <a:t>SAMPLE CODE FOR MODEL</a:t>
            </a:r>
          </a:p>
        </p:txBody>
      </p:sp>
      <p:sp>
        <p:nvSpPr>
          <p:cNvPr id="3" name="Content Placeholder 2">
            <a:extLst>
              <a:ext uri="{FF2B5EF4-FFF2-40B4-BE49-F238E27FC236}">
                <a16:creationId xmlns:a16="http://schemas.microsoft.com/office/drawing/2014/main" id="{1DE16EAF-DBD4-444D-A219-98DD60D4395A}"/>
              </a:ext>
            </a:extLst>
          </p:cNvPr>
          <p:cNvSpPr>
            <a:spLocks noGrp="1"/>
          </p:cNvSpPr>
          <p:nvPr>
            <p:ph idx="1"/>
          </p:nvPr>
        </p:nvSpPr>
        <p:spPr>
          <a:xfrm>
            <a:off x="3216934" y="2142802"/>
            <a:ext cx="5758132" cy="4024125"/>
          </a:xfrm>
        </p:spPr>
        <p:txBody>
          <a:bodyPr>
            <a:normAutofit fontScale="77500" lnSpcReduction="20000"/>
          </a:bodyPr>
          <a:lstStyle/>
          <a:p>
            <a:pPr marL="0" indent="0">
              <a:buNone/>
            </a:pPr>
            <a:r>
              <a:rPr lang="en-US" dirty="0"/>
              <a:t>// The Model performs all the calculations needed and that is it. It doesn't know the View exist</a:t>
            </a:r>
          </a:p>
          <a:p>
            <a:pPr marL="0" indent="0">
              <a:buNone/>
            </a:pPr>
            <a:r>
              <a:rPr lang="en-US" dirty="0"/>
              <a:t>public class </a:t>
            </a:r>
            <a:r>
              <a:rPr lang="en-US" dirty="0" err="1"/>
              <a:t>CalculatorModel</a:t>
            </a:r>
            <a:r>
              <a:rPr lang="en-US" dirty="0"/>
              <a:t> {</a:t>
            </a:r>
          </a:p>
          <a:p>
            <a:pPr marL="0" indent="0">
              <a:buNone/>
            </a:pPr>
            <a:r>
              <a:rPr lang="en-US" dirty="0"/>
              <a:t>	// Holds the value of the sum of the numbers</a:t>
            </a:r>
          </a:p>
          <a:p>
            <a:pPr marL="0" indent="0">
              <a:buNone/>
            </a:pPr>
            <a:r>
              <a:rPr lang="en-US" dirty="0"/>
              <a:t>	// entered in the view</a:t>
            </a:r>
          </a:p>
          <a:p>
            <a:pPr marL="0" indent="0">
              <a:buNone/>
            </a:pPr>
            <a:r>
              <a:rPr lang="en-US" dirty="0"/>
              <a:t>		private int </a:t>
            </a:r>
            <a:r>
              <a:rPr lang="en-US" dirty="0" err="1"/>
              <a:t>calculationValue</a:t>
            </a:r>
            <a:r>
              <a:rPr lang="en-US" dirty="0"/>
              <a:t>;</a:t>
            </a:r>
          </a:p>
          <a:p>
            <a:pPr marL="0" indent="0">
              <a:buNone/>
            </a:pPr>
            <a:r>
              <a:rPr lang="en-US" dirty="0"/>
              <a:t>	public void </a:t>
            </a:r>
            <a:r>
              <a:rPr lang="en-US" dirty="0" err="1"/>
              <a:t>addTwoNumbers</a:t>
            </a:r>
            <a:r>
              <a:rPr lang="en-US" dirty="0"/>
              <a:t>(int </a:t>
            </a:r>
            <a:r>
              <a:rPr lang="en-US" dirty="0" err="1"/>
              <a:t>firstNumber</a:t>
            </a:r>
            <a:r>
              <a:rPr lang="en-US" dirty="0"/>
              <a:t>, int </a:t>
            </a:r>
            <a:r>
              <a:rPr lang="en-US" dirty="0" err="1"/>
              <a:t>secondNumber</a:t>
            </a:r>
            <a:r>
              <a:rPr lang="en-US" dirty="0"/>
              <a:t>){</a:t>
            </a:r>
          </a:p>
          <a:p>
            <a:pPr marL="0" indent="0">
              <a:buNone/>
            </a:pPr>
            <a:r>
              <a:rPr lang="en-US" dirty="0"/>
              <a:t>		</a:t>
            </a:r>
            <a:r>
              <a:rPr lang="en-US" dirty="0" err="1"/>
              <a:t>calculationValue</a:t>
            </a:r>
            <a:r>
              <a:rPr lang="en-US" dirty="0"/>
              <a:t> = </a:t>
            </a:r>
            <a:r>
              <a:rPr lang="en-US" dirty="0" err="1"/>
              <a:t>firstNumber</a:t>
            </a:r>
            <a:r>
              <a:rPr lang="en-US" dirty="0"/>
              <a:t> + </a:t>
            </a:r>
            <a:r>
              <a:rPr lang="en-US" dirty="0" err="1"/>
              <a:t>secondNumber</a:t>
            </a:r>
            <a:r>
              <a:rPr lang="en-US" dirty="0"/>
              <a:t>;  }</a:t>
            </a:r>
          </a:p>
          <a:p>
            <a:pPr marL="0" indent="0">
              <a:buNone/>
            </a:pPr>
            <a:r>
              <a:rPr lang="en-US" dirty="0"/>
              <a:t>	</a:t>
            </a:r>
          </a:p>
          <a:p>
            <a:pPr marL="0" indent="0">
              <a:buNone/>
            </a:pPr>
            <a:r>
              <a:rPr lang="en-US" dirty="0"/>
              <a:t>	public int </a:t>
            </a:r>
            <a:r>
              <a:rPr lang="en-US" dirty="0" err="1"/>
              <a:t>getCalculationValue</a:t>
            </a:r>
            <a:r>
              <a:rPr lang="en-US" dirty="0"/>
              <a:t>(){</a:t>
            </a:r>
          </a:p>
          <a:p>
            <a:pPr marL="0" indent="0">
              <a:buNone/>
            </a:pPr>
            <a:r>
              <a:rPr lang="en-US" dirty="0"/>
              <a:t>		return </a:t>
            </a:r>
            <a:r>
              <a:rPr lang="en-US" dirty="0" err="1"/>
              <a:t>calculationValue</a:t>
            </a:r>
            <a:r>
              <a:rPr lang="en-US" dirty="0"/>
              <a:t>;</a:t>
            </a:r>
          </a:p>
          <a:p>
            <a:pPr marL="0" indent="0">
              <a:buNone/>
            </a:pPr>
            <a:r>
              <a:rPr lang="en-US" dirty="0"/>
              <a:t>} }</a:t>
            </a:r>
          </a:p>
        </p:txBody>
      </p:sp>
    </p:spTree>
    <p:extLst>
      <p:ext uri="{BB962C8B-B14F-4D97-AF65-F5344CB8AC3E}">
        <p14:creationId xmlns:p14="http://schemas.microsoft.com/office/powerpoint/2010/main" val="169942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a:xfrm>
            <a:off x="421237" y="436173"/>
            <a:ext cx="11357106" cy="1293028"/>
          </a:xfrm>
        </p:spPr>
        <p:txBody>
          <a:bodyPr>
            <a:normAutofit/>
          </a:bodyPr>
          <a:lstStyle/>
          <a:p>
            <a:r>
              <a:rPr lang="en-US" dirty="0"/>
              <a:t>SAMPLE CODE FOR VIEW</a:t>
            </a:r>
            <a:br>
              <a:rPr lang="en-US" dirty="0"/>
            </a:br>
            <a:endParaRPr lang="en-US" dirty="0"/>
          </a:p>
        </p:txBody>
      </p:sp>
      <p:sp>
        <p:nvSpPr>
          <p:cNvPr id="3" name="Content Placeholder 2">
            <a:extLst>
              <a:ext uri="{FF2B5EF4-FFF2-40B4-BE49-F238E27FC236}">
                <a16:creationId xmlns:a16="http://schemas.microsoft.com/office/drawing/2014/main" id="{1DE16EAF-DBD4-444D-A219-98DD60D4395A}"/>
              </a:ext>
            </a:extLst>
          </p:cNvPr>
          <p:cNvSpPr>
            <a:spLocks noGrp="1"/>
          </p:cNvSpPr>
          <p:nvPr>
            <p:ph idx="1"/>
          </p:nvPr>
        </p:nvSpPr>
        <p:spPr>
          <a:xfrm>
            <a:off x="413657" y="1719944"/>
            <a:ext cx="11310257" cy="4898570"/>
          </a:xfrm>
        </p:spPr>
        <p:txBody>
          <a:bodyPr>
            <a:normAutofit/>
          </a:bodyPr>
          <a:lstStyle/>
          <a:p>
            <a:pPr marL="0" indent="0">
              <a:buNone/>
            </a:pPr>
            <a:endParaRPr lang="en-US" sz="1600" dirty="0"/>
          </a:p>
          <a:p>
            <a:endParaRPr lang="en-US" sz="1600" dirty="0"/>
          </a:p>
          <a:p>
            <a:endParaRPr lang="en-US" sz="1600" dirty="0"/>
          </a:p>
        </p:txBody>
      </p:sp>
      <p:sp>
        <p:nvSpPr>
          <p:cNvPr id="6" name="TextBox 5">
            <a:extLst>
              <a:ext uri="{FF2B5EF4-FFF2-40B4-BE49-F238E27FC236}">
                <a16:creationId xmlns:a16="http://schemas.microsoft.com/office/drawing/2014/main" id="{F9B5E430-C878-4A6A-95CA-21291D1BF3A0}"/>
              </a:ext>
            </a:extLst>
          </p:cNvPr>
          <p:cNvSpPr txBox="1"/>
          <p:nvPr/>
        </p:nvSpPr>
        <p:spPr>
          <a:xfrm>
            <a:off x="1164656" y="4477856"/>
            <a:ext cx="3128211" cy="1200329"/>
          </a:xfrm>
          <a:prstGeom prst="rect">
            <a:avLst/>
          </a:prstGeom>
          <a:noFill/>
        </p:spPr>
        <p:txBody>
          <a:bodyPr wrap="square" rtlCol="0">
            <a:spAutoFit/>
          </a:bodyPr>
          <a:lstStyle/>
          <a:p>
            <a:r>
              <a:rPr lang="en-US" dirty="0">
                <a:solidFill>
                  <a:schemeClr val="bg1"/>
                </a:solidFill>
              </a:rPr>
              <a:t>Diagram 1: the application controller pattern as a class diagram</a:t>
            </a:r>
          </a:p>
        </p:txBody>
      </p:sp>
      <p:sp>
        <p:nvSpPr>
          <p:cNvPr id="7" name="TextBox 6">
            <a:extLst>
              <a:ext uri="{FF2B5EF4-FFF2-40B4-BE49-F238E27FC236}">
                <a16:creationId xmlns:a16="http://schemas.microsoft.com/office/drawing/2014/main" id="{97087FBC-CCE4-4F41-BEDC-C47E05094F14}"/>
              </a:ext>
            </a:extLst>
          </p:cNvPr>
          <p:cNvSpPr txBox="1"/>
          <p:nvPr/>
        </p:nvSpPr>
        <p:spPr>
          <a:xfrm>
            <a:off x="413657" y="5172465"/>
            <a:ext cx="2942004" cy="3390181"/>
          </a:xfrm>
          <a:prstGeom prst="rect">
            <a:avLst/>
          </a:prstGeom>
          <a:noFill/>
        </p:spPr>
        <p:txBody>
          <a:bodyPr wrap="square" rtlCol="0">
            <a:spAutoFit/>
          </a:bodyPr>
          <a:lstStyle/>
          <a:p>
            <a:endParaRPr lang="en-US" dirty="0"/>
          </a:p>
        </p:txBody>
      </p:sp>
      <p:sp>
        <p:nvSpPr>
          <p:cNvPr id="9" name="Rectangle 2">
            <a:extLst>
              <a:ext uri="{FF2B5EF4-FFF2-40B4-BE49-F238E27FC236}">
                <a16:creationId xmlns:a16="http://schemas.microsoft.com/office/drawing/2014/main" id="{BA94C682-5FE1-4CC2-B7E6-C34950061E07}"/>
              </a:ext>
            </a:extLst>
          </p:cNvPr>
          <p:cNvSpPr>
            <a:spLocks noChangeArrowheads="1"/>
          </p:cNvSpPr>
          <p:nvPr/>
        </p:nvSpPr>
        <p:spPr bwMode="auto">
          <a:xfrm>
            <a:off x="359228" y="1355535"/>
            <a:ext cx="5098996"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Arial Unicode MS" panose="020B0604020202020204" pitchFamily="34" charset="-128"/>
              </a:rPr>
              <a:t>// This is the View Its only job is to display what the user sees It performs no //calculations, but instead passes // information entered by the user to whomever needs  // it.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Arial Unicode MS" panose="020B0604020202020204" pitchFamily="34" charset="-128"/>
              </a:rPr>
              <a:t>import </a:t>
            </a:r>
            <a:r>
              <a:rPr kumimoji="0" lang="en-US" altLang="en-US" sz="1400" b="0" i="0" u="none" strike="noStrike" cap="none" normalizeH="0" baseline="0" dirty="0" err="1">
                <a:ln>
                  <a:noFill/>
                </a:ln>
                <a:effectLst/>
                <a:latin typeface="Arial Unicode MS" panose="020B0604020202020204" pitchFamily="34" charset="-128"/>
              </a:rPr>
              <a:t>java.awt.event.ActionListener</a:t>
            </a:r>
            <a:r>
              <a:rPr kumimoji="0" lang="en-US" altLang="en-US" sz="1400" b="0" i="0" u="none" strike="noStrike" cap="none" normalizeH="0" baseline="0" dirty="0">
                <a:ln>
                  <a:noFill/>
                </a:ln>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Arial Unicode MS" panose="020B0604020202020204" pitchFamily="34" charset="-128"/>
              </a:rPr>
              <a:t>import </a:t>
            </a:r>
            <a:r>
              <a:rPr kumimoji="0" lang="en-US" altLang="en-US" sz="1400" b="0" i="0" u="none" strike="noStrike" cap="none" normalizeH="0" baseline="0" dirty="0" err="1">
                <a:ln>
                  <a:noFill/>
                </a:ln>
                <a:effectLst/>
                <a:latin typeface="Arial Unicode MS" panose="020B0604020202020204" pitchFamily="34" charset="-128"/>
              </a:rPr>
              <a:t>javax.swing</a:t>
            </a:r>
            <a:r>
              <a:rPr kumimoji="0" lang="en-US" altLang="en-US" sz="1400" b="0" i="0" u="none" strike="noStrike" cap="none" normalizeH="0" baseline="0" dirty="0">
                <a:ln>
                  <a:noFill/>
                </a:ln>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Arial Unicode MS" panose="020B0604020202020204" pitchFamily="34" charset="-128"/>
              </a:rPr>
              <a:t>public class </a:t>
            </a:r>
            <a:r>
              <a:rPr kumimoji="0" lang="en-US" altLang="en-US" sz="1400" b="0" i="0" u="none" strike="noStrike" cap="none" normalizeH="0" baseline="0" dirty="0" err="1">
                <a:ln>
                  <a:noFill/>
                </a:ln>
                <a:effectLst/>
                <a:latin typeface="Arial Unicode MS" panose="020B0604020202020204" pitchFamily="34" charset="-128"/>
              </a:rPr>
              <a:t>CalculatorView</a:t>
            </a:r>
            <a:r>
              <a:rPr kumimoji="0" lang="en-US" altLang="en-US" sz="1400" b="0" i="0" u="none" strike="noStrike" cap="none" normalizeH="0" baseline="0" dirty="0">
                <a:ln>
                  <a:noFill/>
                </a:ln>
                <a:effectLst/>
                <a:latin typeface="Arial Unicode MS" panose="020B0604020202020204" pitchFamily="34" charset="-128"/>
              </a:rPr>
              <a:t> extends </a:t>
            </a:r>
            <a:r>
              <a:rPr kumimoji="0" lang="en-US" altLang="en-US" sz="1400" b="0" i="0" u="none" strike="noStrike" cap="none" normalizeH="0" baseline="0" dirty="0" err="1">
                <a:ln>
                  <a:noFill/>
                </a:ln>
                <a:effectLst/>
                <a:latin typeface="Arial Unicode MS" panose="020B0604020202020204" pitchFamily="34" charset="-128"/>
              </a:rPr>
              <a:t>JFrame</a:t>
            </a:r>
            <a:r>
              <a:rPr kumimoji="0" lang="en-US" altLang="en-US" sz="1400" b="0" i="0" u="none" strike="noStrike" cap="none" normalizeH="0" baseline="0" dirty="0">
                <a:ln>
                  <a:noFill/>
                </a:ln>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Arial Unicode MS" panose="020B0604020202020204" pitchFamily="34" charset="-128"/>
              </a:rPr>
              <a:t>     </a:t>
            </a:r>
            <a:r>
              <a:rPr kumimoji="0" lang="en-US" altLang="en-US" sz="1400" b="0" i="0" u="none" strike="noStrike" cap="none" normalizeH="0" baseline="0" dirty="0">
                <a:ln>
                  <a:noFill/>
                </a:ln>
                <a:effectLst/>
                <a:latin typeface="Arial Unicode MS" panose="020B0604020202020204" pitchFamily="34" charset="-128"/>
              </a:rPr>
              <a:t>private </a:t>
            </a:r>
            <a:r>
              <a:rPr kumimoji="0" lang="en-US" altLang="en-US" sz="1400" b="0" i="0" u="none" strike="noStrike" cap="none" normalizeH="0" baseline="0" dirty="0" err="1">
                <a:ln>
                  <a:noFill/>
                </a:ln>
                <a:effectLst/>
                <a:latin typeface="Arial Unicode MS" panose="020B0604020202020204" pitchFamily="34" charset="-128"/>
              </a:rPr>
              <a:t>JTextField</a:t>
            </a:r>
            <a:r>
              <a:rPr kumimoji="0" lang="en-US" altLang="en-US" sz="1400" b="0" i="0" u="none" strike="noStrike" cap="none" normalizeH="0" baseline="0" dirty="0">
                <a:ln>
                  <a:noFill/>
                </a:ln>
                <a:effectLst/>
                <a:latin typeface="Arial Unicode MS" panose="020B0604020202020204" pitchFamily="34" charset="-128"/>
              </a:rPr>
              <a:t> </a:t>
            </a:r>
            <a:r>
              <a:rPr kumimoji="0" lang="en-US" altLang="en-US" sz="1400" b="0" i="0" u="none" strike="noStrike" cap="none" normalizeH="0" baseline="0" dirty="0" err="1">
                <a:ln>
                  <a:noFill/>
                </a:ln>
                <a:effectLst/>
                <a:latin typeface="Arial Unicode MS" panose="020B0604020202020204" pitchFamily="34" charset="-128"/>
              </a:rPr>
              <a:t>firstNumber</a:t>
            </a:r>
            <a:r>
              <a:rPr kumimoji="0" lang="en-US" altLang="en-US" sz="1400" b="0" i="0" u="none" strike="noStrike" cap="none" normalizeH="0" baseline="0" dirty="0">
                <a:ln>
                  <a:noFill/>
                </a:ln>
                <a:effectLst/>
                <a:latin typeface="Arial Unicode MS" panose="020B0604020202020204" pitchFamily="34" charset="-128"/>
              </a:rPr>
              <a:t> = new </a:t>
            </a:r>
            <a:r>
              <a:rPr kumimoji="0" lang="en-US" altLang="en-US" sz="1400" b="0" i="0" u="none" strike="noStrike" cap="none" normalizeH="0" baseline="0" dirty="0" err="1">
                <a:ln>
                  <a:noFill/>
                </a:ln>
                <a:effectLst/>
                <a:latin typeface="Arial Unicode MS" panose="020B0604020202020204" pitchFamily="34" charset="-128"/>
              </a:rPr>
              <a:t>JTextField</a:t>
            </a:r>
            <a:r>
              <a:rPr kumimoji="0" lang="en-US" altLang="en-US" sz="1400" b="0" i="0" u="none" strike="noStrike" cap="none" normalizeH="0" baseline="0" dirty="0">
                <a:ln>
                  <a:noFill/>
                </a:ln>
                <a:effectLst/>
                <a:latin typeface="Arial Unicode MS" panose="020B0604020202020204" pitchFamily="34" charset="-128"/>
              </a:rPr>
              <a:t>(10);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Arial Unicode MS" panose="020B0604020202020204" pitchFamily="34" charset="-128"/>
              </a:rPr>
              <a:t>     </a:t>
            </a:r>
            <a:r>
              <a:rPr kumimoji="0" lang="en-US" altLang="en-US" sz="1400" b="0" i="0" u="none" strike="noStrike" cap="none" normalizeH="0" baseline="0" dirty="0">
                <a:ln>
                  <a:noFill/>
                </a:ln>
                <a:effectLst/>
                <a:latin typeface="Arial Unicode MS" panose="020B0604020202020204" pitchFamily="34" charset="-128"/>
              </a:rPr>
              <a:t>private </a:t>
            </a:r>
            <a:r>
              <a:rPr kumimoji="0" lang="en-US" altLang="en-US" sz="1400" b="0" i="0" u="none" strike="noStrike" cap="none" normalizeH="0" baseline="0" dirty="0" err="1">
                <a:ln>
                  <a:noFill/>
                </a:ln>
                <a:effectLst/>
                <a:latin typeface="Arial Unicode MS" panose="020B0604020202020204" pitchFamily="34" charset="-128"/>
              </a:rPr>
              <a:t>JLabel</a:t>
            </a:r>
            <a:r>
              <a:rPr kumimoji="0" lang="en-US" altLang="en-US" sz="1400" b="0" i="0" u="none" strike="noStrike" cap="none" normalizeH="0" baseline="0" dirty="0">
                <a:ln>
                  <a:noFill/>
                </a:ln>
                <a:effectLst/>
                <a:latin typeface="Arial Unicode MS" panose="020B0604020202020204" pitchFamily="34" charset="-128"/>
              </a:rPr>
              <a:t> </a:t>
            </a:r>
            <a:r>
              <a:rPr kumimoji="0" lang="en-US" altLang="en-US" sz="1400" b="0" i="0" u="none" strike="noStrike" cap="none" normalizeH="0" baseline="0" dirty="0" err="1">
                <a:ln>
                  <a:noFill/>
                </a:ln>
                <a:effectLst/>
                <a:latin typeface="Arial Unicode MS" panose="020B0604020202020204" pitchFamily="34" charset="-128"/>
              </a:rPr>
              <a:t>additionLabel</a:t>
            </a:r>
            <a:r>
              <a:rPr kumimoji="0" lang="en-US" altLang="en-US" sz="1400" b="0" i="0" u="none" strike="noStrike" cap="none" normalizeH="0" baseline="0" dirty="0">
                <a:ln>
                  <a:noFill/>
                </a:ln>
                <a:effectLst/>
                <a:latin typeface="Arial Unicode MS" panose="020B0604020202020204" pitchFamily="34" charset="-128"/>
              </a:rPr>
              <a:t> = new </a:t>
            </a:r>
            <a:r>
              <a:rPr kumimoji="0" lang="en-US" altLang="en-US" sz="1400" b="0" i="0" u="none" strike="noStrike" cap="none" normalizeH="0" baseline="0" dirty="0" err="1">
                <a:ln>
                  <a:noFill/>
                </a:ln>
                <a:effectLst/>
                <a:latin typeface="Arial Unicode MS" panose="020B0604020202020204" pitchFamily="34" charset="-128"/>
              </a:rPr>
              <a:t>JLabel</a:t>
            </a:r>
            <a:r>
              <a:rPr kumimoji="0" lang="en-US" altLang="en-US" sz="1400" b="0" i="0" u="none" strike="noStrike" cap="none" normalizeH="0" baseline="0" dirty="0">
                <a:ln>
                  <a:noFill/>
                </a:ln>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Arial Unicode MS" panose="020B0604020202020204" pitchFamily="34" charset="-128"/>
              </a:rPr>
              <a:t>     </a:t>
            </a:r>
            <a:r>
              <a:rPr kumimoji="0" lang="en-US" altLang="en-US" sz="1400" b="0" i="0" u="none" strike="noStrike" cap="none" normalizeH="0" baseline="0" dirty="0">
                <a:ln>
                  <a:noFill/>
                </a:ln>
                <a:effectLst/>
                <a:latin typeface="Arial Unicode MS" panose="020B0604020202020204" pitchFamily="34" charset="-128"/>
              </a:rPr>
              <a:t>private </a:t>
            </a:r>
            <a:r>
              <a:rPr kumimoji="0" lang="en-US" altLang="en-US" sz="1400" b="0" i="0" u="none" strike="noStrike" cap="none" normalizeH="0" baseline="0" dirty="0" err="1">
                <a:ln>
                  <a:noFill/>
                </a:ln>
                <a:effectLst/>
                <a:latin typeface="Arial Unicode MS" panose="020B0604020202020204" pitchFamily="34" charset="-128"/>
              </a:rPr>
              <a:t>JTextField</a:t>
            </a:r>
            <a:r>
              <a:rPr kumimoji="0" lang="en-US" altLang="en-US" sz="1400" b="0" i="0" u="none" strike="noStrike" cap="none" normalizeH="0" baseline="0" dirty="0">
                <a:ln>
                  <a:noFill/>
                </a:ln>
                <a:effectLst/>
                <a:latin typeface="Arial Unicode MS" panose="020B0604020202020204" pitchFamily="34" charset="-128"/>
              </a:rPr>
              <a:t> </a:t>
            </a:r>
            <a:r>
              <a:rPr kumimoji="0" lang="en-US" altLang="en-US" sz="1400" b="0" i="0" u="none" strike="noStrike" cap="none" normalizeH="0" baseline="0" dirty="0" err="1">
                <a:ln>
                  <a:noFill/>
                </a:ln>
                <a:effectLst/>
                <a:latin typeface="Arial Unicode MS" panose="020B0604020202020204" pitchFamily="34" charset="-128"/>
              </a:rPr>
              <a:t>secondNumber</a:t>
            </a:r>
            <a:r>
              <a:rPr kumimoji="0" lang="en-US" altLang="en-US" sz="1400" b="0" i="0" u="none" strike="noStrike" cap="none" normalizeH="0" baseline="0" dirty="0">
                <a:ln>
                  <a:noFill/>
                </a:ln>
                <a:effectLst/>
                <a:latin typeface="Arial Unicode MS" panose="020B0604020202020204" pitchFamily="34" charset="-128"/>
              </a:rPr>
              <a:t> = new </a:t>
            </a:r>
            <a:r>
              <a:rPr kumimoji="0" lang="en-US" altLang="en-US" sz="1400" b="0" i="0" u="none" strike="noStrike" cap="none" normalizeH="0" baseline="0" dirty="0" err="1">
                <a:ln>
                  <a:noFill/>
                </a:ln>
                <a:effectLst/>
                <a:latin typeface="Arial Unicode MS" panose="020B0604020202020204" pitchFamily="34" charset="-128"/>
              </a:rPr>
              <a:t>JTextField</a:t>
            </a:r>
            <a:r>
              <a:rPr kumimoji="0" lang="en-US" altLang="en-US" sz="1400" b="0" i="0" u="none" strike="noStrike" cap="none" normalizeH="0" baseline="0" dirty="0">
                <a:ln>
                  <a:noFill/>
                </a:ln>
                <a:effectLst/>
                <a:latin typeface="Arial Unicode MS" panose="020B0604020202020204" pitchFamily="34" charset="-128"/>
              </a:rPr>
              <a:t>(10);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Arial Unicode MS" panose="020B0604020202020204" pitchFamily="34" charset="-128"/>
              </a:rPr>
              <a:t>     </a:t>
            </a:r>
            <a:r>
              <a:rPr kumimoji="0" lang="en-US" altLang="en-US" sz="1400" b="0" i="0" u="none" strike="noStrike" cap="none" normalizeH="0" baseline="0" dirty="0">
                <a:ln>
                  <a:noFill/>
                </a:ln>
                <a:effectLst/>
                <a:latin typeface="Arial Unicode MS" panose="020B0604020202020204" pitchFamily="34" charset="-128"/>
              </a:rPr>
              <a:t>private </a:t>
            </a:r>
            <a:r>
              <a:rPr kumimoji="0" lang="en-US" altLang="en-US" sz="1400" b="0" i="0" u="none" strike="noStrike" cap="none" normalizeH="0" baseline="0" dirty="0" err="1">
                <a:ln>
                  <a:noFill/>
                </a:ln>
                <a:effectLst/>
                <a:latin typeface="Arial Unicode MS" panose="020B0604020202020204" pitchFamily="34" charset="-128"/>
              </a:rPr>
              <a:t>JButton</a:t>
            </a:r>
            <a:r>
              <a:rPr kumimoji="0" lang="en-US" altLang="en-US" sz="1400" b="0" i="0" u="none" strike="noStrike" cap="none" normalizeH="0" baseline="0" dirty="0">
                <a:ln>
                  <a:noFill/>
                </a:ln>
                <a:effectLst/>
                <a:latin typeface="Arial Unicode MS" panose="020B0604020202020204" pitchFamily="34" charset="-128"/>
              </a:rPr>
              <a:t> </a:t>
            </a:r>
            <a:r>
              <a:rPr kumimoji="0" lang="en-US" altLang="en-US" sz="1400" b="0" i="0" u="none" strike="noStrike" cap="none" normalizeH="0" baseline="0" dirty="0" err="1">
                <a:ln>
                  <a:noFill/>
                </a:ln>
                <a:effectLst/>
                <a:latin typeface="Arial Unicode MS" panose="020B0604020202020204" pitchFamily="34" charset="-128"/>
              </a:rPr>
              <a:t>calculateButton</a:t>
            </a:r>
            <a:r>
              <a:rPr kumimoji="0" lang="en-US" altLang="en-US" sz="1400" b="0" i="0" u="none" strike="noStrike" cap="none" normalizeH="0" baseline="0" dirty="0">
                <a:ln>
                  <a:noFill/>
                </a:ln>
                <a:effectLst/>
                <a:latin typeface="Arial Unicode MS" panose="020B0604020202020204" pitchFamily="34" charset="-128"/>
              </a:rPr>
              <a:t> = new </a:t>
            </a:r>
            <a:r>
              <a:rPr kumimoji="0" lang="en-US" altLang="en-US" sz="1400" b="0" i="0" u="none" strike="noStrike" cap="none" normalizeH="0" baseline="0" dirty="0" err="1">
                <a:ln>
                  <a:noFill/>
                </a:ln>
                <a:effectLst/>
                <a:latin typeface="Arial Unicode MS" panose="020B0604020202020204" pitchFamily="34" charset="-128"/>
              </a:rPr>
              <a:t>JButton</a:t>
            </a:r>
            <a:r>
              <a:rPr kumimoji="0" lang="en-US" altLang="en-US" sz="1400" b="0" i="0" u="none" strike="noStrike" cap="none" normalizeH="0" baseline="0" dirty="0">
                <a:ln>
                  <a:noFill/>
                </a:ln>
                <a:effectLst/>
                <a:latin typeface="Arial Unicode MS" panose="020B0604020202020204" pitchFamily="34" charset="-128"/>
              </a:rPr>
              <a:t>("Calculate");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Arial Unicode MS" panose="020B0604020202020204" pitchFamily="34" charset="-128"/>
              </a:rPr>
              <a:t>     </a:t>
            </a:r>
            <a:r>
              <a:rPr kumimoji="0" lang="en-US" altLang="en-US" sz="1400" b="0" i="0" u="none" strike="noStrike" cap="none" normalizeH="0" baseline="0" dirty="0">
                <a:ln>
                  <a:noFill/>
                </a:ln>
                <a:effectLst/>
                <a:latin typeface="Arial Unicode MS" panose="020B0604020202020204" pitchFamily="34" charset="-128"/>
              </a:rPr>
              <a:t>private </a:t>
            </a:r>
            <a:r>
              <a:rPr kumimoji="0" lang="en-US" altLang="en-US" sz="1400" b="0" i="0" u="none" strike="noStrike" cap="none" normalizeH="0" baseline="0" dirty="0" err="1">
                <a:ln>
                  <a:noFill/>
                </a:ln>
                <a:effectLst/>
                <a:latin typeface="Arial Unicode MS" panose="020B0604020202020204" pitchFamily="34" charset="-128"/>
              </a:rPr>
              <a:t>JTextField</a:t>
            </a:r>
            <a:r>
              <a:rPr kumimoji="0" lang="en-US" altLang="en-US" sz="1400" b="0" i="0" u="none" strike="noStrike" cap="none" normalizeH="0" baseline="0" dirty="0">
                <a:ln>
                  <a:noFill/>
                </a:ln>
                <a:effectLst/>
                <a:latin typeface="Arial Unicode MS" panose="020B0604020202020204" pitchFamily="34" charset="-128"/>
              </a:rPr>
              <a:t> </a:t>
            </a:r>
            <a:r>
              <a:rPr kumimoji="0" lang="en-US" altLang="en-US" sz="1400" b="0" i="0" u="none" strike="noStrike" cap="none" normalizeH="0" baseline="0" dirty="0" err="1">
                <a:ln>
                  <a:noFill/>
                </a:ln>
                <a:effectLst/>
                <a:latin typeface="Arial Unicode MS" panose="020B0604020202020204" pitchFamily="34" charset="-128"/>
              </a:rPr>
              <a:t>calcSolution</a:t>
            </a:r>
            <a:r>
              <a:rPr kumimoji="0" lang="en-US" altLang="en-US" sz="1400" b="0" i="0" u="none" strike="noStrike" cap="none" normalizeH="0" baseline="0" dirty="0">
                <a:ln>
                  <a:noFill/>
                </a:ln>
                <a:effectLst/>
                <a:latin typeface="Arial Unicode MS" panose="020B0604020202020204" pitchFamily="34" charset="-128"/>
              </a:rPr>
              <a:t> = new </a:t>
            </a:r>
            <a:r>
              <a:rPr kumimoji="0" lang="en-US" altLang="en-US" sz="1400" b="0" i="0" u="none" strike="noStrike" cap="none" normalizeH="0" baseline="0" dirty="0" err="1">
                <a:ln>
                  <a:noFill/>
                </a:ln>
                <a:effectLst/>
                <a:latin typeface="Arial Unicode MS" panose="020B0604020202020204" pitchFamily="34" charset="-128"/>
              </a:rPr>
              <a:t>JTextField</a:t>
            </a:r>
            <a:r>
              <a:rPr kumimoji="0" lang="en-US" altLang="en-US" sz="1400" b="0" i="0" u="none" strike="noStrike" cap="none" normalizeH="0" baseline="0" dirty="0">
                <a:ln>
                  <a:noFill/>
                </a:ln>
                <a:effectLst/>
                <a:latin typeface="Arial Unicode MS" panose="020B0604020202020204" pitchFamily="34" charset="-128"/>
              </a:rPr>
              <a:t>(10);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Arial Unicode MS" panose="020B0604020202020204" pitchFamily="34" charset="-128"/>
              </a:rPr>
              <a:t>     </a:t>
            </a:r>
            <a:r>
              <a:rPr kumimoji="0" lang="en-US" altLang="en-US" sz="1400" b="0" i="0" u="none" strike="noStrike" cap="none" normalizeH="0" baseline="0" dirty="0" err="1">
                <a:ln>
                  <a:noFill/>
                </a:ln>
                <a:effectLst/>
                <a:latin typeface="Arial Unicode MS" panose="020B0604020202020204" pitchFamily="34" charset="-128"/>
              </a:rPr>
              <a:t>CalculatorView</a:t>
            </a:r>
            <a:r>
              <a:rPr kumimoji="0" lang="en-US" altLang="en-US" sz="1400" b="0" i="0" u="none" strike="noStrike" cap="none" normalizeH="0" baseline="0" dirty="0">
                <a:ln>
                  <a:noFill/>
                </a:ln>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Arial Unicode MS" panose="020B0604020202020204" pitchFamily="34" charset="-128"/>
              </a:rPr>
              <a:t>     </a:t>
            </a:r>
            <a:r>
              <a:rPr kumimoji="0" lang="en-US" altLang="en-US" sz="1400" b="0" i="0" u="none" strike="noStrike" cap="none" normalizeH="0" baseline="0" dirty="0">
                <a:ln>
                  <a:noFill/>
                </a:ln>
                <a:effectLst/>
                <a:latin typeface="Arial Unicode MS" panose="020B0604020202020204" pitchFamily="34" charset="-128"/>
              </a:rPr>
              <a:t>// Sets up the view and adds the components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Arial Unicode MS" panose="020B0604020202020204" pitchFamily="34" charset="-128"/>
              </a:rPr>
              <a:t>     </a:t>
            </a:r>
            <a:r>
              <a:rPr kumimoji="0" lang="en-US" altLang="en-US" sz="1400" b="0" i="0" u="none" strike="noStrike" cap="none" normalizeH="0" baseline="0" dirty="0" err="1">
                <a:ln>
                  <a:noFill/>
                </a:ln>
                <a:effectLst/>
                <a:latin typeface="Arial Unicode MS" panose="020B0604020202020204" pitchFamily="34" charset="-128"/>
              </a:rPr>
              <a:t>JPanel</a:t>
            </a:r>
            <a:r>
              <a:rPr kumimoji="0" lang="en-US" altLang="en-US" sz="1400" b="0" i="0" u="none" strike="noStrike" cap="none" normalizeH="0" baseline="0" dirty="0">
                <a:ln>
                  <a:noFill/>
                </a:ln>
                <a:effectLst/>
                <a:latin typeface="Arial Unicode MS" panose="020B0604020202020204" pitchFamily="34" charset="-128"/>
              </a:rPr>
              <a:t> </a:t>
            </a:r>
            <a:r>
              <a:rPr kumimoji="0" lang="en-US" altLang="en-US" sz="1400" b="0" i="0" u="none" strike="noStrike" cap="none" normalizeH="0" baseline="0" dirty="0" err="1">
                <a:ln>
                  <a:noFill/>
                </a:ln>
                <a:effectLst/>
                <a:latin typeface="Arial Unicode MS" panose="020B0604020202020204" pitchFamily="34" charset="-128"/>
              </a:rPr>
              <a:t>calcPanel</a:t>
            </a:r>
            <a:r>
              <a:rPr kumimoji="0" lang="en-US" altLang="en-US" sz="1400" b="0" i="0" u="none" strike="noStrike" cap="none" normalizeH="0" baseline="0" dirty="0">
                <a:ln>
                  <a:noFill/>
                </a:ln>
                <a:effectLst/>
                <a:latin typeface="Arial Unicode MS" panose="020B0604020202020204" pitchFamily="34" charset="-128"/>
              </a:rPr>
              <a:t> = new </a:t>
            </a:r>
            <a:r>
              <a:rPr kumimoji="0" lang="en-US" altLang="en-US" sz="1400" b="0" i="0" u="none" strike="noStrike" cap="none" normalizeH="0" baseline="0" dirty="0" err="1">
                <a:ln>
                  <a:noFill/>
                </a:ln>
                <a:effectLst/>
                <a:latin typeface="Arial Unicode MS" panose="020B0604020202020204" pitchFamily="34" charset="-128"/>
              </a:rPr>
              <a:t>JPanel</a:t>
            </a:r>
            <a:r>
              <a:rPr kumimoji="0" lang="en-US" altLang="en-US" sz="1400" b="0" i="0" u="none" strike="noStrike" cap="none" normalizeH="0" baseline="0" dirty="0">
                <a:ln>
                  <a:noFill/>
                </a:ln>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Arial Unicode MS" panose="020B0604020202020204" pitchFamily="34" charset="-128"/>
              </a:rPr>
              <a:t>     </a:t>
            </a:r>
            <a:r>
              <a:rPr kumimoji="0" lang="en-US" altLang="en-US" sz="1400" b="0" i="0" u="none" strike="noStrike" cap="none" normalizeH="0" baseline="0" dirty="0" err="1">
                <a:ln>
                  <a:noFill/>
                </a:ln>
                <a:effectLst/>
                <a:latin typeface="Arial Unicode MS" panose="020B0604020202020204" pitchFamily="34" charset="-128"/>
              </a:rPr>
              <a:t>this.setDefaultCloseOperation</a:t>
            </a:r>
            <a:r>
              <a:rPr kumimoji="0" lang="en-US" altLang="en-US" sz="1400" b="0" i="0" u="none" strike="noStrike" cap="none" normalizeH="0" baseline="0" dirty="0">
                <a:ln>
                  <a:noFill/>
                </a:ln>
                <a:effectLst/>
                <a:latin typeface="Arial Unicode MS" panose="020B0604020202020204" pitchFamily="34" charset="-128"/>
              </a:rPr>
              <a:t>(</a:t>
            </a:r>
            <a:r>
              <a:rPr kumimoji="0" lang="en-US" altLang="en-US" sz="1400" b="0" i="0" u="none" strike="noStrike" cap="none" normalizeH="0" baseline="0" dirty="0" err="1">
                <a:ln>
                  <a:noFill/>
                </a:ln>
                <a:effectLst/>
                <a:latin typeface="Arial Unicode MS" panose="020B0604020202020204" pitchFamily="34" charset="-128"/>
              </a:rPr>
              <a:t>JFrame.EXIT_ON_CLOSE</a:t>
            </a:r>
            <a:r>
              <a:rPr kumimoji="0" lang="en-US" altLang="en-US" sz="1400" b="0" i="0" u="none" strike="noStrike" cap="none" normalizeH="0" baseline="0" dirty="0">
                <a:ln>
                  <a:noFill/>
                </a:ln>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Arial Unicode MS" panose="020B0604020202020204" pitchFamily="34" charset="-128"/>
              </a:rPr>
              <a:t>     </a:t>
            </a:r>
            <a:r>
              <a:rPr kumimoji="0" lang="en-US" altLang="en-US" sz="1400" b="0" i="0" u="none" strike="noStrike" cap="none" normalizeH="0" baseline="0" dirty="0" err="1">
                <a:ln>
                  <a:noFill/>
                </a:ln>
                <a:effectLst/>
                <a:latin typeface="Arial Unicode MS" panose="020B0604020202020204" pitchFamily="34" charset="-128"/>
              </a:rPr>
              <a:t>this.setSize</a:t>
            </a:r>
            <a:r>
              <a:rPr kumimoji="0" lang="en-US" altLang="en-US" sz="1400" b="0" i="0" u="none" strike="noStrike" cap="none" normalizeH="0" baseline="0" dirty="0">
                <a:ln>
                  <a:noFill/>
                </a:ln>
                <a:effectLst/>
                <a:latin typeface="Arial Unicode MS" panose="020B0604020202020204" pitchFamily="34" charset="-128"/>
              </a:rPr>
              <a:t>(600, 200);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Arial Unicode MS" panose="020B0604020202020204" pitchFamily="34" charset="-128"/>
              </a:rPr>
              <a:t>        </a:t>
            </a:r>
            <a:r>
              <a:rPr kumimoji="0" lang="en-US" altLang="en-US" sz="1400" b="0" i="0" u="none" strike="noStrike" cap="none" normalizeH="0" baseline="0" dirty="0" err="1">
                <a:ln>
                  <a:noFill/>
                </a:ln>
                <a:effectLst/>
                <a:latin typeface="Arial Unicode MS" panose="020B0604020202020204" pitchFamily="34" charset="-128"/>
              </a:rPr>
              <a:t>calcPanel.add</a:t>
            </a:r>
            <a:r>
              <a:rPr kumimoji="0" lang="en-US" altLang="en-US" sz="1400" b="0" i="0" u="none" strike="noStrike" cap="none" normalizeH="0" baseline="0" dirty="0">
                <a:ln>
                  <a:noFill/>
                </a:ln>
                <a:effectLst/>
                <a:latin typeface="Arial Unicode MS" panose="020B0604020202020204" pitchFamily="34" charset="-128"/>
              </a:rPr>
              <a:t>(</a:t>
            </a:r>
            <a:r>
              <a:rPr kumimoji="0" lang="en-US" altLang="en-US" sz="1400" b="0" i="0" u="none" strike="noStrike" cap="none" normalizeH="0" baseline="0" dirty="0" err="1">
                <a:ln>
                  <a:noFill/>
                </a:ln>
                <a:effectLst/>
                <a:latin typeface="Arial Unicode MS" panose="020B0604020202020204" pitchFamily="34" charset="-128"/>
              </a:rPr>
              <a:t>firstNumber</a:t>
            </a:r>
            <a:r>
              <a:rPr kumimoji="0" lang="en-US" altLang="en-US" sz="1400" b="0" i="0" u="none" strike="noStrike" cap="none" normalizeH="0" baseline="0" dirty="0">
                <a:ln>
                  <a:noFill/>
                </a:ln>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Arial Unicode MS" panose="020B0604020202020204" pitchFamily="34" charset="-128"/>
              </a:rPr>
              <a:t>        </a:t>
            </a:r>
            <a:r>
              <a:rPr kumimoji="0" lang="en-US" altLang="en-US" sz="1400" b="0" i="0" u="none" strike="noStrike" cap="none" normalizeH="0" baseline="0" dirty="0" err="1">
                <a:ln>
                  <a:noFill/>
                </a:ln>
                <a:effectLst/>
                <a:latin typeface="Arial Unicode MS" panose="020B0604020202020204" pitchFamily="34" charset="-128"/>
              </a:rPr>
              <a:t>calcPanel.add</a:t>
            </a:r>
            <a:r>
              <a:rPr kumimoji="0" lang="en-US" altLang="en-US" sz="1400" b="0" i="0" u="none" strike="noStrike" cap="none" normalizeH="0" baseline="0" dirty="0">
                <a:ln>
                  <a:noFill/>
                </a:ln>
                <a:effectLst/>
                <a:latin typeface="Arial Unicode MS" panose="020B0604020202020204" pitchFamily="34" charset="-128"/>
              </a:rPr>
              <a:t>(</a:t>
            </a:r>
            <a:r>
              <a:rPr kumimoji="0" lang="en-US" altLang="en-US" sz="1400" b="0" i="0" u="none" strike="noStrike" cap="none" normalizeH="0" baseline="0" dirty="0" err="1">
                <a:ln>
                  <a:noFill/>
                </a:ln>
                <a:effectLst/>
                <a:latin typeface="Arial Unicode MS" panose="020B0604020202020204" pitchFamily="34" charset="-128"/>
              </a:rPr>
              <a:t>additionLabel</a:t>
            </a:r>
            <a:r>
              <a:rPr kumimoji="0" lang="en-US" altLang="en-US" sz="1400" b="0" i="0" u="none" strike="noStrike" cap="none" normalizeH="0" baseline="0" dirty="0">
                <a:ln>
                  <a:noFill/>
                </a:ln>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Arial Unicode MS" panose="020B0604020202020204" pitchFamily="34" charset="-128"/>
              </a:rPr>
              <a:t>        </a:t>
            </a:r>
            <a:r>
              <a:rPr kumimoji="0" lang="en-US" altLang="en-US" sz="1400" b="0" i="0" u="none" strike="noStrike" cap="none" normalizeH="0" baseline="0" dirty="0" err="1">
                <a:ln>
                  <a:noFill/>
                </a:ln>
                <a:effectLst/>
                <a:latin typeface="Arial Unicode MS" panose="020B0604020202020204" pitchFamily="34" charset="-128"/>
              </a:rPr>
              <a:t>calcPanel.add</a:t>
            </a:r>
            <a:r>
              <a:rPr kumimoji="0" lang="en-US" altLang="en-US" sz="1400" b="0" i="0" u="none" strike="noStrike" cap="none" normalizeH="0" baseline="0" dirty="0">
                <a:ln>
                  <a:noFill/>
                </a:ln>
                <a:effectLst/>
                <a:latin typeface="Arial Unicode MS" panose="020B0604020202020204" pitchFamily="34" charset="-128"/>
              </a:rPr>
              <a:t>(</a:t>
            </a:r>
            <a:r>
              <a:rPr kumimoji="0" lang="en-US" altLang="en-US" sz="1400" b="0" i="0" u="none" strike="noStrike" cap="none" normalizeH="0" baseline="0" dirty="0" err="1">
                <a:ln>
                  <a:noFill/>
                </a:ln>
                <a:effectLst/>
                <a:latin typeface="Arial Unicode MS" panose="020B0604020202020204" pitchFamily="34" charset="-128"/>
              </a:rPr>
              <a:t>secondNumber</a:t>
            </a:r>
            <a:r>
              <a:rPr kumimoji="0" lang="en-US" altLang="en-US" sz="1400" b="0" i="0" u="none" strike="noStrike" cap="none" normalizeH="0" baseline="0" dirty="0">
                <a:ln>
                  <a:noFill/>
                </a:ln>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Arial Unicode MS" panose="020B0604020202020204" pitchFamily="34" charset="-128"/>
              </a:rPr>
              <a:t>        </a:t>
            </a:r>
            <a:r>
              <a:rPr kumimoji="0" lang="en-US" altLang="en-US" sz="1400" b="0" i="0" u="none" strike="noStrike" cap="none" normalizeH="0" baseline="0" dirty="0" err="1">
                <a:ln>
                  <a:noFill/>
                </a:ln>
                <a:effectLst/>
                <a:latin typeface="Arial Unicode MS" panose="020B0604020202020204" pitchFamily="34" charset="-128"/>
              </a:rPr>
              <a:t>calcPanel.add</a:t>
            </a:r>
            <a:r>
              <a:rPr kumimoji="0" lang="en-US" altLang="en-US" sz="1400" b="0" i="0" u="none" strike="noStrike" cap="none" normalizeH="0" baseline="0" dirty="0">
                <a:ln>
                  <a:noFill/>
                </a:ln>
                <a:effectLst/>
                <a:latin typeface="Arial Unicode MS" panose="020B0604020202020204" pitchFamily="34" charset="-128"/>
              </a:rPr>
              <a:t>(</a:t>
            </a:r>
            <a:r>
              <a:rPr kumimoji="0" lang="en-US" altLang="en-US" sz="1400" b="0" i="0" u="none" strike="noStrike" cap="none" normalizeH="0" baseline="0" dirty="0" err="1">
                <a:ln>
                  <a:noFill/>
                </a:ln>
                <a:effectLst/>
                <a:latin typeface="Arial Unicode MS" panose="020B0604020202020204" pitchFamily="34" charset="-128"/>
              </a:rPr>
              <a:t>calculateButton</a:t>
            </a:r>
            <a:r>
              <a:rPr kumimoji="0" lang="en-US" altLang="en-US" sz="1400" b="0" i="0" u="none" strike="noStrike" cap="none" normalizeH="0" baseline="0" dirty="0">
                <a:ln>
                  <a:noFill/>
                </a:ln>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Arial Unicode MS" panose="020B0604020202020204" pitchFamily="34" charset="-128"/>
              </a:rPr>
              <a:t>        </a:t>
            </a:r>
            <a:r>
              <a:rPr kumimoji="0" lang="en-US" altLang="en-US" sz="1400" b="0" i="0" u="none" strike="noStrike" cap="none" normalizeH="0" baseline="0" dirty="0" err="1">
                <a:ln>
                  <a:noFill/>
                </a:ln>
                <a:effectLst/>
                <a:latin typeface="Arial Unicode MS" panose="020B0604020202020204" pitchFamily="34" charset="-128"/>
              </a:rPr>
              <a:t>calcPanel.add</a:t>
            </a:r>
            <a:r>
              <a:rPr kumimoji="0" lang="en-US" altLang="en-US" sz="1400" b="0" i="0" u="none" strike="noStrike" cap="none" normalizeH="0" baseline="0" dirty="0">
                <a:ln>
                  <a:noFill/>
                </a:ln>
                <a:effectLst/>
                <a:latin typeface="Arial Unicode MS" panose="020B0604020202020204" pitchFamily="34" charset="-128"/>
              </a:rPr>
              <a:t>(</a:t>
            </a:r>
            <a:r>
              <a:rPr kumimoji="0" lang="en-US" altLang="en-US" sz="1400" b="0" i="0" u="none" strike="noStrike" cap="none" normalizeH="0" baseline="0" dirty="0" err="1">
                <a:ln>
                  <a:noFill/>
                </a:ln>
                <a:effectLst/>
                <a:latin typeface="Arial Unicode MS" panose="020B0604020202020204" pitchFamily="34" charset="-128"/>
              </a:rPr>
              <a:t>calcSolution</a:t>
            </a:r>
            <a:r>
              <a:rPr kumimoji="0" lang="en-US" altLang="en-US" sz="1400" b="0" i="0" u="none" strike="noStrike" cap="none" normalizeH="0" baseline="0" dirty="0">
                <a:ln>
                  <a:noFill/>
                </a:ln>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Arial Unicode MS" panose="020B0604020202020204" pitchFamily="34" charset="-128"/>
              </a:rPr>
              <a:t>        </a:t>
            </a:r>
            <a:r>
              <a:rPr kumimoji="0" lang="en-US" altLang="en-US" sz="1400" b="0" i="0" u="none" strike="noStrike" cap="none" normalizeH="0" baseline="0" dirty="0" err="1">
                <a:ln>
                  <a:noFill/>
                </a:ln>
                <a:effectLst/>
                <a:latin typeface="Arial Unicode MS" panose="020B0604020202020204" pitchFamily="34" charset="-128"/>
              </a:rPr>
              <a:t>this.add</a:t>
            </a:r>
            <a:r>
              <a:rPr kumimoji="0" lang="en-US" altLang="en-US" sz="1400" b="0" i="0" u="none" strike="noStrike" cap="none" normalizeH="0" baseline="0" dirty="0">
                <a:ln>
                  <a:noFill/>
                </a:ln>
                <a:effectLst/>
                <a:latin typeface="Arial Unicode MS" panose="020B0604020202020204" pitchFamily="34" charset="-128"/>
              </a:rPr>
              <a:t>(</a:t>
            </a:r>
            <a:r>
              <a:rPr kumimoji="0" lang="en-US" altLang="en-US" sz="1400" b="0" i="0" u="none" strike="noStrike" cap="none" normalizeH="0" baseline="0" dirty="0" err="1">
                <a:ln>
                  <a:noFill/>
                </a:ln>
                <a:effectLst/>
                <a:latin typeface="Arial Unicode MS" panose="020B0604020202020204" pitchFamily="34" charset="-128"/>
              </a:rPr>
              <a:t>calcPanel</a:t>
            </a:r>
            <a:r>
              <a:rPr kumimoji="0" lang="en-US" altLang="en-US" sz="1400" b="0" i="0" u="none" strike="noStrike" cap="none" normalizeH="0" baseline="0" dirty="0">
                <a:ln>
                  <a:noFill/>
                </a:ln>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Arial Unicode MS" panose="020B0604020202020204" pitchFamily="34" charset="-128"/>
              </a:rPr>
              <a:t>// continue on the right…</a:t>
            </a:r>
          </a:p>
        </p:txBody>
      </p:sp>
      <p:sp>
        <p:nvSpPr>
          <p:cNvPr id="10" name="Rectangle 2">
            <a:extLst>
              <a:ext uri="{FF2B5EF4-FFF2-40B4-BE49-F238E27FC236}">
                <a16:creationId xmlns:a16="http://schemas.microsoft.com/office/drawing/2014/main" id="{9FD2C82B-F7CA-4BFE-8525-AC14B66D4DAC}"/>
              </a:ext>
            </a:extLst>
          </p:cNvPr>
          <p:cNvSpPr>
            <a:spLocks noChangeArrowheads="1"/>
          </p:cNvSpPr>
          <p:nvPr/>
        </p:nvSpPr>
        <p:spPr bwMode="auto">
          <a:xfrm>
            <a:off x="6129822" y="1221370"/>
            <a:ext cx="5098996"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effectLst/>
                <a:latin typeface="Arial Unicode MS" panose="020B0604020202020204" pitchFamily="34" charset="-128"/>
              </a:rPr>
              <a:t>// continuation…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effectLst/>
                <a:latin typeface="Arial Unicode MS" panose="020B0604020202020204" pitchFamily="34" charset="-128"/>
              </a:rPr>
              <a:t>// End of setting up the components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effectLst/>
                <a:latin typeface="Arial Unicode MS" panose="020B0604020202020204" pitchFamily="34" charset="-128"/>
              </a:rPr>
              <a:t>} public int </a:t>
            </a:r>
            <a:r>
              <a:rPr kumimoji="0" lang="en-US" altLang="en-US" sz="1500" b="0" i="0" u="none" strike="noStrike" cap="none" normalizeH="0" baseline="0" dirty="0" err="1">
                <a:ln>
                  <a:noFill/>
                </a:ln>
                <a:effectLst/>
                <a:latin typeface="Arial Unicode MS" panose="020B0604020202020204" pitchFamily="34" charset="-128"/>
              </a:rPr>
              <a:t>getFirstNumber</a:t>
            </a:r>
            <a:r>
              <a:rPr kumimoji="0" lang="en-US" altLang="en-US" sz="1500" b="0" i="0" u="none" strike="noStrike" cap="none" normalizeH="0" baseline="0" dirty="0">
                <a:ln>
                  <a:noFill/>
                </a:ln>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latin typeface="Arial Unicode MS" panose="020B0604020202020204" pitchFamily="34" charset="-128"/>
              </a:rPr>
              <a:t>            </a:t>
            </a:r>
            <a:r>
              <a:rPr kumimoji="0" lang="en-US" altLang="en-US" sz="1500" b="0" i="0" u="none" strike="noStrike" cap="none" normalizeH="0" baseline="0" dirty="0">
                <a:ln>
                  <a:noFill/>
                </a:ln>
                <a:effectLst/>
                <a:latin typeface="Arial Unicode MS" panose="020B0604020202020204" pitchFamily="34" charset="-128"/>
              </a:rPr>
              <a:t>return </a:t>
            </a:r>
            <a:r>
              <a:rPr kumimoji="0" lang="en-US" altLang="en-US" sz="1500" b="0" i="0" u="none" strike="noStrike" cap="none" normalizeH="0" baseline="0" dirty="0" err="1">
                <a:ln>
                  <a:noFill/>
                </a:ln>
                <a:effectLst/>
                <a:latin typeface="Arial Unicode MS" panose="020B0604020202020204" pitchFamily="34" charset="-128"/>
              </a:rPr>
              <a:t>Integer.parseInt</a:t>
            </a:r>
            <a:r>
              <a:rPr kumimoji="0" lang="en-US" altLang="en-US" sz="1500" b="0" i="0" u="none" strike="noStrike" cap="none" normalizeH="0" baseline="0" dirty="0">
                <a:ln>
                  <a:noFill/>
                </a:ln>
                <a:effectLst/>
                <a:latin typeface="Arial Unicode MS" panose="020B0604020202020204" pitchFamily="34" charset="-128"/>
              </a:rPr>
              <a:t>(</a:t>
            </a:r>
            <a:r>
              <a:rPr kumimoji="0" lang="en-US" altLang="en-US" sz="1500" b="0" i="0" u="none" strike="noStrike" cap="none" normalizeH="0" baseline="0" dirty="0" err="1">
                <a:ln>
                  <a:noFill/>
                </a:ln>
                <a:effectLst/>
                <a:latin typeface="Arial Unicode MS" panose="020B0604020202020204" pitchFamily="34" charset="-128"/>
              </a:rPr>
              <a:t>firstNumber.getText</a:t>
            </a:r>
            <a:r>
              <a:rPr kumimoji="0" lang="en-US" altLang="en-US" sz="1500" b="0" i="0" u="none" strike="noStrike" cap="none" normalizeH="0" baseline="0" dirty="0">
                <a:ln>
                  <a:noFill/>
                </a:ln>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effectLst/>
                <a:latin typeface="Arial Unicode MS" panose="020B0604020202020204" pitchFamily="34" charset="-128"/>
              </a:rPr>
              <a:t>         public int </a:t>
            </a:r>
            <a:r>
              <a:rPr kumimoji="0" lang="en-US" altLang="en-US" sz="1500" b="0" i="0" u="none" strike="noStrike" cap="none" normalizeH="0" baseline="0" dirty="0" err="1">
                <a:ln>
                  <a:noFill/>
                </a:ln>
                <a:effectLst/>
                <a:latin typeface="Arial Unicode MS" panose="020B0604020202020204" pitchFamily="34" charset="-128"/>
              </a:rPr>
              <a:t>getSecondNumber</a:t>
            </a:r>
            <a:r>
              <a:rPr kumimoji="0" lang="en-US" altLang="en-US" sz="1500" b="0" i="0" u="none" strike="noStrike" cap="none" normalizeH="0" baseline="0" dirty="0">
                <a:ln>
                  <a:noFill/>
                </a:ln>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latin typeface="Arial Unicode MS" panose="020B0604020202020204" pitchFamily="34" charset="-128"/>
              </a:rPr>
              <a:t>            </a:t>
            </a:r>
            <a:r>
              <a:rPr kumimoji="0" lang="en-US" altLang="en-US" sz="1500" b="0" i="0" u="none" strike="noStrike" cap="none" normalizeH="0" baseline="0" dirty="0">
                <a:ln>
                  <a:noFill/>
                </a:ln>
                <a:effectLst/>
                <a:latin typeface="Arial Unicode MS" panose="020B0604020202020204" pitchFamily="34" charset="-128"/>
              </a:rPr>
              <a:t>return </a:t>
            </a:r>
            <a:r>
              <a:rPr kumimoji="0" lang="en-US" altLang="en-US" sz="1500" b="0" i="0" u="none" strike="noStrike" cap="none" normalizeH="0" baseline="0" dirty="0" err="1">
                <a:ln>
                  <a:noFill/>
                </a:ln>
                <a:effectLst/>
                <a:latin typeface="Arial Unicode MS" panose="020B0604020202020204" pitchFamily="34" charset="-128"/>
              </a:rPr>
              <a:t>Integer.parseInt</a:t>
            </a:r>
            <a:r>
              <a:rPr kumimoji="0" lang="en-US" altLang="en-US" sz="1500" b="0" i="0" u="none" strike="noStrike" cap="none" normalizeH="0" baseline="0" dirty="0">
                <a:ln>
                  <a:noFill/>
                </a:ln>
                <a:effectLst/>
                <a:latin typeface="Arial Unicode MS" panose="020B0604020202020204" pitchFamily="34" charset="-128"/>
              </a:rPr>
              <a:t>(</a:t>
            </a:r>
            <a:r>
              <a:rPr kumimoji="0" lang="en-US" altLang="en-US" sz="1500" b="0" i="0" u="none" strike="noStrike" cap="none" normalizeH="0" baseline="0" dirty="0" err="1">
                <a:ln>
                  <a:noFill/>
                </a:ln>
                <a:effectLst/>
                <a:latin typeface="Arial Unicode MS" panose="020B0604020202020204" pitchFamily="34" charset="-128"/>
              </a:rPr>
              <a:t>secondNumber.getText</a:t>
            </a:r>
            <a:r>
              <a:rPr kumimoji="0" lang="en-US" altLang="en-US" sz="1500" b="0" i="0" u="none" strike="noStrike" cap="none" normalizeH="0" baseline="0" dirty="0">
                <a:ln>
                  <a:noFill/>
                </a:ln>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latin typeface="Arial Unicode MS" panose="020B0604020202020204" pitchFamily="34" charset="-128"/>
              </a:rPr>
              <a:t>         </a:t>
            </a:r>
            <a:r>
              <a:rPr kumimoji="0" lang="en-US" altLang="en-US" sz="1500" b="0" i="0" u="none" strike="noStrike" cap="none" normalizeH="0" baseline="0" dirty="0">
                <a:ln>
                  <a:noFill/>
                </a:ln>
                <a:effectLst/>
                <a:latin typeface="Arial Unicode MS" panose="020B0604020202020204" pitchFamily="34" charset="-128"/>
              </a:rPr>
              <a:t>public int </a:t>
            </a:r>
            <a:r>
              <a:rPr kumimoji="0" lang="en-US" altLang="en-US" sz="1500" b="0" i="0" u="none" strike="noStrike" cap="none" normalizeH="0" baseline="0" dirty="0" err="1">
                <a:ln>
                  <a:noFill/>
                </a:ln>
                <a:effectLst/>
                <a:latin typeface="Arial Unicode MS" panose="020B0604020202020204" pitchFamily="34" charset="-128"/>
              </a:rPr>
              <a:t>getCalcSolution</a:t>
            </a:r>
            <a:r>
              <a:rPr kumimoji="0" lang="en-US" altLang="en-US" sz="1500" b="0" i="0" u="none" strike="noStrike" cap="none" normalizeH="0" baseline="0" dirty="0">
                <a:ln>
                  <a:noFill/>
                </a:ln>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latin typeface="Arial Unicode MS" panose="020B0604020202020204" pitchFamily="34" charset="-128"/>
              </a:rPr>
              <a:t>             </a:t>
            </a:r>
            <a:r>
              <a:rPr kumimoji="0" lang="en-US" altLang="en-US" sz="1500" b="0" i="0" u="none" strike="noStrike" cap="none" normalizeH="0" baseline="0" dirty="0">
                <a:ln>
                  <a:noFill/>
                </a:ln>
                <a:effectLst/>
                <a:latin typeface="Arial Unicode MS" panose="020B0604020202020204" pitchFamily="34" charset="-128"/>
              </a:rPr>
              <a:t>return </a:t>
            </a:r>
            <a:r>
              <a:rPr kumimoji="0" lang="en-US" altLang="en-US" sz="1500" b="0" i="0" u="none" strike="noStrike" cap="none" normalizeH="0" baseline="0" dirty="0" err="1">
                <a:ln>
                  <a:noFill/>
                </a:ln>
                <a:effectLst/>
                <a:latin typeface="Arial Unicode MS" panose="020B0604020202020204" pitchFamily="34" charset="-128"/>
              </a:rPr>
              <a:t>Integer.parseInt</a:t>
            </a:r>
            <a:r>
              <a:rPr kumimoji="0" lang="en-US" altLang="en-US" sz="1500" b="0" i="0" u="none" strike="noStrike" cap="none" normalizeH="0" baseline="0" dirty="0">
                <a:ln>
                  <a:noFill/>
                </a:ln>
                <a:effectLst/>
                <a:latin typeface="Arial Unicode MS" panose="020B0604020202020204" pitchFamily="34" charset="-128"/>
              </a:rPr>
              <a:t>(</a:t>
            </a:r>
            <a:r>
              <a:rPr kumimoji="0" lang="en-US" altLang="en-US" sz="1500" b="0" i="0" u="none" strike="noStrike" cap="none" normalizeH="0" baseline="0" dirty="0" err="1">
                <a:ln>
                  <a:noFill/>
                </a:ln>
                <a:effectLst/>
                <a:latin typeface="Arial Unicode MS" panose="020B0604020202020204" pitchFamily="34" charset="-128"/>
              </a:rPr>
              <a:t>calcSolution.getText</a:t>
            </a:r>
            <a:r>
              <a:rPr kumimoji="0" lang="en-US" altLang="en-US" sz="1500" b="0" i="0" u="none" strike="noStrike" cap="none" normalizeH="0" baseline="0" dirty="0">
                <a:ln>
                  <a:noFill/>
                </a:ln>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latin typeface="Arial Unicode MS" panose="020B0604020202020204" pitchFamily="34" charset="-128"/>
              </a:rPr>
              <a:t>          </a:t>
            </a:r>
            <a:r>
              <a:rPr kumimoji="0" lang="en-US" altLang="en-US" sz="1500" b="0" i="0" u="none" strike="noStrike" cap="none" normalizeH="0" baseline="0" dirty="0">
                <a:ln>
                  <a:noFill/>
                </a:ln>
                <a:effectLst/>
                <a:latin typeface="Arial Unicode MS" panose="020B0604020202020204" pitchFamily="34" charset="-128"/>
              </a:rPr>
              <a:t>public void </a:t>
            </a:r>
            <a:r>
              <a:rPr kumimoji="0" lang="en-US" altLang="en-US" sz="1500" b="0" i="0" u="none" strike="noStrike" cap="none" normalizeH="0" baseline="0" dirty="0" err="1">
                <a:ln>
                  <a:noFill/>
                </a:ln>
                <a:effectLst/>
                <a:latin typeface="Arial Unicode MS" panose="020B0604020202020204" pitchFamily="34" charset="-128"/>
              </a:rPr>
              <a:t>setCalcSolution</a:t>
            </a:r>
            <a:r>
              <a:rPr kumimoji="0" lang="en-US" altLang="en-US" sz="1500" b="0" i="0" u="none" strike="noStrike" cap="none" normalizeH="0" baseline="0" dirty="0">
                <a:ln>
                  <a:noFill/>
                </a:ln>
                <a:effectLst/>
                <a:latin typeface="Arial Unicode MS" panose="020B0604020202020204" pitchFamily="34" charset="-128"/>
              </a:rPr>
              <a:t>(int solution){ 	</a:t>
            </a:r>
            <a:r>
              <a:rPr kumimoji="0" lang="en-US" altLang="en-US" sz="1500" b="0" i="0" u="none" strike="noStrike" cap="none" normalizeH="0" baseline="0" dirty="0" err="1">
                <a:ln>
                  <a:noFill/>
                </a:ln>
                <a:effectLst/>
                <a:latin typeface="Arial Unicode MS" panose="020B0604020202020204" pitchFamily="34" charset="-128"/>
              </a:rPr>
              <a:t>calcSolution.setText</a:t>
            </a:r>
            <a:r>
              <a:rPr kumimoji="0" lang="en-US" altLang="en-US" sz="1500" b="0" i="0" u="none" strike="noStrike" cap="none" normalizeH="0" baseline="0" dirty="0">
                <a:ln>
                  <a:noFill/>
                </a:ln>
                <a:effectLst/>
                <a:latin typeface="Arial Unicode MS" panose="020B0604020202020204" pitchFamily="34" charset="-128"/>
              </a:rPr>
              <a:t>(</a:t>
            </a:r>
            <a:r>
              <a:rPr kumimoji="0" lang="en-US" altLang="en-US" sz="1500" b="0" i="0" u="none" strike="noStrike" cap="none" normalizeH="0" baseline="0" dirty="0" err="1">
                <a:ln>
                  <a:noFill/>
                </a:ln>
                <a:effectLst/>
                <a:latin typeface="Arial Unicode MS" panose="020B0604020202020204" pitchFamily="34" charset="-128"/>
              </a:rPr>
              <a:t>Integer.toString</a:t>
            </a:r>
            <a:r>
              <a:rPr kumimoji="0" lang="en-US" altLang="en-US" sz="1500" b="0" i="0" u="none" strike="noStrike" cap="none" normalizeH="0" baseline="0" dirty="0">
                <a:ln>
                  <a:noFill/>
                </a:ln>
                <a:effectLst/>
                <a:latin typeface="Arial Unicode MS" panose="020B0604020202020204" pitchFamily="34" charset="-128"/>
              </a:rPr>
              <a:t>(solution));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effectLst/>
                <a:latin typeface="Arial Unicode MS" panose="020B0604020202020204" pitchFamily="34" charset="-128"/>
              </a:rPr>
              <a:t>// If the </a:t>
            </a:r>
            <a:r>
              <a:rPr kumimoji="0" lang="en-US" altLang="en-US" sz="1500" b="0" i="0" u="none" strike="noStrike" cap="none" normalizeH="0" baseline="0" dirty="0" err="1">
                <a:ln>
                  <a:noFill/>
                </a:ln>
                <a:effectLst/>
                <a:latin typeface="Arial Unicode MS" panose="020B0604020202020204" pitchFamily="34" charset="-128"/>
              </a:rPr>
              <a:t>calculateButton</a:t>
            </a:r>
            <a:r>
              <a:rPr kumimoji="0" lang="en-US" altLang="en-US" sz="1500" b="0" i="0" u="none" strike="noStrike" cap="none" normalizeH="0" baseline="0" dirty="0">
                <a:ln>
                  <a:noFill/>
                </a:ln>
                <a:effectLst/>
                <a:latin typeface="Arial Unicode MS" panose="020B0604020202020204" pitchFamily="34" charset="-128"/>
              </a:rPr>
              <a:t> is clicked execute a method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effectLst/>
                <a:latin typeface="Arial Unicode MS" panose="020B0604020202020204" pitchFamily="34" charset="-128"/>
              </a:rPr>
              <a:t>// in the Controller named </a:t>
            </a:r>
            <a:r>
              <a:rPr kumimoji="0" lang="en-US" altLang="en-US" sz="1500" b="0" i="0" u="none" strike="noStrike" cap="none" normalizeH="0" baseline="0" dirty="0" err="1">
                <a:ln>
                  <a:noFill/>
                </a:ln>
                <a:effectLst/>
                <a:latin typeface="Arial Unicode MS" panose="020B0604020202020204" pitchFamily="34" charset="-128"/>
              </a:rPr>
              <a:t>actionPerformed</a:t>
            </a:r>
            <a:r>
              <a:rPr kumimoji="0" lang="en-US" altLang="en-US" sz="1500" b="0" i="0" u="none" strike="noStrike" cap="none" normalizeH="0" baseline="0" dirty="0">
                <a:ln>
                  <a:noFill/>
                </a:ln>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effectLst/>
                <a:latin typeface="Arial Unicode MS" panose="020B0604020202020204" pitchFamily="34" charset="-128"/>
              </a:rPr>
              <a:t>         void </a:t>
            </a:r>
            <a:r>
              <a:rPr kumimoji="0" lang="en-US" altLang="en-US" sz="1500" b="0" i="0" u="none" strike="noStrike" cap="none" normalizeH="0" baseline="0" dirty="0" err="1">
                <a:ln>
                  <a:noFill/>
                </a:ln>
                <a:effectLst/>
                <a:latin typeface="Arial Unicode MS" panose="020B0604020202020204" pitchFamily="34" charset="-128"/>
              </a:rPr>
              <a:t>addCalculateListener</a:t>
            </a:r>
            <a:r>
              <a:rPr kumimoji="0" lang="en-US" altLang="en-US" sz="1500" b="0" i="0" u="none" strike="noStrike" cap="none" normalizeH="0" baseline="0" dirty="0">
                <a:ln>
                  <a:noFill/>
                </a:ln>
                <a:effectLst/>
                <a:latin typeface="Arial Unicode MS" panose="020B0604020202020204" pitchFamily="34" charset="-128"/>
              </a:rPr>
              <a:t>(ActionListener </a:t>
            </a:r>
            <a:r>
              <a:rPr kumimoji="0" lang="en-US" altLang="en-US" sz="1500" b="0" i="0" u="none" strike="noStrike" cap="none" normalizeH="0" baseline="0" dirty="0" err="1">
                <a:ln>
                  <a:noFill/>
                </a:ln>
                <a:effectLst/>
                <a:latin typeface="Arial Unicode MS" panose="020B0604020202020204" pitchFamily="34" charset="-128"/>
              </a:rPr>
              <a:t>listenForCalcButton</a:t>
            </a:r>
            <a:r>
              <a:rPr kumimoji="0" lang="en-US" altLang="en-US" sz="1500" b="0" i="0" u="none" strike="noStrike" cap="none" normalizeH="0" baseline="0" dirty="0">
                <a:ln>
                  <a:noFill/>
                </a:ln>
                <a:effectLst/>
                <a:latin typeface="Arial Unicode MS" panose="020B0604020202020204" pitchFamily="34" charset="-128"/>
              </a:rPr>
              <a:t>){ 	</a:t>
            </a:r>
            <a:r>
              <a:rPr kumimoji="0" lang="en-US" altLang="en-US" sz="1500" b="0" i="0" u="none" strike="noStrike" cap="none" normalizeH="0" baseline="0" dirty="0" err="1">
                <a:ln>
                  <a:noFill/>
                </a:ln>
                <a:effectLst/>
                <a:latin typeface="Arial Unicode MS" panose="020B0604020202020204" pitchFamily="34" charset="-128"/>
              </a:rPr>
              <a:t>calculateButton.addActionListener</a:t>
            </a:r>
            <a:r>
              <a:rPr kumimoji="0" lang="en-US" altLang="en-US" sz="1500" b="0" i="0" u="none" strike="noStrike" cap="none" normalizeH="0" baseline="0" dirty="0">
                <a:ln>
                  <a:noFill/>
                </a:ln>
                <a:effectLst/>
                <a:latin typeface="Arial Unicode MS" panose="020B0604020202020204" pitchFamily="34" charset="-128"/>
              </a:rPr>
              <a:t>(</a:t>
            </a:r>
            <a:r>
              <a:rPr kumimoji="0" lang="en-US" altLang="en-US" sz="1500" b="0" i="0" u="none" strike="noStrike" cap="none" normalizeH="0" baseline="0" dirty="0" err="1">
                <a:ln>
                  <a:noFill/>
                </a:ln>
                <a:effectLst/>
                <a:latin typeface="Arial Unicode MS" panose="020B0604020202020204" pitchFamily="34" charset="-128"/>
              </a:rPr>
              <a:t>listenForCalcButton</a:t>
            </a:r>
            <a:r>
              <a:rPr kumimoji="0" lang="en-US" altLang="en-US" sz="1500" b="0" i="0" u="none" strike="noStrike" cap="none" normalizeH="0" baseline="0" dirty="0">
                <a:ln>
                  <a:noFill/>
                </a:ln>
                <a:effectLst/>
                <a:latin typeface="Arial Unicode MS" panose="020B0604020202020204" pitchFamily="34" charset="-128"/>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effectLst/>
                <a:latin typeface="Arial Unicode MS" panose="020B0604020202020204" pitchFamily="34" charset="-128"/>
              </a:rPr>
              <a:t>// Open a popup that contains the error message passed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effectLst/>
                <a:latin typeface="Arial Unicode MS" panose="020B0604020202020204" pitchFamily="34" charset="-128"/>
              </a:rPr>
              <a:t>             void </a:t>
            </a:r>
            <a:r>
              <a:rPr kumimoji="0" lang="en-US" altLang="en-US" sz="1500" b="0" i="0" u="none" strike="noStrike" cap="none" normalizeH="0" baseline="0" dirty="0" err="1">
                <a:ln>
                  <a:noFill/>
                </a:ln>
                <a:effectLst/>
                <a:latin typeface="Arial Unicode MS" panose="020B0604020202020204" pitchFamily="34" charset="-128"/>
              </a:rPr>
              <a:t>displayErrorMessage</a:t>
            </a:r>
            <a:r>
              <a:rPr kumimoji="0" lang="en-US" altLang="en-US" sz="1500" b="0" i="0" u="none" strike="noStrike" cap="none" normalizeH="0" baseline="0" dirty="0">
                <a:ln>
                  <a:noFill/>
                </a:ln>
                <a:effectLst/>
                <a:latin typeface="Arial Unicode MS" panose="020B0604020202020204" pitchFamily="34" charset="-128"/>
              </a:rPr>
              <a:t>(String </a:t>
            </a:r>
            <a:r>
              <a:rPr kumimoji="0" lang="en-US" altLang="en-US" sz="1500" b="0" i="0" u="none" strike="noStrike" cap="none" normalizeH="0" baseline="0" dirty="0" err="1">
                <a:ln>
                  <a:noFill/>
                </a:ln>
                <a:effectLst/>
                <a:latin typeface="Arial Unicode MS" panose="020B0604020202020204" pitchFamily="34" charset="-128"/>
              </a:rPr>
              <a:t>errorMessage</a:t>
            </a:r>
            <a:r>
              <a:rPr kumimoji="0" lang="en-US" altLang="en-US" sz="1500" b="0" i="0" u="none" strike="noStrike" cap="none" normalizeH="0" baseline="0" dirty="0">
                <a:ln>
                  <a:noFill/>
                </a:ln>
                <a:effectLst/>
                <a:latin typeface="Arial Unicode MS" panose="020B0604020202020204" pitchFamily="34" charset="-128"/>
              </a:rPr>
              <a:t>){ 	</a:t>
            </a:r>
            <a:r>
              <a:rPr kumimoji="0" lang="en-US" altLang="en-US" sz="1500" b="0" i="0" u="none" strike="noStrike" cap="none" normalizeH="0" baseline="0" dirty="0" err="1">
                <a:ln>
                  <a:noFill/>
                </a:ln>
                <a:effectLst/>
                <a:latin typeface="Arial Unicode MS" panose="020B0604020202020204" pitchFamily="34" charset="-128"/>
              </a:rPr>
              <a:t>JOptionPane.showMessageDialog</a:t>
            </a:r>
            <a:r>
              <a:rPr kumimoji="0" lang="en-US" altLang="en-US" sz="1500" b="0" i="0" u="none" strike="noStrike" cap="none" normalizeH="0" baseline="0" dirty="0">
                <a:ln>
                  <a:noFill/>
                </a:ln>
                <a:effectLst/>
                <a:latin typeface="Arial Unicode MS" panose="020B0604020202020204" pitchFamily="34" charset="-128"/>
              </a:rPr>
              <a:t>(this, </a:t>
            </a:r>
            <a:r>
              <a:rPr kumimoji="0" lang="en-US" altLang="en-US" sz="1500" b="0" i="0" u="none" strike="noStrike" cap="none" normalizeH="0" baseline="0" dirty="0" err="1">
                <a:ln>
                  <a:noFill/>
                </a:ln>
                <a:effectLst/>
                <a:latin typeface="Arial Unicode MS" panose="020B0604020202020204" pitchFamily="34" charset="-128"/>
              </a:rPr>
              <a:t>errorMessage</a:t>
            </a:r>
            <a:r>
              <a:rPr kumimoji="0" lang="en-US" altLang="en-US" sz="1500" b="0" i="0" u="none" strike="noStrike" cap="none" normalizeH="0" baseline="0" dirty="0">
                <a:ln>
                  <a:noFill/>
                </a:ln>
                <a:effectLst/>
                <a:latin typeface="Arial Unicode MS" panose="020B0604020202020204" pitchFamily="34" charset="-128"/>
              </a:rPr>
              <a:t>); } }</a:t>
            </a:r>
            <a:r>
              <a:rPr kumimoji="0" lang="en-US" altLang="en-US" sz="1500" b="0" i="0" u="none" strike="noStrike" cap="none" normalizeH="0" baseline="0" dirty="0">
                <a:ln>
                  <a:noFill/>
                </a:ln>
                <a:effectLst/>
              </a:rPr>
              <a:t> </a:t>
            </a:r>
            <a:endParaRPr kumimoji="0" lang="en-US" altLang="en-US" sz="15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709569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39-2E18-4C4B-A6CF-064C221DF531}"/>
              </a:ext>
            </a:extLst>
          </p:cNvPr>
          <p:cNvSpPr>
            <a:spLocks noGrp="1"/>
          </p:cNvSpPr>
          <p:nvPr>
            <p:ph type="title"/>
          </p:nvPr>
        </p:nvSpPr>
        <p:spPr>
          <a:xfrm>
            <a:off x="421237" y="436173"/>
            <a:ext cx="11357106" cy="1293028"/>
          </a:xfrm>
        </p:spPr>
        <p:txBody>
          <a:bodyPr>
            <a:normAutofit/>
          </a:bodyPr>
          <a:lstStyle/>
          <a:p>
            <a:r>
              <a:rPr lang="en-US" dirty="0"/>
              <a:t>SAMPLE CODE FOR CONTROLLER</a:t>
            </a:r>
            <a:br>
              <a:rPr lang="en-US" dirty="0"/>
            </a:br>
            <a:endParaRPr lang="en-US" dirty="0"/>
          </a:p>
        </p:txBody>
      </p:sp>
      <p:sp>
        <p:nvSpPr>
          <p:cNvPr id="3" name="Content Placeholder 2">
            <a:extLst>
              <a:ext uri="{FF2B5EF4-FFF2-40B4-BE49-F238E27FC236}">
                <a16:creationId xmlns:a16="http://schemas.microsoft.com/office/drawing/2014/main" id="{1DE16EAF-DBD4-444D-A219-98DD60D4395A}"/>
              </a:ext>
            </a:extLst>
          </p:cNvPr>
          <p:cNvSpPr>
            <a:spLocks noGrp="1"/>
          </p:cNvSpPr>
          <p:nvPr>
            <p:ph idx="1"/>
          </p:nvPr>
        </p:nvSpPr>
        <p:spPr>
          <a:xfrm>
            <a:off x="413657" y="1719944"/>
            <a:ext cx="11310257" cy="4898570"/>
          </a:xfrm>
        </p:spPr>
        <p:txBody>
          <a:bodyPr>
            <a:normAutofit/>
          </a:bodyPr>
          <a:lstStyle/>
          <a:p>
            <a:pPr marL="0" indent="0">
              <a:buNone/>
            </a:pPr>
            <a:endParaRPr lang="en-US" sz="1600" dirty="0"/>
          </a:p>
          <a:p>
            <a:endParaRPr lang="en-US" sz="1600" dirty="0"/>
          </a:p>
          <a:p>
            <a:endParaRPr lang="en-US" sz="1600" dirty="0"/>
          </a:p>
        </p:txBody>
      </p:sp>
      <p:sp>
        <p:nvSpPr>
          <p:cNvPr id="6" name="TextBox 5">
            <a:extLst>
              <a:ext uri="{FF2B5EF4-FFF2-40B4-BE49-F238E27FC236}">
                <a16:creationId xmlns:a16="http://schemas.microsoft.com/office/drawing/2014/main" id="{F9B5E430-C878-4A6A-95CA-21291D1BF3A0}"/>
              </a:ext>
            </a:extLst>
          </p:cNvPr>
          <p:cNvSpPr txBox="1"/>
          <p:nvPr/>
        </p:nvSpPr>
        <p:spPr>
          <a:xfrm>
            <a:off x="1164656" y="4477856"/>
            <a:ext cx="3128211" cy="1200329"/>
          </a:xfrm>
          <a:prstGeom prst="rect">
            <a:avLst/>
          </a:prstGeom>
          <a:noFill/>
        </p:spPr>
        <p:txBody>
          <a:bodyPr wrap="square" rtlCol="0">
            <a:spAutoFit/>
          </a:bodyPr>
          <a:lstStyle/>
          <a:p>
            <a:r>
              <a:rPr lang="en-US" dirty="0">
                <a:solidFill>
                  <a:schemeClr val="bg1"/>
                </a:solidFill>
              </a:rPr>
              <a:t>Diagram 1: the application controller pattern as a class diagram</a:t>
            </a:r>
          </a:p>
        </p:txBody>
      </p:sp>
      <p:sp>
        <p:nvSpPr>
          <p:cNvPr id="7" name="TextBox 6">
            <a:extLst>
              <a:ext uri="{FF2B5EF4-FFF2-40B4-BE49-F238E27FC236}">
                <a16:creationId xmlns:a16="http://schemas.microsoft.com/office/drawing/2014/main" id="{97087FBC-CCE4-4F41-BEDC-C47E05094F14}"/>
              </a:ext>
            </a:extLst>
          </p:cNvPr>
          <p:cNvSpPr txBox="1"/>
          <p:nvPr/>
        </p:nvSpPr>
        <p:spPr>
          <a:xfrm>
            <a:off x="413657" y="5172465"/>
            <a:ext cx="2942004" cy="3390181"/>
          </a:xfrm>
          <a:prstGeom prst="rect">
            <a:avLst/>
          </a:prstGeom>
          <a:noFill/>
        </p:spPr>
        <p:txBody>
          <a:bodyPr wrap="square" rtlCol="0">
            <a:spAutoFit/>
          </a:bodyPr>
          <a:lstStyle/>
          <a:p>
            <a:endParaRPr lang="en-US" dirty="0"/>
          </a:p>
        </p:txBody>
      </p:sp>
      <p:sp>
        <p:nvSpPr>
          <p:cNvPr id="9" name="Rectangle 2">
            <a:extLst>
              <a:ext uri="{FF2B5EF4-FFF2-40B4-BE49-F238E27FC236}">
                <a16:creationId xmlns:a16="http://schemas.microsoft.com/office/drawing/2014/main" id="{BA94C682-5FE1-4CC2-B7E6-C34950061E07}"/>
              </a:ext>
            </a:extLst>
          </p:cNvPr>
          <p:cNvSpPr>
            <a:spLocks noChangeArrowheads="1"/>
          </p:cNvSpPr>
          <p:nvPr/>
        </p:nvSpPr>
        <p:spPr bwMode="auto">
          <a:xfrm>
            <a:off x="359228" y="1678702"/>
            <a:ext cx="5098996"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400" dirty="0">
                <a:latin typeface="Arial Unicode MS" panose="020B0604020202020204" pitchFamily="34" charset="-128"/>
              </a:rPr>
              <a:t>import </a:t>
            </a:r>
            <a:r>
              <a:rPr lang="en-US" altLang="en-US" sz="1400" dirty="0" err="1">
                <a:latin typeface="Arial Unicode MS" panose="020B0604020202020204" pitchFamily="34" charset="-128"/>
              </a:rPr>
              <a:t>java.awt.event.ActionEvent</a:t>
            </a:r>
            <a:r>
              <a:rPr lang="en-US" altLang="en-US" sz="1400" dirty="0">
                <a:latin typeface="Arial Unicode MS" panose="020B0604020202020204" pitchFamily="34" charset="-128"/>
              </a:rPr>
              <a:t>; </a:t>
            </a:r>
          </a:p>
          <a:p>
            <a:pPr lvl="0" defTabSz="914400" eaLnBrk="0" fontAlgn="base" hangingPunct="0">
              <a:spcBef>
                <a:spcPct val="0"/>
              </a:spcBef>
              <a:spcAft>
                <a:spcPct val="0"/>
              </a:spcAft>
            </a:pPr>
            <a:r>
              <a:rPr lang="en-US" altLang="en-US" sz="1400" dirty="0">
                <a:latin typeface="Arial Unicode MS" panose="020B0604020202020204" pitchFamily="34" charset="-128"/>
              </a:rPr>
              <a:t>import </a:t>
            </a:r>
            <a:r>
              <a:rPr lang="en-US" altLang="en-US" sz="1400" dirty="0" err="1">
                <a:latin typeface="Arial Unicode MS" panose="020B0604020202020204" pitchFamily="34" charset="-128"/>
              </a:rPr>
              <a:t>java.awt.event.ActionListener</a:t>
            </a:r>
            <a:r>
              <a:rPr lang="en-US" altLang="en-US" sz="1400" dirty="0">
                <a:latin typeface="Arial Unicode MS" panose="020B0604020202020204" pitchFamily="34" charset="-128"/>
              </a:rPr>
              <a:t>; </a:t>
            </a:r>
          </a:p>
          <a:p>
            <a:pPr lvl="0" defTabSz="914400" eaLnBrk="0" fontAlgn="base" hangingPunct="0">
              <a:spcBef>
                <a:spcPct val="0"/>
              </a:spcBef>
              <a:spcAft>
                <a:spcPct val="0"/>
              </a:spcAft>
            </a:pPr>
            <a:r>
              <a:rPr lang="en-US" altLang="en-US" sz="1400" dirty="0">
                <a:latin typeface="Arial Unicode MS" panose="020B0604020202020204" pitchFamily="34" charset="-128"/>
              </a:rPr>
              <a:t>// The Controller coordinates interactions </a:t>
            </a:r>
          </a:p>
          <a:p>
            <a:pPr lvl="0" defTabSz="914400" eaLnBrk="0" fontAlgn="base" hangingPunct="0">
              <a:spcBef>
                <a:spcPct val="0"/>
              </a:spcBef>
              <a:spcAft>
                <a:spcPct val="0"/>
              </a:spcAft>
            </a:pPr>
            <a:r>
              <a:rPr lang="en-US" altLang="en-US" sz="1400" dirty="0">
                <a:latin typeface="Arial Unicode MS" panose="020B0604020202020204" pitchFamily="34" charset="-128"/>
              </a:rPr>
              <a:t>// between the View and Model </a:t>
            </a:r>
          </a:p>
          <a:p>
            <a:pPr lvl="0" defTabSz="914400" eaLnBrk="0" fontAlgn="base" hangingPunct="0">
              <a:spcBef>
                <a:spcPct val="0"/>
              </a:spcBef>
              <a:spcAft>
                <a:spcPct val="0"/>
              </a:spcAft>
            </a:pPr>
            <a:r>
              <a:rPr lang="en-US" altLang="en-US" sz="1400" dirty="0">
                <a:latin typeface="Arial Unicode MS" panose="020B0604020202020204" pitchFamily="34" charset="-128"/>
              </a:rPr>
              <a:t>public class </a:t>
            </a:r>
            <a:r>
              <a:rPr lang="en-US" altLang="en-US" sz="1400" dirty="0" err="1">
                <a:latin typeface="Arial Unicode MS" panose="020B0604020202020204" pitchFamily="34" charset="-128"/>
              </a:rPr>
              <a:t>CalculatorController</a:t>
            </a:r>
            <a:r>
              <a:rPr lang="en-US" altLang="en-US" sz="1400" dirty="0">
                <a:latin typeface="Arial Unicode MS" panose="020B0604020202020204" pitchFamily="34" charset="-128"/>
              </a:rPr>
              <a:t> { </a:t>
            </a:r>
          </a:p>
          <a:p>
            <a:pPr lvl="0" defTabSz="914400" eaLnBrk="0" fontAlgn="base" hangingPunct="0">
              <a:spcBef>
                <a:spcPct val="0"/>
              </a:spcBef>
              <a:spcAft>
                <a:spcPct val="0"/>
              </a:spcAft>
            </a:pPr>
            <a:r>
              <a:rPr lang="en-US" altLang="en-US" sz="1400" dirty="0">
                <a:latin typeface="Arial Unicode MS" panose="020B0604020202020204" pitchFamily="34" charset="-128"/>
              </a:rPr>
              <a:t>   private </a:t>
            </a:r>
            <a:r>
              <a:rPr lang="en-US" altLang="en-US" sz="1400" dirty="0" err="1">
                <a:latin typeface="Arial Unicode MS" panose="020B0604020202020204" pitchFamily="34" charset="-128"/>
              </a:rPr>
              <a:t>CalculatorView</a:t>
            </a:r>
            <a:r>
              <a:rPr lang="en-US" altLang="en-US" sz="1400" dirty="0">
                <a:latin typeface="Arial Unicode MS" panose="020B0604020202020204" pitchFamily="34" charset="-128"/>
              </a:rPr>
              <a:t> </a:t>
            </a:r>
            <a:r>
              <a:rPr lang="en-US" altLang="en-US" sz="1400" dirty="0" err="1">
                <a:latin typeface="Arial Unicode MS" panose="020B0604020202020204" pitchFamily="34" charset="-128"/>
              </a:rPr>
              <a:t>theView</a:t>
            </a:r>
            <a:r>
              <a:rPr lang="en-US" altLang="en-US" sz="1400" dirty="0">
                <a:latin typeface="Arial Unicode MS" panose="020B0604020202020204" pitchFamily="34" charset="-128"/>
              </a:rPr>
              <a:t>; </a:t>
            </a:r>
          </a:p>
          <a:p>
            <a:pPr lvl="0" defTabSz="914400" eaLnBrk="0" fontAlgn="base" hangingPunct="0">
              <a:spcBef>
                <a:spcPct val="0"/>
              </a:spcBef>
              <a:spcAft>
                <a:spcPct val="0"/>
              </a:spcAft>
            </a:pPr>
            <a:r>
              <a:rPr lang="en-US" altLang="en-US" sz="1400" dirty="0">
                <a:latin typeface="Arial Unicode MS" panose="020B0604020202020204" pitchFamily="34" charset="-128"/>
              </a:rPr>
              <a:t>   private </a:t>
            </a:r>
            <a:r>
              <a:rPr lang="en-US" altLang="en-US" sz="1400" dirty="0" err="1">
                <a:latin typeface="Arial Unicode MS" panose="020B0604020202020204" pitchFamily="34" charset="-128"/>
              </a:rPr>
              <a:t>CalculatorModel</a:t>
            </a:r>
            <a:r>
              <a:rPr lang="en-US" altLang="en-US" sz="1400" dirty="0">
                <a:latin typeface="Arial Unicode MS" panose="020B0604020202020204" pitchFamily="34" charset="-128"/>
              </a:rPr>
              <a:t> </a:t>
            </a:r>
            <a:r>
              <a:rPr lang="en-US" altLang="en-US" sz="1400" dirty="0" err="1">
                <a:latin typeface="Arial Unicode MS" panose="020B0604020202020204" pitchFamily="34" charset="-128"/>
              </a:rPr>
              <a:t>theModel</a:t>
            </a:r>
            <a:r>
              <a:rPr lang="en-US" altLang="en-US" sz="1400" dirty="0">
                <a:latin typeface="Arial Unicode MS" panose="020B0604020202020204" pitchFamily="34" charset="-128"/>
              </a:rPr>
              <a:t>; </a:t>
            </a:r>
          </a:p>
          <a:p>
            <a:pPr lvl="0" defTabSz="914400" eaLnBrk="0" fontAlgn="base" hangingPunct="0">
              <a:spcBef>
                <a:spcPct val="0"/>
              </a:spcBef>
              <a:spcAft>
                <a:spcPct val="0"/>
              </a:spcAft>
            </a:pPr>
            <a:r>
              <a:rPr lang="en-US" altLang="en-US" sz="1400" dirty="0">
                <a:latin typeface="Arial Unicode MS" panose="020B0604020202020204" pitchFamily="34" charset="-128"/>
              </a:rPr>
              <a:t>   public </a:t>
            </a:r>
            <a:r>
              <a:rPr lang="en-US" altLang="en-US" sz="1400" dirty="0" err="1">
                <a:latin typeface="Arial Unicode MS" panose="020B0604020202020204" pitchFamily="34" charset="-128"/>
              </a:rPr>
              <a:t>CalculatorController</a:t>
            </a:r>
            <a:r>
              <a:rPr lang="en-US" altLang="en-US" sz="1400" dirty="0">
                <a:latin typeface="Arial Unicode MS" panose="020B0604020202020204" pitchFamily="34" charset="-128"/>
              </a:rPr>
              <a:t>(</a:t>
            </a:r>
            <a:r>
              <a:rPr lang="en-US" altLang="en-US" sz="1400" dirty="0" err="1">
                <a:latin typeface="Arial Unicode MS" panose="020B0604020202020204" pitchFamily="34" charset="-128"/>
              </a:rPr>
              <a:t>CalculatorView</a:t>
            </a:r>
            <a:r>
              <a:rPr lang="en-US" altLang="en-US" sz="1400" dirty="0">
                <a:latin typeface="Arial Unicode MS" panose="020B0604020202020204" pitchFamily="34" charset="-128"/>
              </a:rPr>
              <a:t> </a:t>
            </a:r>
            <a:r>
              <a:rPr lang="en-US" altLang="en-US" sz="1400" dirty="0" err="1">
                <a:latin typeface="Arial Unicode MS" panose="020B0604020202020204" pitchFamily="34" charset="-128"/>
              </a:rPr>
              <a:t>theView</a:t>
            </a:r>
            <a:r>
              <a:rPr lang="en-US" altLang="en-US" sz="1400" dirty="0">
                <a:latin typeface="Arial Unicode MS" panose="020B0604020202020204" pitchFamily="34" charset="-128"/>
              </a:rPr>
              <a:t>,   </a:t>
            </a:r>
          </a:p>
          <a:p>
            <a:pPr lvl="0" defTabSz="914400" eaLnBrk="0" fontAlgn="base" hangingPunct="0">
              <a:spcBef>
                <a:spcPct val="0"/>
              </a:spcBef>
              <a:spcAft>
                <a:spcPct val="0"/>
              </a:spcAft>
            </a:pPr>
            <a:r>
              <a:rPr lang="en-US" altLang="en-US" sz="1400" dirty="0" err="1">
                <a:latin typeface="Arial Unicode MS" panose="020B0604020202020204" pitchFamily="34" charset="-128"/>
              </a:rPr>
              <a:t>CalculatorModel</a:t>
            </a:r>
            <a:r>
              <a:rPr lang="en-US" altLang="en-US" sz="1400" dirty="0">
                <a:latin typeface="Arial Unicode MS" panose="020B0604020202020204" pitchFamily="34" charset="-128"/>
              </a:rPr>
              <a:t> </a:t>
            </a:r>
            <a:r>
              <a:rPr lang="en-US" altLang="en-US" sz="1400" dirty="0" err="1">
                <a:latin typeface="Arial Unicode MS" panose="020B0604020202020204" pitchFamily="34" charset="-128"/>
              </a:rPr>
              <a:t>theModel</a:t>
            </a:r>
            <a:r>
              <a:rPr lang="en-US" altLang="en-US" sz="1400" dirty="0">
                <a:latin typeface="Arial Unicode MS" panose="020B0604020202020204" pitchFamily="34" charset="-128"/>
              </a:rPr>
              <a:t>) { </a:t>
            </a:r>
          </a:p>
          <a:p>
            <a:pPr lvl="0" defTabSz="914400" eaLnBrk="0" fontAlgn="base" hangingPunct="0">
              <a:spcBef>
                <a:spcPct val="0"/>
              </a:spcBef>
              <a:spcAft>
                <a:spcPct val="0"/>
              </a:spcAft>
            </a:pPr>
            <a:r>
              <a:rPr lang="en-US" altLang="en-US" sz="1400" dirty="0">
                <a:latin typeface="Arial Unicode MS" panose="020B0604020202020204" pitchFamily="34" charset="-128"/>
              </a:rPr>
              <a:t>   </a:t>
            </a:r>
            <a:r>
              <a:rPr lang="en-US" altLang="en-US" sz="1400" dirty="0" err="1">
                <a:latin typeface="Arial Unicode MS" panose="020B0604020202020204" pitchFamily="34" charset="-128"/>
              </a:rPr>
              <a:t>this.theView</a:t>
            </a:r>
            <a:r>
              <a:rPr lang="en-US" altLang="en-US" sz="1400" dirty="0">
                <a:latin typeface="Arial Unicode MS" panose="020B0604020202020204" pitchFamily="34" charset="-128"/>
              </a:rPr>
              <a:t> = </a:t>
            </a:r>
            <a:r>
              <a:rPr lang="en-US" altLang="en-US" sz="1400" dirty="0" err="1">
                <a:latin typeface="Arial Unicode MS" panose="020B0604020202020204" pitchFamily="34" charset="-128"/>
              </a:rPr>
              <a:t>theView</a:t>
            </a:r>
            <a:r>
              <a:rPr lang="en-US" altLang="en-US" sz="1400" dirty="0">
                <a:latin typeface="Arial Unicode MS" panose="020B0604020202020204" pitchFamily="34" charset="-128"/>
              </a:rPr>
              <a:t>; </a:t>
            </a:r>
            <a:r>
              <a:rPr lang="en-US" altLang="en-US" sz="1400" dirty="0" err="1">
                <a:latin typeface="Arial Unicode MS" panose="020B0604020202020204" pitchFamily="34" charset="-128"/>
              </a:rPr>
              <a:t>this.theModel</a:t>
            </a:r>
            <a:r>
              <a:rPr lang="en-US" altLang="en-US" sz="1400" dirty="0">
                <a:latin typeface="Arial Unicode MS" panose="020B0604020202020204" pitchFamily="34" charset="-128"/>
              </a:rPr>
              <a:t> = </a:t>
            </a:r>
            <a:r>
              <a:rPr lang="en-US" altLang="en-US" sz="1400" dirty="0" err="1">
                <a:latin typeface="Arial Unicode MS" panose="020B0604020202020204" pitchFamily="34" charset="-128"/>
              </a:rPr>
              <a:t>theModel</a:t>
            </a:r>
            <a:r>
              <a:rPr lang="en-US" altLang="en-US" sz="1400" dirty="0">
                <a:latin typeface="Arial Unicode MS" panose="020B0604020202020204" pitchFamily="34" charset="-128"/>
              </a:rPr>
              <a:t>; </a:t>
            </a:r>
          </a:p>
          <a:p>
            <a:pPr lvl="0" defTabSz="914400" eaLnBrk="0" fontAlgn="base" hangingPunct="0">
              <a:spcBef>
                <a:spcPct val="0"/>
              </a:spcBef>
              <a:spcAft>
                <a:spcPct val="0"/>
              </a:spcAft>
            </a:pPr>
            <a:endParaRPr lang="en-US" altLang="en-US" sz="1400" dirty="0">
              <a:latin typeface="Arial Unicode MS" panose="020B0604020202020204" pitchFamily="34" charset="-128"/>
            </a:endParaRPr>
          </a:p>
          <a:p>
            <a:pPr lvl="0" defTabSz="914400" eaLnBrk="0" fontAlgn="base" hangingPunct="0">
              <a:spcBef>
                <a:spcPct val="0"/>
              </a:spcBef>
              <a:spcAft>
                <a:spcPct val="0"/>
              </a:spcAft>
            </a:pPr>
            <a:r>
              <a:rPr lang="en-US" altLang="en-US" sz="1400" dirty="0">
                <a:latin typeface="Arial Unicode MS" panose="020B0604020202020204" pitchFamily="34" charset="-128"/>
              </a:rPr>
              <a:t>// Tell the View that when ever the calculate button </a:t>
            </a:r>
          </a:p>
          <a:p>
            <a:pPr lvl="0" defTabSz="914400" eaLnBrk="0" fontAlgn="base" hangingPunct="0">
              <a:spcBef>
                <a:spcPct val="0"/>
              </a:spcBef>
              <a:spcAft>
                <a:spcPct val="0"/>
              </a:spcAft>
            </a:pPr>
            <a:r>
              <a:rPr lang="en-US" altLang="en-US" sz="1400" dirty="0">
                <a:latin typeface="Arial Unicode MS" panose="020B0604020202020204" pitchFamily="34" charset="-128"/>
              </a:rPr>
              <a:t>// is clicked to execute the </a:t>
            </a:r>
            <a:r>
              <a:rPr lang="en-US" altLang="en-US" sz="1400" dirty="0" err="1">
                <a:latin typeface="Arial Unicode MS" panose="020B0604020202020204" pitchFamily="34" charset="-128"/>
              </a:rPr>
              <a:t>actionPerformed</a:t>
            </a:r>
            <a:r>
              <a:rPr lang="en-US" altLang="en-US" sz="1400" dirty="0">
                <a:latin typeface="Arial Unicode MS" panose="020B0604020202020204" pitchFamily="34" charset="-128"/>
              </a:rPr>
              <a:t> method </a:t>
            </a:r>
          </a:p>
          <a:p>
            <a:pPr lvl="0" defTabSz="914400" eaLnBrk="0" fontAlgn="base" hangingPunct="0">
              <a:spcBef>
                <a:spcPct val="0"/>
              </a:spcBef>
              <a:spcAft>
                <a:spcPct val="0"/>
              </a:spcAft>
            </a:pPr>
            <a:r>
              <a:rPr lang="en-US" altLang="en-US" sz="1400" dirty="0">
                <a:latin typeface="Arial Unicode MS" panose="020B0604020202020204" pitchFamily="34" charset="-128"/>
              </a:rPr>
              <a:t>// in the </a:t>
            </a:r>
            <a:r>
              <a:rPr lang="en-US" altLang="en-US" sz="1400" dirty="0" err="1">
                <a:latin typeface="Arial Unicode MS" panose="020B0604020202020204" pitchFamily="34" charset="-128"/>
              </a:rPr>
              <a:t>CalculateListener</a:t>
            </a:r>
            <a:r>
              <a:rPr lang="en-US" altLang="en-US" sz="1400" dirty="0">
                <a:latin typeface="Arial Unicode MS" panose="020B0604020202020204" pitchFamily="34" charset="-128"/>
              </a:rPr>
              <a:t> inner class   </a:t>
            </a:r>
          </a:p>
          <a:p>
            <a:pPr lvl="0" defTabSz="914400" eaLnBrk="0" fontAlgn="base" hangingPunct="0">
              <a:spcBef>
                <a:spcPct val="0"/>
              </a:spcBef>
              <a:spcAft>
                <a:spcPct val="0"/>
              </a:spcAft>
            </a:pPr>
            <a:r>
              <a:rPr lang="en-US" altLang="en-US" sz="1400" dirty="0">
                <a:latin typeface="Arial Unicode MS" panose="020B0604020202020204" pitchFamily="34" charset="-128"/>
              </a:rPr>
              <a:t> </a:t>
            </a:r>
          </a:p>
          <a:p>
            <a:pPr lvl="0" defTabSz="914400" eaLnBrk="0" fontAlgn="base" hangingPunct="0">
              <a:spcBef>
                <a:spcPct val="0"/>
              </a:spcBef>
              <a:spcAft>
                <a:spcPct val="0"/>
              </a:spcAft>
            </a:pPr>
            <a:r>
              <a:rPr lang="en-US" altLang="en-US" sz="1400" dirty="0">
                <a:latin typeface="Arial Unicode MS" panose="020B0604020202020204" pitchFamily="34" charset="-128"/>
              </a:rPr>
              <a:t>  </a:t>
            </a:r>
            <a:r>
              <a:rPr lang="en-US" altLang="en-US" sz="1400" dirty="0" err="1">
                <a:latin typeface="Arial Unicode MS" panose="020B0604020202020204" pitchFamily="34" charset="-128"/>
              </a:rPr>
              <a:t>this.theView.addCalculateListener</a:t>
            </a:r>
            <a:r>
              <a:rPr lang="en-US" altLang="en-US" sz="1400" dirty="0">
                <a:latin typeface="Arial Unicode MS" panose="020B0604020202020204" pitchFamily="34" charset="-128"/>
              </a:rPr>
              <a:t>(new </a:t>
            </a:r>
            <a:r>
              <a:rPr lang="en-US" altLang="en-US" sz="1400" dirty="0" err="1">
                <a:latin typeface="Arial Unicode MS" panose="020B0604020202020204" pitchFamily="34" charset="-128"/>
              </a:rPr>
              <a:t>CalculateListener</a:t>
            </a:r>
            <a:r>
              <a:rPr lang="en-US" altLang="en-US" sz="1400" dirty="0">
                <a:latin typeface="Arial Unicode MS" panose="020B0604020202020204" pitchFamily="34" charset="-128"/>
              </a:rPr>
              <a:t>()); } class </a:t>
            </a:r>
            <a:r>
              <a:rPr lang="en-US" altLang="en-US" sz="1400" dirty="0" err="1">
                <a:latin typeface="Arial Unicode MS" panose="020B0604020202020204" pitchFamily="34" charset="-128"/>
              </a:rPr>
              <a:t>CalculateListener</a:t>
            </a:r>
            <a:r>
              <a:rPr lang="en-US" altLang="en-US" sz="1400" dirty="0">
                <a:latin typeface="Arial Unicode MS" panose="020B0604020202020204" pitchFamily="34" charset="-128"/>
              </a:rPr>
              <a:t> implements ActionListener{ </a:t>
            </a:r>
          </a:p>
          <a:p>
            <a:pPr lvl="0" defTabSz="914400" eaLnBrk="0" fontAlgn="base" hangingPunct="0">
              <a:spcBef>
                <a:spcPct val="0"/>
              </a:spcBef>
              <a:spcAft>
                <a:spcPct val="0"/>
              </a:spcAft>
            </a:pPr>
            <a:r>
              <a:rPr lang="en-US" altLang="en-US" sz="1400" dirty="0">
                <a:latin typeface="Arial Unicode MS" panose="020B0604020202020204" pitchFamily="34" charset="-128"/>
              </a:rPr>
              <a:t>     public void </a:t>
            </a:r>
            <a:r>
              <a:rPr lang="en-US" altLang="en-US" sz="1400" dirty="0" err="1">
                <a:latin typeface="Arial Unicode MS" panose="020B0604020202020204" pitchFamily="34" charset="-128"/>
              </a:rPr>
              <a:t>actionPerformed</a:t>
            </a:r>
            <a:r>
              <a:rPr lang="en-US" altLang="en-US" sz="1400" dirty="0">
                <a:latin typeface="Arial Unicode MS" panose="020B0604020202020204" pitchFamily="34" charset="-128"/>
              </a:rPr>
              <a:t>(</a:t>
            </a:r>
            <a:r>
              <a:rPr lang="en-US" altLang="en-US" sz="1400" dirty="0" err="1">
                <a:latin typeface="Arial Unicode MS" panose="020B0604020202020204" pitchFamily="34" charset="-128"/>
              </a:rPr>
              <a:t>ActionEvent</a:t>
            </a:r>
            <a:r>
              <a:rPr lang="en-US" altLang="en-US" sz="1400" dirty="0">
                <a:latin typeface="Arial Unicode MS" panose="020B0604020202020204" pitchFamily="34" charset="-128"/>
              </a:rPr>
              <a:t> e) { </a:t>
            </a:r>
          </a:p>
          <a:p>
            <a:pPr lvl="0" defTabSz="914400" eaLnBrk="0" fontAlgn="base" hangingPunct="0">
              <a:spcBef>
                <a:spcPct val="0"/>
              </a:spcBef>
              <a:spcAft>
                <a:spcPct val="0"/>
              </a:spcAft>
            </a:pPr>
            <a:r>
              <a:rPr lang="en-US" altLang="en-US" sz="1400" dirty="0">
                <a:latin typeface="Arial Unicode MS" panose="020B0604020202020204" pitchFamily="34" charset="-128"/>
              </a:rPr>
              <a:t>	int </a:t>
            </a:r>
            <a:r>
              <a:rPr lang="en-US" altLang="en-US" sz="1400" dirty="0" err="1">
                <a:latin typeface="Arial Unicode MS" panose="020B0604020202020204" pitchFamily="34" charset="-128"/>
              </a:rPr>
              <a:t>firstNumber</a:t>
            </a:r>
            <a:r>
              <a:rPr lang="en-US" altLang="en-US" sz="1400" dirty="0">
                <a:latin typeface="Arial Unicode MS" panose="020B0604020202020204" pitchFamily="34" charset="-128"/>
              </a:rPr>
              <a:t>, </a:t>
            </a:r>
            <a:r>
              <a:rPr lang="en-US" altLang="en-US" sz="1400" dirty="0" err="1">
                <a:latin typeface="Arial Unicode MS" panose="020B0604020202020204" pitchFamily="34" charset="-128"/>
              </a:rPr>
              <a:t>secondNumber</a:t>
            </a:r>
            <a:r>
              <a:rPr lang="en-US" altLang="en-US" sz="1400" dirty="0">
                <a:latin typeface="Arial Unicode MS" panose="020B0604020202020204" pitchFamily="34" charset="-128"/>
              </a:rPr>
              <a:t> = 0; </a:t>
            </a:r>
          </a:p>
          <a:p>
            <a:pPr lvl="0" defTabSz="914400" eaLnBrk="0" fontAlgn="base" hangingPunct="0">
              <a:spcBef>
                <a:spcPct val="0"/>
              </a:spcBef>
              <a:spcAft>
                <a:spcPct val="0"/>
              </a:spcAft>
            </a:pPr>
            <a:endParaRPr lang="en-US" altLang="en-US" sz="1400" dirty="0">
              <a:latin typeface="Arial Unicode MS" panose="020B0604020202020204" pitchFamily="34" charset="-128"/>
            </a:endParaRPr>
          </a:p>
          <a:p>
            <a:pPr lvl="0" defTabSz="914400" eaLnBrk="0" fontAlgn="base" hangingPunct="0">
              <a:spcBef>
                <a:spcPct val="0"/>
              </a:spcBef>
              <a:spcAft>
                <a:spcPct val="0"/>
              </a:spcAft>
            </a:pPr>
            <a:r>
              <a:rPr lang="en-US" altLang="en-US" sz="1400" dirty="0">
                <a:latin typeface="Arial Unicode MS" panose="020B0604020202020204" pitchFamily="34" charset="-128"/>
              </a:rPr>
              <a:t>// continue to the right…</a:t>
            </a:r>
          </a:p>
        </p:txBody>
      </p:sp>
      <p:sp>
        <p:nvSpPr>
          <p:cNvPr id="10" name="Rectangle 2">
            <a:extLst>
              <a:ext uri="{FF2B5EF4-FFF2-40B4-BE49-F238E27FC236}">
                <a16:creationId xmlns:a16="http://schemas.microsoft.com/office/drawing/2014/main" id="{9FD2C82B-F7CA-4BFE-8525-AC14B66D4DAC}"/>
              </a:ext>
            </a:extLst>
          </p:cNvPr>
          <p:cNvSpPr>
            <a:spLocks noChangeArrowheads="1"/>
          </p:cNvSpPr>
          <p:nvPr/>
        </p:nvSpPr>
        <p:spPr bwMode="auto">
          <a:xfrm>
            <a:off x="6129822" y="1798451"/>
            <a:ext cx="5098996" cy="40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effectLst/>
                <a:latin typeface="Arial Unicode MS" panose="020B0604020202020204" pitchFamily="34" charset="-128"/>
              </a:rPr>
              <a:t>// continuation…</a:t>
            </a:r>
          </a:p>
          <a:p>
            <a:pPr lvl="0" defTabSz="914400" eaLnBrk="0" fontAlgn="base" hangingPunct="0">
              <a:spcBef>
                <a:spcPct val="0"/>
              </a:spcBef>
              <a:spcAft>
                <a:spcPct val="0"/>
              </a:spcAft>
            </a:pPr>
            <a:r>
              <a:rPr lang="en-US" altLang="en-US" sz="1500" dirty="0">
                <a:latin typeface="Arial Unicode MS" panose="020B0604020202020204" pitchFamily="34" charset="-128"/>
              </a:rPr>
              <a:t>// Surround interactions with the view with </a:t>
            </a:r>
          </a:p>
          <a:p>
            <a:pPr lvl="0" defTabSz="914400" eaLnBrk="0" fontAlgn="base" hangingPunct="0">
              <a:spcBef>
                <a:spcPct val="0"/>
              </a:spcBef>
              <a:spcAft>
                <a:spcPct val="0"/>
              </a:spcAft>
            </a:pPr>
            <a:r>
              <a:rPr lang="en-US" altLang="en-US" sz="1500" dirty="0">
                <a:latin typeface="Arial Unicode MS" panose="020B0604020202020204" pitchFamily="34" charset="-128"/>
              </a:rPr>
              <a:t>// a try block in case numbers weren’t </a:t>
            </a:r>
          </a:p>
          <a:p>
            <a:pPr lvl="0" defTabSz="914400" eaLnBrk="0" fontAlgn="base" hangingPunct="0">
              <a:spcBef>
                <a:spcPct val="0"/>
              </a:spcBef>
              <a:spcAft>
                <a:spcPct val="0"/>
              </a:spcAft>
            </a:pPr>
            <a:r>
              <a:rPr lang="en-US" altLang="en-US" sz="1500" dirty="0">
                <a:latin typeface="Arial Unicode MS" panose="020B0604020202020204" pitchFamily="34" charset="-128"/>
              </a:rPr>
              <a:t>// properly entered </a:t>
            </a:r>
          </a:p>
          <a:p>
            <a:pPr lvl="0" defTabSz="914400" eaLnBrk="0" fontAlgn="base" hangingPunct="0">
              <a:spcBef>
                <a:spcPct val="0"/>
              </a:spcBef>
              <a:spcAft>
                <a:spcPct val="0"/>
              </a:spcAft>
            </a:pPr>
            <a:endParaRPr lang="en-US" altLang="en-US" sz="1500" dirty="0">
              <a:latin typeface="Arial Unicode MS" panose="020B0604020202020204" pitchFamily="34" charset="-128"/>
            </a:endParaRPr>
          </a:p>
          <a:p>
            <a:pPr lvl="0" defTabSz="914400" eaLnBrk="0" fontAlgn="base" hangingPunct="0">
              <a:spcBef>
                <a:spcPct val="0"/>
              </a:spcBef>
              <a:spcAft>
                <a:spcPct val="0"/>
              </a:spcAft>
            </a:pPr>
            <a:r>
              <a:rPr lang="en-US" altLang="en-US" sz="1500" dirty="0">
                <a:latin typeface="Arial Unicode MS" panose="020B0604020202020204" pitchFamily="34" charset="-128"/>
              </a:rPr>
              <a:t>try{ </a:t>
            </a:r>
          </a:p>
          <a:p>
            <a:pPr lvl="0" defTabSz="914400" eaLnBrk="0" fontAlgn="base" hangingPunct="0">
              <a:spcBef>
                <a:spcPct val="0"/>
              </a:spcBef>
              <a:spcAft>
                <a:spcPct val="0"/>
              </a:spcAft>
            </a:pPr>
            <a:r>
              <a:rPr lang="en-US" altLang="en-US" sz="1500" dirty="0">
                <a:latin typeface="Arial Unicode MS" panose="020B0604020202020204" pitchFamily="34" charset="-128"/>
              </a:rPr>
              <a:t>     </a:t>
            </a:r>
            <a:r>
              <a:rPr lang="en-US" altLang="en-US" sz="1500" dirty="0" err="1">
                <a:latin typeface="Arial Unicode MS" panose="020B0604020202020204" pitchFamily="34" charset="-128"/>
              </a:rPr>
              <a:t>firstNumber</a:t>
            </a:r>
            <a:r>
              <a:rPr lang="en-US" altLang="en-US" sz="1500" dirty="0">
                <a:latin typeface="Arial Unicode MS" panose="020B0604020202020204" pitchFamily="34" charset="-128"/>
              </a:rPr>
              <a:t> = </a:t>
            </a:r>
            <a:r>
              <a:rPr lang="en-US" altLang="en-US" sz="1500" dirty="0" err="1">
                <a:latin typeface="Arial Unicode MS" panose="020B0604020202020204" pitchFamily="34" charset="-128"/>
              </a:rPr>
              <a:t>theView.getFirstNumber</a:t>
            </a:r>
            <a:r>
              <a:rPr lang="en-US" altLang="en-US" sz="1500" dirty="0">
                <a:latin typeface="Arial Unicode MS" panose="020B0604020202020204" pitchFamily="34" charset="-128"/>
              </a:rPr>
              <a:t>(); </a:t>
            </a:r>
          </a:p>
          <a:p>
            <a:pPr lvl="0" defTabSz="914400" eaLnBrk="0" fontAlgn="base" hangingPunct="0">
              <a:spcBef>
                <a:spcPct val="0"/>
              </a:spcBef>
              <a:spcAft>
                <a:spcPct val="0"/>
              </a:spcAft>
            </a:pPr>
            <a:r>
              <a:rPr lang="en-US" altLang="en-US" sz="1500" dirty="0">
                <a:latin typeface="Arial Unicode MS" panose="020B0604020202020204" pitchFamily="34" charset="-128"/>
              </a:rPr>
              <a:t>     </a:t>
            </a:r>
            <a:r>
              <a:rPr lang="en-US" altLang="en-US" sz="1500" dirty="0" err="1">
                <a:latin typeface="Arial Unicode MS" panose="020B0604020202020204" pitchFamily="34" charset="-128"/>
              </a:rPr>
              <a:t>secondNumber</a:t>
            </a:r>
            <a:r>
              <a:rPr lang="en-US" altLang="en-US" sz="1500" dirty="0">
                <a:latin typeface="Arial Unicode MS" panose="020B0604020202020204" pitchFamily="34" charset="-128"/>
              </a:rPr>
              <a:t> = </a:t>
            </a:r>
            <a:r>
              <a:rPr lang="en-US" altLang="en-US" sz="1500" dirty="0" err="1">
                <a:latin typeface="Arial Unicode MS" panose="020B0604020202020204" pitchFamily="34" charset="-128"/>
              </a:rPr>
              <a:t>theView.getSecondNumber</a:t>
            </a:r>
            <a:r>
              <a:rPr lang="en-US" altLang="en-US" sz="1500" dirty="0">
                <a:latin typeface="Arial Unicode MS" panose="020B0604020202020204" pitchFamily="34" charset="-128"/>
              </a:rPr>
              <a:t>();    </a:t>
            </a:r>
          </a:p>
          <a:p>
            <a:pPr lvl="0" defTabSz="914400" eaLnBrk="0" fontAlgn="base" hangingPunct="0">
              <a:spcBef>
                <a:spcPct val="0"/>
              </a:spcBef>
              <a:spcAft>
                <a:spcPct val="0"/>
              </a:spcAft>
            </a:pPr>
            <a:r>
              <a:rPr lang="en-US" altLang="en-US" sz="1500" dirty="0">
                <a:latin typeface="Arial Unicode MS" panose="020B0604020202020204" pitchFamily="34" charset="-128"/>
              </a:rPr>
              <a:t>     </a:t>
            </a:r>
            <a:r>
              <a:rPr lang="en-US" altLang="en-US" sz="1500" dirty="0" err="1">
                <a:latin typeface="Arial Unicode MS" panose="020B0604020202020204" pitchFamily="34" charset="-128"/>
              </a:rPr>
              <a:t>theModel.addTwoNumbers</a:t>
            </a:r>
            <a:r>
              <a:rPr lang="en-US" altLang="en-US" sz="1500" dirty="0">
                <a:latin typeface="Arial Unicode MS" panose="020B0604020202020204" pitchFamily="34" charset="-128"/>
              </a:rPr>
              <a:t>(</a:t>
            </a:r>
            <a:r>
              <a:rPr lang="en-US" altLang="en-US" sz="1500" dirty="0" err="1">
                <a:latin typeface="Arial Unicode MS" panose="020B0604020202020204" pitchFamily="34" charset="-128"/>
              </a:rPr>
              <a:t>firstNumber</a:t>
            </a:r>
            <a:r>
              <a:rPr lang="en-US" altLang="en-US" sz="1500" dirty="0">
                <a:latin typeface="Arial Unicode MS" panose="020B0604020202020204" pitchFamily="34" charset="-128"/>
              </a:rPr>
              <a:t>, </a:t>
            </a:r>
            <a:r>
              <a:rPr lang="en-US" altLang="en-US" sz="1500" dirty="0" err="1">
                <a:latin typeface="Arial Unicode MS" panose="020B0604020202020204" pitchFamily="34" charset="-128"/>
              </a:rPr>
              <a:t>secondNumber</a:t>
            </a:r>
            <a:r>
              <a:rPr lang="en-US" altLang="en-US" sz="1500" dirty="0">
                <a:latin typeface="Arial Unicode MS" panose="020B0604020202020204" pitchFamily="34" charset="-128"/>
              </a:rPr>
              <a:t>); </a:t>
            </a:r>
            <a:r>
              <a:rPr lang="en-US" altLang="en-US" sz="1500" dirty="0" err="1">
                <a:latin typeface="Arial Unicode MS" panose="020B0604020202020204" pitchFamily="34" charset="-128"/>
              </a:rPr>
              <a:t>theView.setCalcSolution</a:t>
            </a:r>
            <a:r>
              <a:rPr lang="en-US" altLang="en-US" sz="1500" dirty="0">
                <a:latin typeface="Arial Unicode MS" panose="020B0604020202020204" pitchFamily="34" charset="-128"/>
              </a:rPr>
              <a:t>(</a:t>
            </a:r>
            <a:r>
              <a:rPr lang="en-US" altLang="en-US" sz="1500" dirty="0" err="1">
                <a:latin typeface="Arial Unicode MS" panose="020B0604020202020204" pitchFamily="34" charset="-128"/>
              </a:rPr>
              <a:t>theModel.getCalculationValue</a:t>
            </a:r>
            <a:r>
              <a:rPr lang="en-US" altLang="en-US" sz="1500" dirty="0">
                <a:latin typeface="Arial Unicode MS" panose="020B0604020202020204" pitchFamily="34" charset="-128"/>
              </a:rPr>
              <a:t>()); } </a:t>
            </a:r>
          </a:p>
          <a:p>
            <a:pPr lvl="0" defTabSz="914400" eaLnBrk="0" fontAlgn="base" hangingPunct="0">
              <a:spcBef>
                <a:spcPct val="0"/>
              </a:spcBef>
              <a:spcAft>
                <a:spcPct val="0"/>
              </a:spcAft>
            </a:pPr>
            <a:r>
              <a:rPr lang="en-US" altLang="en-US" sz="1500" dirty="0">
                <a:latin typeface="Arial Unicode MS" panose="020B0604020202020204" pitchFamily="34" charset="-128"/>
              </a:rPr>
              <a:t>catch(</a:t>
            </a:r>
            <a:r>
              <a:rPr lang="en-US" altLang="en-US" sz="1500" dirty="0" err="1">
                <a:latin typeface="Arial Unicode MS" panose="020B0604020202020204" pitchFamily="34" charset="-128"/>
              </a:rPr>
              <a:t>NumberFormatException</a:t>
            </a:r>
            <a:r>
              <a:rPr lang="en-US" altLang="en-US" sz="1500" dirty="0">
                <a:latin typeface="Arial Unicode MS" panose="020B0604020202020204" pitchFamily="34" charset="-128"/>
              </a:rPr>
              <a:t> ex){    </a:t>
            </a:r>
          </a:p>
          <a:p>
            <a:pPr lvl="0" defTabSz="914400" eaLnBrk="0" fontAlgn="base" hangingPunct="0">
              <a:spcBef>
                <a:spcPct val="0"/>
              </a:spcBef>
              <a:spcAft>
                <a:spcPct val="0"/>
              </a:spcAft>
            </a:pPr>
            <a:r>
              <a:rPr lang="en-US" altLang="en-US" sz="1500" dirty="0">
                <a:latin typeface="Arial Unicode MS" panose="020B0604020202020204" pitchFamily="34" charset="-128"/>
              </a:rPr>
              <a:t>         </a:t>
            </a:r>
            <a:r>
              <a:rPr lang="en-US" altLang="en-US" sz="1500" dirty="0" err="1">
                <a:latin typeface="Arial Unicode MS" panose="020B0604020202020204" pitchFamily="34" charset="-128"/>
              </a:rPr>
              <a:t>System.out.println</a:t>
            </a:r>
            <a:r>
              <a:rPr lang="en-US" altLang="en-US" sz="1500" dirty="0">
                <a:latin typeface="Arial Unicode MS" panose="020B0604020202020204" pitchFamily="34" charset="-128"/>
              </a:rPr>
              <a:t>(ex); </a:t>
            </a:r>
            <a:r>
              <a:rPr lang="en-US" altLang="en-US" sz="1500" dirty="0" err="1">
                <a:latin typeface="Arial Unicode MS" panose="020B0604020202020204" pitchFamily="34" charset="-128"/>
              </a:rPr>
              <a:t>theView.displayErrorMessage</a:t>
            </a:r>
            <a:r>
              <a:rPr lang="en-US" altLang="en-US" sz="1500" dirty="0">
                <a:latin typeface="Arial Unicode MS" panose="020B0604020202020204" pitchFamily="34" charset="-128"/>
              </a:rPr>
              <a:t>("You Need to Enter 2 Integers"); </a:t>
            </a:r>
          </a:p>
          <a:p>
            <a:pPr lvl="0" defTabSz="914400" eaLnBrk="0" fontAlgn="base" hangingPunct="0">
              <a:spcBef>
                <a:spcPct val="0"/>
              </a:spcBef>
              <a:spcAft>
                <a:spcPct val="0"/>
              </a:spcAft>
            </a:pPr>
            <a:r>
              <a:rPr lang="en-US" altLang="en-US" sz="1500" dirty="0">
                <a:latin typeface="Arial Unicode MS" panose="020B0604020202020204" pitchFamily="34" charset="-128"/>
              </a:rPr>
              <a:t>} } } } </a:t>
            </a:r>
          </a:p>
        </p:txBody>
      </p:sp>
    </p:spTree>
    <p:extLst>
      <p:ext uri="{BB962C8B-B14F-4D97-AF65-F5344CB8AC3E}">
        <p14:creationId xmlns:p14="http://schemas.microsoft.com/office/powerpoint/2010/main" val="1091082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BA913-4C17-4491-8DFD-D96BA4BF11D1}"/>
              </a:ext>
            </a:extLst>
          </p:cNvPr>
          <p:cNvSpPr>
            <a:spLocks noGrp="1"/>
          </p:cNvSpPr>
          <p:nvPr>
            <p:ph type="title"/>
          </p:nvPr>
        </p:nvSpPr>
        <p:spPr>
          <a:xfrm>
            <a:off x="1009291" y="350715"/>
            <a:ext cx="10426151" cy="1293028"/>
          </a:xfrm>
        </p:spPr>
        <p:txBody>
          <a:bodyPr/>
          <a:lstStyle/>
          <a:p>
            <a:r>
              <a:rPr lang="en-US" dirty="0"/>
              <a:t>Application Controller Pattern</a:t>
            </a:r>
          </a:p>
        </p:txBody>
      </p:sp>
      <p:sp>
        <p:nvSpPr>
          <p:cNvPr id="4" name="Content Placeholder 2">
            <a:extLst>
              <a:ext uri="{FF2B5EF4-FFF2-40B4-BE49-F238E27FC236}">
                <a16:creationId xmlns:a16="http://schemas.microsoft.com/office/drawing/2014/main" id="{668ECA43-6D0E-4470-A94A-545427F8CED8}"/>
              </a:ext>
            </a:extLst>
          </p:cNvPr>
          <p:cNvSpPr txBox="1">
            <a:spLocks/>
          </p:cNvSpPr>
          <p:nvPr/>
        </p:nvSpPr>
        <p:spPr>
          <a:xfrm>
            <a:off x="533400" y="1891743"/>
            <a:ext cx="5812971" cy="4783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dirty="0"/>
              <a:t>To understand the Model View Controller you just need to know that it separates the Calculations and Data from the interface. The Model is the class that contains the data and the methods needed to use the data. The View is the interface. The Controller coordinates interactions between the Model and View.</a:t>
            </a:r>
          </a:p>
          <a:p>
            <a:pPr marL="0" indent="0">
              <a:buNone/>
            </a:pPr>
            <a:endParaRPr lang="en-US" dirty="0"/>
          </a:p>
          <a:p>
            <a:pPr marL="0" indent="0">
              <a:buNone/>
            </a:pPr>
            <a:r>
              <a:rPr lang="en-US" dirty="0"/>
              <a:t>The code in the previous slides will make it easier to understand.</a:t>
            </a:r>
            <a:endParaRPr lang="en-US" sz="1700" b="1" dirty="0"/>
          </a:p>
        </p:txBody>
      </p:sp>
      <p:sp>
        <p:nvSpPr>
          <p:cNvPr id="6" name="Content Placeholder 2">
            <a:extLst>
              <a:ext uri="{FF2B5EF4-FFF2-40B4-BE49-F238E27FC236}">
                <a16:creationId xmlns:a16="http://schemas.microsoft.com/office/drawing/2014/main" id="{E64C071F-17DD-417C-9B7A-37929EF58A9A}"/>
              </a:ext>
            </a:extLst>
          </p:cNvPr>
          <p:cNvSpPr txBox="1">
            <a:spLocks/>
          </p:cNvSpPr>
          <p:nvPr/>
        </p:nvSpPr>
        <p:spPr>
          <a:xfrm>
            <a:off x="6443932" y="1891743"/>
            <a:ext cx="5391509" cy="4637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US" dirty="0"/>
          </a:p>
        </p:txBody>
      </p:sp>
      <p:pic>
        <p:nvPicPr>
          <p:cNvPr id="3" name="Picture 2">
            <a:extLst>
              <a:ext uri="{FF2B5EF4-FFF2-40B4-BE49-F238E27FC236}">
                <a16:creationId xmlns:a16="http://schemas.microsoft.com/office/drawing/2014/main" id="{5560E19B-44E2-4256-A9C6-CA129CBE8000}"/>
              </a:ext>
            </a:extLst>
          </p:cNvPr>
          <p:cNvPicPr>
            <a:picLocks noChangeAspect="1"/>
          </p:cNvPicPr>
          <p:nvPr/>
        </p:nvPicPr>
        <p:blipFill rotWithShape="1">
          <a:blip r:embed="rId2">
            <a:alphaModFix amt="85000"/>
          </a:blip>
          <a:srcRect l="11345" t="14667" r="46226" b="52833"/>
          <a:stretch/>
        </p:blipFill>
        <p:spPr>
          <a:xfrm>
            <a:off x="6402116" y="1891743"/>
            <a:ext cx="5256484" cy="4162697"/>
          </a:xfrm>
          <a:prstGeom prst="rect">
            <a:avLst/>
          </a:prstGeom>
        </p:spPr>
      </p:pic>
    </p:spTree>
    <p:extLst>
      <p:ext uri="{BB962C8B-B14F-4D97-AF65-F5344CB8AC3E}">
        <p14:creationId xmlns:p14="http://schemas.microsoft.com/office/powerpoint/2010/main" val="201265023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576</TotalTime>
  <Words>1057</Words>
  <Application>Microsoft Office PowerPoint</Application>
  <PresentationFormat>Widescreen</PresentationFormat>
  <Paragraphs>130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 Unicode MS</vt:lpstr>
      <vt:lpstr>Arial</vt:lpstr>
      <vt:lpstr>Century Gothic</vt:lpstr>
      <vt:lpstr>Vapor Trail</vt:lpstr>
      <vt:lpstr>MODEL – VIEW - CONTROL</vt:lpstr>
      <vt:lpstr>CODING TOPIC INTRODUCTION</vt:lpstr>
      <vt:lpstr>Summary of MODEL-VIEW-CONTROLLER </vt:lpstr>
      <vt:lpstr>Application MODEL-VIEW-CONTROLLER</vt:lpstr>
      <vt:lpstr>SAMPLE CODE FOR MODEL</vt:lpstr>
      <vt:lpstr>SAMPLE CODE FOR VIEW </vt:lpstr>
      <vt:lpstr>SAMPLE CODE FOR CONTROLLER </vt:lpstr>
      <vt:lpstr>Application Controller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COLLECTIONS</dc:title>
  <dc:creator>Pepe Romero</dc:creator>
  <cp:lastModifiedBy>Pepe Romero</cp:lastModifiedBy>
  <cp:revision>3</cp:revision>
  <dcterms:created xsi:type="dcterms:W3CDTF">2019-05-04T02:23:49Z</dcterms:created>
  <dcterms:modified xsi:type="dcterms:W3CDTF">2019-05-22T07:06:51Z</dcterms:modified>
</cp:coreProperties>
</file>