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2" r:id="rId4"/>
    <p:sldId id="271"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85B4E0-78C5-46BE-86C0-2790B53B1F1E}" v="43" dt="2019-06-11T03:14:58.662"/>
    <p1510:client id="{F8B7BFC7-0535-40F3-8A53-7CFE87D3EB51}" v="8" dt="2019-06-11T03:35:26.014"/>
    <p1510:client id="{724B00E8-259A-4C46-80B5-A7FDEE281D51}" v="19" dt="2019-06-11T05:22:13.8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7" autoAdjust="0"/>
    <p:restoredTop sz="94660"/>
  </p:normalViewPr>
  <p:slideViewPr>
    <p:cSldViewPr snapToGrid="0">
      <p:cViewPr varScale="1">
        <p:scale>
          <a:sx n="74" d="100"/>
          <a:sy n="74" d="100"/>
        </p:scale>
        <p:origin x="60"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6/10/2019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6/10/2019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6/10/2019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6/10/2019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6/10/2019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I8XXfgF9GSc" TargetMode="External"/><Relationship Id="rId2" Type="http://schemas.openxmlformats.org/officeDocument/2006/relationships/hyperlink" Target="https://www.youtube.com/watch?v=tkzJsP7NP54" TargetMode="External"/><Relationship Id="rId1" Type="http://schemas.openxmlformats.org/officeDocument/2006/relationships/slideLayout" Target="../slideLayouts/slideLayout2.xml"/><Relationship Id="rId4" Type="http://schemas.openxmlformats.org/officeDocument/2006/relationships/hyperlink" Target="https://www.tutorialspoint.com/junit/junit_test_framework.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2C37-D437-4410-A64C-8E3E3E713038}"/>
              </a:ext>
            </a:extLst>
          </p:cNvPr>
          <p:cNvSpPr>
            <a:spLocks noGrp="1"/>
          </p:cNvSpPr>
          <p:nvPr>
            <p:ph type="ctrTitle"/>
          </p:nvPr>
        </p:nvSpPr>
        <p:spPr>
          <a:xfrm>
            <a:off x="1371600" y="1803405"/>
            <a:ext cx="10101714" cy="1825096"/>
          </a:xfrm>
        </p:spPr>
        <p:txBody>
          <a:bodyPr/>
          <a:lstStyle/>
          <a:p>
            <a:r>
              <a:rPr lang="en-US" dirty="0"/>
              <a:t>Junit TEST</a:t>
            </a:r>
          </a:p>
        </p:txBody>
      </p:sp>
      <p:sp>
        <p:nvSpPr>
          <p:cNvPr id="3" name="Subtitle 2">
            <a:extLst>
              <a:ext uri="{FF2B5EF4-FFF2-40B4-BE49-F238E27FC236}">
                <a16:creationId xmlns:a16="http://schemas.microsoft.com/office/drawing/2014/main" id="{7431995B-957E-4974-B7A2-EC5E24EF3123}"/>
              </a:ext>
            </a:extLst>
          </p:cNvPr>
          <p:cNvSpPr>
            <a:spLocks noGrp="1"/>
          </p:cNvSpPr>
          <p:nvPr>
            <p:ph type="subTitle" idx="1"/>
          </p:nvPr>
        </p:nvSpPr>
        <p:spPr/>
        <p:txBody>
          <a:bodyPr/>
          <a:lstStyle/>
          <a:p>
            <a:r>
              <a:rPr lang="en-US" dirty="0"/>
              <a:t>CIT 360 GROUP 4                                             EDGAR ROMERO</a:t>
            </a:r>
          </a:p>
        </p:txBody>
      </p:sp>
    </p:spTree>
    <p:extLst>
      <p:ext uri="{BB962C8B-B14F-4D97-AF65-F5344CB8AC3E}">
        <p14:creationId xmlns:p14="http://schemas.microsoft.com/office/powerpoint/2010/main" val="311198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80DA-0E9D-4FE4-A246-73D174F415BB}"/>
              </a:ext>
            </a:extLst>
          </p:cNvPr>
          <p:cNvSpPr>
            <a:spLocks noGrp="1"/>
          </p:cNvSpPr>
          <p:nvPr>
            <p:ph type="title"/>
          </p:nvPr>
        </p:nvSpPr>
        <p:spPr>
          <a:xfrm>
            <a:off x="3309256" y="402064"/>
            <a:ext cx="8610600" cy="874646"/>
          </a:xfrm>
        </p:spPr>
        <p:txBody>
          <a:bodyPr/>
          <a:lstStyle/>
          <a:p>
            <a:r>
              <a:rPr lang="en-US" dirty="0"/>
              <a:t>CODING TOPIC INTRODUCTION</a:t>
            </a:r>
          </a:p>
        </p:txBody>
      </p:sp>
      <p:sp>
        <p:nvSpPr>
          <p:cNvPr id="3" name="Content Placeholder 2">
            <a:extLst>
              <a:ext uri="{FF2B5EF4-FFF2-40B4-BE49-F238E27FC236}">
                <a16:creationId xmlns:a16="http://schemas.microsoft.com/office/drawing/2014/main" id="{7175D43A-7F31-4865-B9BD-36686750FBD4}"/>
              </a:ext>
            </a:extLst>
          </p:cNvPr>
          <p:cNvSpPr>
            <a:spLocks noGrp="1"/>
          </p:cNvSpPr>
          <p:nvPr>
            <p:ph idx="1"/>
          </p:nvPr>
        </p:nvSpPr>
        <p:spPr>
          <a:xfrm>
            <a:off x="152401" y="1856233"/>
            <a:ext cx="6945085" cy="4838484"/>
          </a:xfrm>
        </p:spPr>
        <p:txBody>
          <a:bodyPr>
            <a:normAutofit fontScale="92500" lnSpcReduction="20000"/>
          </a:bodyPr>
          <a:lstStyle/>
          <a:p>
            <a:pPr marL="0" indent="0">
              <a:buNone/>
            </a:pPr>
            <a:r>
              <a:rPr lang="en-US" b="1" dirty="0"/>
              <a:t>JUNIT test what is this?</a:t>
            </a:r>
          </a:p>
          <a:p>
            <a:pPr marL="0" indent="0">
              <a:buNone/>
            </a:pPr>
            <a:endParaRPr lang="en-US" sz="500" b="1" dirty="0"/>
          </a:p>
          <a:p>
            <a:pPr marL="0" indent="0">
              <a:buNone/>
            </a:pPr>
            <a:r>
              <a:rPr lang="en-US" dirty="0"/>
              <a:t>JUnit is a test framework for Java and an important component in test-driven development (TDD) </a:t>
            </a:r>
          </a:p>
          <a:p>
            <a:pPr marL="0" indent="0">
              <a:buNone/>
            </a:pPr>
            <a:r>
              <a:rPr lang="en-US" dirty="0"/>
              <a:t>Unit is a </a:t>
            </a:r>
            <a:r>
              <a:rPr lang="en-US" b="1" dirty="0"/>
              <a:t>Regression Testing Framework</a:t>
            </a:r>
            <a:r>
              <a:rPr lang="en-US" dirty="0"/>
              <a:t> used by developers to implement unit testing in Java, and accelerate programming speed and increase the quality of code.</a:t>
            </a:r>
          </a:p>
          <a:p>
            <a:pPr marL="0" indent="0">
              <a:buNone/>
            </a:pPr>
            <a:r>
              <a:rPr lang="en-US" dirty="0"/>
              <a:t>JUnit classes are important classes, used in writing and testing </a:t>
            </a:r>
            <a:r>
              <a:rPr lang="en-US" dirty="0" err="1"/>
              <a:t>JUnits</a:t>
            </a:r>
            <a:r>
              <a:rPr lang="en-US" dirty="0"/>
              <a:t>. Some of the important classes are:</a:t>
            </a:r>
          </a:p>
          <a:p>
            <a:pPr marL="0" indent="0">
              <a:buNone/>
            </a:pPr>
            <a:endParaRPr lang="en-US" sz="500" dirty="0"/>
          </a:p>
          <a:p>
            <a:pPr marL="0" indent="0">
              <a:buNone/>
            </a:pPr>
            <a:r>
              <a:rPr lang="en-US" b="1" dirty="0"/>
              <a:t>Assert</a:t>
            </a:r>
            <a:r>
              <a:rPr lang="en-US" dirty="0"/>
              <a:t> − Contains a set of assert methods.</a:t>
            </a:r>
          </a:p>
          <a:p>
            <a:pPr marL="0" indent="0">
              <a:buNone/>
            </a:pPr>
            <a:endParaRPr lang="en-US" sz="600" dirty="0"/>
          </a:p>
          <a:p>
            <a:pPr marL="0" indent="0">
              <a:buNone/>
            </a:pPr>
            <a:r>
              <a:rPr lang="en-US" b="1" dirty="0" err="1"/>
              <a:t>TestCase</a:t>
            </a:r>
            <a:r>
              <a:rPr lang="en-US" dirty="0"/>
              <a:t> − Contains a test case that defines the fixture to run multiple tests.</a:t>
            </a:r>
          </a:p>
          <a:p>
            <a:pPr marL="0" indent="0">
              <a:buNone/>
            </a:pPr>
            <a:endParaRPr lang="en-US" sz="600" dirty="0"/>
          </a:p>
          <a:p>
            <a:pPr marL="0" indent="0">
              <a:buNone/>
            </a:pPr>
            <a:r>
              <a:rPr lang="en-US" b="1" dirty="0" err="1"/>
              <a:t>TestResult</a:t>
            </a:r>
            <a:r>
              <a:rPr lang="en-US" dirty="0"/>
              <a:t> − Contains methods to collect the results of executing a test case.</a:t>
            </a:r>
          </a:p>
        </p:txBody>
      </p:sp>
      <p:sp>
        <p:nvSpPr>
          <p:cNvPr id="4" name="TextBox 3">
            <a:extLst>
              <a:ext uri="{FF2B5EF4-FFF2-40B4-BE49-F238E27FC236}">
                <a16:creationId xmlns:a16="http://schemas.microsoft.com/office/drawing/2014/main" id="{8493D92C-E74E-41FC-82E7-C85811ED85A3}"/>
              </a:ext>
            </a:extLst>
          </p:cNvPr>
          <p:cNvSpPr txBox="1"/>
          <p:nvPr/>
        </p:nvSpPr>
        <p:spPr>
          <a:xfrm>
            <a:off x="7391400" y="2275114"/>
            <a:ext cx="4528456" cy="3970318"/>
          </a:xfrm>
          <a:prstGeom prst="rect">
            <a:avLst/>
          </a:prstGeom>
          <a:noFill/>
        </p:spPr>
        <p:txBody>
          <a:bodyPr wrap="square" rtlCol="0">
            <a:spAutoFit/>
          </a:bodyPr>
          <a:lstStyle/>
          <a:p>
            <a:r>
              <a:rPr lang="en-US" dirty="0"/>
              <a:t>References</a:t>
            </a:r>
          </a:p>
          <a:p>
            <a:endParaRPr lang="en-US" dirty="0"/>
          </a:p>
          <a:p>
            <a:r>
              <a:rPr lang="en-US" dirty="0"/>
              <a:t>Doing more with Java, page 9</a:t>
            </a:r>
          </a:p>
          <a:p>
            <a:endParaRPr lang="en-US" dirty="0"/>
          </a:p>
          <a:p>
            <a:r>
              <a:rPr lang="en-US" dirty="0"/>
              <a:t>JUnit Tests: </a:t>
            </a:r>
          </a:p>
          <a:p>
            <a:r>
              <a:rPr lang="en-US" dirty="0">
                <a:hlinkClick r:id="rId2"/>
              </a:rPr>
              <a:t>https://www.youtube.com/watch?v=tkzJsP7NP54</a:t>
            </a:r>
            <a:endParaRPr lang="en-US" dirty="0"/>
          </a:p>
          <a:p>
            <a:endParaRPr lang="en-US" dirty="0"/>
          </a:p>
          <a:p>
            <a:r>
              <a:rPr lang="en-US" dirty="0">
                <a:hlinkClick r:id="rId3"/>
              </a:rPr>
              <a:t>https://www.youtube.com/watch?v=I8XXfgF9GSc</a:t>
            </a:r>
            <a:endParaRPr lang="en-US" dirty="0"/>
          </a:p>
          <a:p>
            <a:endParaRPr lang="en-US" dirty="0"/>
          </a:p>
          <a:p>
            <a:r>
              <a:rPr lang="en-US" dirty="0">
                <a:hlinkClick r:id="rId4"/>
              </a:rPr>
              <a:t>https://www.tutorialspoint.com/junit/junit_test_framework.htm</a:t>
            </a:r>
            <a:endParaRPr lang="en-US" dirty="0"/>
          </a:p>
          <a:p>
            <a:endParaRPr lang="en-US" dirty="0"/>
          </a:p>
        </p:txBody>
      </p:sp>
    </p:spTree>
    <p:extLst>
      <p:ext uri="{BB962C8B-B14F-4D97-AF65-F5344CB8AC3E}">
        <p14:creationId xmlns:p14="http://schemas.microsoft.com/office/powerpoint/2010/main" val="171779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A913-4C17-4491-8DFD-D96BA4BF11D1}"/>
              </a:ext>
            </a:extLst>
          </p:cNvPr>
          <p:cNvSpPr>
            <a:spLocks noGrp="1"/>
          </p:cNvSpPr>
          <p:nvPr>
            <p:ph type="title"/>
          </p:nvPr>
        </p:nvSpPr>
        <p:spPr>
          <a:xfrm>
            <a:off x="1009291" y="91440"/>
            <a:ext cx="10426151" cy="1293028"/>
          </a:xfrm>
        </p:spPr>
        <p:txBody>
          <a:bodyPr/>
          <a:lstStyle/>
          <a:p>
            <a:r>
              <a:rPr lang="en-US" dirty="0"/>
              <a:t>JUNIT TESTS</a:t>
            </a:r>
          </a:p>
        </p:txBody>
      </p:sp>
      <p:sp>
        <p:nvSpPr>
          <p:cNvPr id="3" name="Rectangle 2">
            <a:extLst>
              <a:ext uri="{FF2B5EF4-FFF2-40B4-BE49-F238E27FC236}">
                <a16:creationId xmlns:a16="http://schemas.microsoft.com/office/drawing/2014/main" id="{35BED5E3-6201-4175-8840-73651D99E4A2}"/>
              </a:ext>
            </a:extLst>
          </p:cNvPr>
          <p:cNvSpPr/>
          <p:nvPr/>
        </p:nvSpPr>
        <p:spPr>
          <a:xfrm>
            <a:off x="1264910" y="2206673"/>
            <a:ext cx="3054345" cy="3416320"/>
          </a:xfrm>
          <a:prstGeom prst="rect">
            <a:avLst/>
          </a:prstGeom>
        </p:spPr>
        <p:txBody>
          <a:bodyPr wrap="square">
            <a:spAutoFit/>
          </a:bodyPr>
          <a:lstStyle/>
          <a:p>
            <a:endParaRPr lang="en-US" dirty="0">
              <a:latin typeface="Helvetica Neue"/>
            </a:endParaRPr>
          </a:p>
          <a:p>
            <a:r>
              <a:rPr lang="en-US" dirty="0">
                <a:latin typeface="Helvetica Neue"/>
              </a:rPr>
              <a:t>public class Sample {</a:t>
            </a:r>
          </a:p>
          <a:p>
            <a:r>
              <a:rPr lang="en-US" dirty="0">
                <a:latin typeface="Helvetica Neue"/>
              </a:rPr>
              <a:t>     private int x;</a:t>
            </a:r>
          </a:p>
          <a:p>
            <a:r>
              <a:rPr lang="en-US" dirty="0">
                <a:latin typeface="Helvetica Neue"/>
              </a:rPr>
              <a:t>     private int y;</a:t>
            </a:r>
          </a:p>
          <a:p>
            <a:r>
              <a:rPr lang="en-US" dirty="0">
                <a:latin typeface="Helvetica Neue"/>
              </a:rPr>
              <a:t>public Sample (int x, int y){</a:t>
            </a:r>
          </a:p>
          <a:p>
            <a:r>
              <a:rPr lang="en-US" dirty="0">
                <a:latin typeface="Helvetica Neue"/>
              </a:rPr>
              <a:t>     </a:t>
            </a:r>
            <a:r>
              <a:rPr lang="en-US" dirty="0" err="1">
                <a:latin typeface="Helvetica Neue"/>
              </a:rPr>
              <a:t>this.x</a:t>
            </a:r>
            <a:r>
              <a:rPr lang="en-US" dirty="0">
                <a:latin typeface="Helvetica Neue"/>
              </a:rPr>
              <a:t> = x;</a:t>
            </a:r>
          </a:p>
          <a:p>
            <a:r>
              <a:rPr lang="en-US" dirty="0">
                <a:latin typeface="Helvetica Neue"/>
              </a:rPr>
              <a:t>     </a:t>
            </a:r>
            <a:r>
              <a:rPr lang="en-US" dirty="0" err="1">
                <a:latin typeface="Helvetica Neue"/>
              </a:rPr>
              <a:t>this.y</a:t>
            </a:r>
            <a:r>
              <a:rPr lang="en-US" dirty="0">
                <a:latin typeface="Helvetica Neue"/>
              </a:rPr>
              <a:t> = y; }</a:t>
            </a:r>
          </a:p>
          <a:p>
            <a:r>
              <a:rPr lang="en-US" dirty="0">
                <a:latin typeface="Helvetica Neue"/>
              </a:rPr>
              <a:t>public Sample {}{</a:t>
            </a:r>
          </a:p>
          <a:p>
            <a:r>
              <a:rPr lang="en-US" dirty="0">
                <a:latin typeface="Helvetica Neue"/>
              </a:rPr>
              <a:t>      return </a:t>
            </a:r>
            <a:r>
              <a:rPr lang="en-US" dirty="0" err="1">
                <a:latin typeface="Helvetica Neue"/>
              </a:rPr>
              <a:t>this.x</a:t>
            </a:r>
            <a:r>
              <a:rPr lang="en-US" dirty="0">
                <a:latin typeface="Helvetica Neue"/>
              </a:rPr>
              <a:t>; }</a:t>
            </a:r>
          </a:p>
          <a:p>
            <a:r>
              <a:rPr lang="en-US" dirty="0">
                <a:latin typeface="Helvetica Neue"/>
              </a:rPr>
              <a:t>public int </a:t>
            </a:r>
            <a:r>
              <a:rPr lang="en-US" dirty="0" err="1">
                <a:latin typeface="Helvetica Neue"/>
              </a:rPr>
              <a:t>getY</a:t>
            </a:r>
            <a:r>
              <a:rPr lang="en-US" dirty="0">
                <a:latin typeface="Helvetica Neue"/>
              </a:rPr>
              <a:t>{}{</a:t>
            </a:r>
          </a:p>
          <a:p>
            <a:r>
              <a:rPr lang="en-US" dirty="0">
                <a:latin typeface="Helvetica Neue"/>
              </a:rPr>
              <a:t>      return </a:t>
            </a:r>
            <a:r>
              <a:rPr lang="en-US" dirty="0" err="1">
                <a:latin typeface="Helvetica Neue"/>
              </a:rPr>
              <a:t>this.y</a:t>
            </a:r>
            <a:r>
              <a:rPr lang="en-US" dirty="0">
                <a:latin typeface="Helvetica Neue"/>
              </a:rPr>
              <a:t>; </a:t>
            </a:r>
          </a:p>
          <a:p>
            <a:r>
              <a:rPr lang="en-US" dirty="0">
                <a:latin typeface="Helvetica Neue"/>
              </a:rPr>
              <a:t>} } </a:t>
            </a:r>
          </a:p>
        </p:txBody>
      </p:sp>
      <p:sp>
        <p:nvSpPr>
          <p:cNvPr id="4" name="Rectangle 3">
            <a:extLst>
              <a:ext uri="{FF2B5EF4-FFF2-40B4-BE49-F238E27FC236}">
                <a16:creationId xmlns:a16="http://schemas.microsoft.com/office/drawing/2014/main" id="{68B2D006-BBCB-4B76-957C-BBD8E3802CF2}"/>
              </a:ext>
            </a:extLst>
          </p:cNvPr>
          <p:cNvSpPr/>
          <p:nvPr/>
        </p:nvSpPr>
        <p:spPr>
          <a:xfrm>
            <a:off x="720458" y="1574177"/>
            <a:ext cx="4143250" cy="456535"/>
          </a:xfrm>
          <a:prstGeom prst="rect">
            <a:avLst/>
          </a:prstGeom>
        </p:spPr>
        <p:txBody>
          <a:bodyPr wrap="none">
            <a:spAutoFit/>
          </a:bodyPr>
          <a:lstStyle/>
          <a:p>
            <a:pPr>
              <a:lnSpc>
                <a:spcPct val="150000"/>
              </a:lnSpc>
            </a:pPr>
            <a:r>
              <a:rPr lang="en-US" dirty="0">
                <a:latin typeface="Helvetica Neue"/>
              </a:rPr>
              <a:t>A simple example of JUnit Test is here:</a:t>
            </a:r>
          </a:p>
        </p:txBody>
      </p:sp>
      <p:sp>
        <p:nvSpPr>
          <p:cNvPr id="5" name="Rectangle 4">
            <a:extLst>
              <a:ext uri="{FF2B5EF4-FFF2-40B4-BE49-F238E27FC236}">
                <a16:creationId xmlns:a16="http://schemas.microsoft.com/office/drawing/2014/main" id="{2DB52299-64D6-4FA6-A82D-4536FFBF0E57}"/>
              </a:ext>
            </a:extLst>
          </p:cNvPr>
          <p:cNvSpPr/>
          <p:nvPr/>
        </p:nvSpPr>
        <p:spPr>
          <a:xfrm>
            <a:off x="6096000" y="1574176"/>
            <a:ext cx="2326342" cy="456535"/>
          </a:xfrm>
          <a:prstGeom prst="rect">
            <a:avLst/>
          </a:prstGeom>
        </p:spPr>
        <p:txBody>
          <a:bodyPr wrap="none">
            <a:spAutoFit/>
          </a:bodyPr>
          <a:lstStyle/>
          <a:p>
            <a:pPr>
              <a:lnSpc>
                <a:spcPct val="150000"/>
              </a:lnSpc>
            </a:pPr>
            <a:r>
              <a:rPr lang="en-US" dirty="0">
                <a:latin typeface="Helvetica Neue"/>
              </a:rPr>
              <a:t>Test execution order:</a:t>
            </a:r>
          </a:p>
        </p:txBody>
      </p:sp>
      <p:sp>
        <p:nvSpPr>
          <p:cNvPr id="6" name="Rectangle 5">
            <a:extLst>
              <a:ext uri="{FF2B5EF4-FFF2-40B4-BE49-F238E27FC236}">
                <a16:creationId xmlns:a16="http://schemas.microsoft.com/office/drawing/2014/main" id="{D8A2B682-050E-49FF-9DEB-A81D77AA5F4D}"/>
              </a:ext>
            </a:extLst>
          </p:cNvPr>
          <p:cNvSpPr/>
          <p:nvPr/>
        </p:nvSpPr>
        <p:spPr>
          <a:xfrm>
            <a:off x="6757061" y="2190073"/>
            <a:ext cx="3982825" cy="646331"/>
          </a:xfrm>
          <a:prstGeom prst="rect">
            <a:avLst/>
          </a:prstGeom>
        </p:spPr>
        <p:txBody>
          <a:bodyPr wrap="square">
            <a:spAutoFit/>
          </a:bodyPr>
          <a:lstStyle/>
          <a:p>
            <a:r>
              <a:rPr lang="en-US" dirty="0">
                <a:latin typeface="Helvetica Neue"/>
              </a:rPr>
              <a:t>JUnit can be executed on random choice or certain preference:</a:t>
            </a:r>
          </a:p>
        </p:txBody>
      </p:sp>
      <p:sp>
        <p:nvSpPr>
          <p:cNvPr id="7" name="Rectangle 6">
            <a:extLst>
              <a:ext uri="{FF2B5EF4-FFF2-40B4-BE49-F238E27FC236}">
                <a16:creationId xmlns:a16="http://schemas.microsoft.com/office/drawing/2014/main" id="{ED0A0752-F002-431A-B3F2-D3C6FF79E370}"/>
              </a:ext>
            </a:extLst>
          </p:cNvPr>
          <p:cNvSpPr/>
          <p:nvPr/>
        </p:nvSpPr>
        <p:spPr>
          <a:xfrm>
            <a:off x="6096000" y="3037670"/>
            <a:ext cx="5696309" cy="2585323"/>
          </a:xfrm>
          <a:prstGeom prst="rect">
            <a:avLst/>
          </a:prstGeom>
        </p:spPr>
        <p:txBody>
          <a:bodyPr wrap="square">
            <a:spAutoFit/>
          </a:bodyPr>
          <a:lstStyle/>
          <a:p>
            <a:r>
              <a:rPr lang="en-US" dirty="0">
                <a:latin typeface="Helvetica Neue"/>
              </a:rPr>
              <a:t>Annotations, to select order</a:t>
            </a:r>
          </a:p>
          <a:p>
            <a:endParaRPr lang="en-US" dirty="0">
              <a:latin typeface="Helvetica Neue"/>
            </a:endParaRPr>
          </a:p>
          <a:p>
            <a:r>
              <a:rPr lang="en-US" dirty="0">
                <a:latin typeface="Helvetica Neue"/>
              </a:rPr>
              <a:t>@Test: Declares a test method</a:t>
            </a:r>
          </a:p>
          <a:p>
            <a:r>
              <a:rPr lang="en-US" dirty="0">
                <a:latin typeface="Helvetica Neue"/>
              </a:rPr>
              <a:t>@</a:t>
            </a:r>
            <a:r>
              <a:rPr lang="en-US" dirty="0" err="1">
                <a:latin typeface="Helvetica Neue"/>
              </a:rPr>
              <a:t>BeforeClass</a:t>
            </a:r>
            <a:r>
              <a:rPr lang="en-US" dirty="0">
                <a:latin typeface="Helvetica Neue"/>
              </a:rPr>
              <a:t> / @</a:t>
            </a:r>
            <a:r>
              <a:rPr lang="en-US" dirty="0" err="1">
                <a:latin typeface="Helvetica Neue"/>
              </a:rPr>
              <a:t>BeforeAll</a:t>
            </a:r>
            <a:r>
              <a:rPr lang="en-US" dirty="0">
                <a:latin typeface="Helvetica Neue"/>
              </a:rPr>
              <a:t>: Before all methods</a:t>
            </a:r>
          </a:p>
          <a:p>
            <a:r>
              <a:rPr lang="en-US" dirty="0">
                <a:latin typeface="Helvetica Neue"/>
              </a:rPr>
              <a:t>@</a:t>
            </a:r>
            <a:r>
              <a:rPr lang="en-US" dirty="0" err="1">
                <a:latin typeface="Helvetica Neue"/>
              </a:rPr>
              <a:t>AfterClass</a:t>
            </a:r>
            <a:r>
              <a:rPr lang="en-US" dirty="0">
                <a:latin typeface="Helvetica Neue"/>
              </a:rPr>
              <a:t> / @</a:t>
            </a:r>
            <a:r>
              <a:rPr lang="en-US" dirty="0" err="1">
                <a:latin typeface="Helvetica Neue"/>
              </a:rPr>
              <a:t>AfterAll</a:t>
            </a:r>
            <a:r>
              <a:rPr lang="en-US" dirty="0">
                <a:latin typeface="Helvetica Neue"/>
              </a:rPr>
              <a:t>: After all methods</a:t>
            </a:r>
          </a:p>
          <a:p>
            <a:r>
              <a:rPr lang="en-US" dirty="0">
                <a:latin typeface="Helvetica Neue"/>
              </a:rPr>
              <a:t>@Before / @</a:t>
            </a:r>
            <a:r>
              <a:rPr lang="en-US" dirty="0" err="1">
                <a:latin typeface="Helvetica Neue"/>
              </a:rPr>
              <a:t>BeforeEach</a:t>
            </a:r>
            <a:r>
              <a:rPr lang="en-US" dirty="0">
                <a:latin typeface="Helvetica Neue"/>
              </a:rPr>
              <a:t>: Before each method</a:t>
            </a:r>
          </a:p>
          <a:p>
            <a:r>
              <a:rPr lang="en-US" dirty="0">
                <a:latin typeface="Helvetica Neue"/>
              </a:rPr>
              <a:t>@After / @</a:t>
            </a:r>
            <a:r>
              <a:rPr lang="en-US" dirty="0" err="1">
                <a:latin typeface="Helvetica Neue"/>
              </a:rPr>
              <a:t>AfterEach</a:t>
            </a:r>
            <a:r>
              <a:rPr lang="en-US" dirty="0">
                <a:latin typeface="Helvetica Neue"/>
              </a:rPr>
              <a:t>: After each method</a:t>
            </a:r>
          </a:p>
          <a:p>
            <a:r>
              <a:rPr lang="en-US" dirty="0">
                <a:latin typeface="Helvetica Neue"/>
              </a:rPr>
              <a:t>@Ignore / @Disable: Disable test method or test class</a:t>
            </a:r>
          </a:p>
          <a:p>
            <a:r>
              <a:rPr lang="en-US" dirty="0">
                <a:latin typeface="Helvetica Neue"/>
              </a:rPr>
              <a:t>@Category / @Tag: Declare tags for filtering tests</a:t>
            </a:r>
          </a:p>
        </p:txBody>
      </p:sp>
    </p:spTree>
    <p:extLst>
      <p:ext uri="{BB962C8B-B14F-4D97-AF65-F5344CB8AC3E}">
        <p14:creationId xmlns:p14="http://schemas.microsoft.com/office/powerpoint/2010/main" val="295136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A913-4C17-4491-8DFD-D96BA4BF11D1}"/>
              </a:ext>
            </a:extLst>
          </p:cNvPr>
          <p:cNvSpPr>
            <a:spLocks noGrp="1"/>
          </p:cNvSpPr>
          <p:nvPr>
            <p:ph type="title"/>
          </p:nvPr>
        </p:nvSpPr>
        <p:spPr>
          <a:xfrm>
            <a:off x="1009291" y="0"/>
            <a:ext cx="9525359" cy="704088"/>
          </a:xfrm>
        </p:spPr>
        <p:txBody>
          <a:bodyPr/>
          <a:lstStyle/>
          <a:p>
            <a:r>
              <a:rPr lang="en-US" dirty="0"/>
              <a:t>JUNIT TESTS</a:t>
            </a:r>
          </a:p>
        </p:txBody>
      </p:sp>
      <p:sp>
        <p:nvSpPr>
          <p:cNvPr id="4" name="Content Placeholder 2">
            <a:extLst>
              <a:ext uri="{FF2B5EF4-FFF2-40B4-BE49-F238E27FC236}">
                <a16:creationId xmlns:a16="http://schemas.microsoft.com/office/drawing/2014/main" id="{668ECA43-6D0E-4470-A94A-545427F8CED8}"/>
              </a:ext>
            </a:extLst>
          </p:cNvPr>
          <p:cNvSpPr txBox="1">
            <a:spLocks/>
          </p:cNvSpPr>
          <p:nvPr/>
        </p:nvSpPr>
        <p:spPr>
          <a:xfrm>
            <a:off x="533400" y="1891743"/>
            <a:ext cx="5812971" cy="4783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sz="1700" b="1" dirty="0"/>
          </a:p>
        </p:txBody>
      </p:sp>
      <p:sp>
        <p:nvSpPr>
          <p:cNvPr id="3" name="Rectangle 2">
            <a:extLst>
              <a:ext uri="{FF2B5EF4-FFF2-40B4-BE49-F238E27FC236}">
                <a16:creationId xmlns:a16="http://schemas.microsoft.com/office/drawing/2014/main" id="{5D8702C2-555A-4934-94D1-B30338352578}"/>
              </a:ext>
            </a:extLst>
          </p:cNvPr>
          <p:cNvSpPr/>
          <p:nvPr/>
        </p:nvSpPr>
        <p:spPr>
          <a:xfrm>
            <a:off x="353568" y="704088"/>
            <a:ext cx="11484864" cy="5909310"/>
          </a:xfrm>
          <a:prstGeom prst="rect">
            <a:avLst/>
          </a:prstGeom>
        </p:spPr>
        <p:txBody>
          <a:bodyPr wrap="square">
            <a:spAutoFit/>
          </a:bodyPr>
          <a:lstStyle/>
          <a:p>
            <a:r>
              <a:rPr lang="en-US" dirty="0"/>
              <a:t>There are several different types of software testing. The most common includes:</a:t>
            </a:r>
          </a:p>
          <a:p>
            <a:endParaRPr lang="en-US" dirty="0"/>
          </a:p>
          <a:p>
            <a:r>
              <a:rPr lang="en-US" b="1" dirty="0"/>
              <a:t>Unit Testing</a:t>
            </a:r>
            <a:r>
              <a:rPr lang="en-US" dirty="0"/>
              <a:t> - low level white box testing.</a:t>
            </a:r>
          </a:p>
          <a:p>
            <a:r>
              <a:rPr lang="en-US" dirty="0"/>
              <a:t>	Unit testing validates the behavior of individual methods and classes. Any method that has no 	dependency on other portions of the application can be tested using a good unit testing tool.</a:t>
            </a:r>
          </a:p>
          <a:p>
            <a:r>
              <a:rPr lang="en-US" dirty="0"/>
              <a:t>	The industry standard unit testing tool for Java is JUnit. Junit tests provide a nice way to 	automate regression tests.</a:t>
            </a:r>
          </a:p>
          <a:p>
            <a:r>
              <a:rPr lang="en-US" b="1" dirty="0"/>
              <a:t>Integration Testing</a:t>
            </a:r>
            <a:r>
              <a:rPr lang="en-US" dirty="0"/>
              <a:t> - medium level white box testing. </a:t>
            </a:r>
          </a:p>
          <a:p>
            <a:r>
              <a:rPr lang="en-US" dirty="0"/>
              <a:t>	Integration testing is done on and between independent modules of the application. Some 	examples of modules in an application could include:</a:t>
            </a:r>
          </a:p>
          <a:p>
            <a:r>
              <a:rPr lang="en-US" dirty="0"/>
              <a:t>		An HTTP communication module for communicating with a web server</a:t>
            </a:r>
          </a:p>
          <a:p>
            <a:r>
              <a:rPr lang="en-US" dirty="0"/>
              <a:t>		A module that communicates with databases</a:t>
            </a:r>
          </a:p>
          <a:p>
            <a:r>
              <a:rPr lang="en-US" dirty="0"/>
              <a:t>		A module that reads and writes files to disk and many more.</a:t>
            </a:r>
          </a:p>
          <a:p>
            <a:r>
              <a:rPr lang="en-US" b="1" dirty="0"/>
              <a:t>System Testing</a:t>
            </a:r>
            <a:r>
              <a:rPr lang="en-US" dirty="0"/>
              <a:t> - high level black box testing</a:t>
            </a:r>
          </a:p>
          <a:p>
            <a:r>
              <a:rPr lang="en-US" dirty="0"/>
              <a:t>	System testing is done on the assembled application. Generally this is done by executing the 	user interface, if there is one, and attempting to cover every line of code in the application</a:t>
            </a:r>
          </a:p>
          <a:p>
            <a:r>
              <a:rPr lang="en-US" dirty="0"/>
              <a:t>	including erroneous uses of the functionality the application provides. Often this is done by 	sophisticated, automated software or by human software testers.</a:t>
            </a:r>
          </a:p>
          <a:p>
            <a:r>
              <a:rPr lang="en-US" b="1" dirty="0"/>
              <a:t>User Testing</a:t>
            </a:r>
            <a:r>
              <a:rPr lang="en-US" dirty="0"/>
              <a:t> - high level testing</a:t>
            </a:r>
          </a:p>
          <a:p>
            <a:r>
              <a:rPr lang="en-US" dirty="0"/>
              <a:t>	User testing is usually done before the user interface is created. A good methodology is to give 	potential users mockups of the interface design and ask them to accomplish a series of tasks. 	</a:t>
            </a:r>
          </a:p>
        </p:txBody>
      </p:sp>
    </p:spTree>
    <p:extLst>
      <p:ext uri="{BB962C8B-B14F-4D97-AF65-F5344CB8AC3E}">
        <p14:creationId xmlns:p14="http://schemas.microsoft.com/office/powerpoint/2010/main" val="2535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2895600" y="220909"/>
            <a:ext cx="8610600" cy="1293028"/>
          </a:xfrm>
        </p:spPr>
        <p:txBody>
          <a:bodyPr/>
          <a:lstStyle/>
          <a:p>
            <a:r>
              <a:rPr lang="en-US" dirty="0"/>
              <a:t>SO, WHY JUNIT TESTS?</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1003935" y="2117353"/>
            <a:ext cx="10184130" cy="3217653"/>
          </a:xfrm>
        </p:spPr>
        <p:txBody>
          <a:bodyPr>
            <a:normAutofit/>
          </a:bodyPr>
          <a:lstStyle/>
          <a:p>
            <a:pPr marL="0" indent="0">
              <a:buNone/>
            </a:pPr>
            <a:r>
              <a:rPr lang="en-US" dirty="0"/>
              <a:t>Well, the answer is simple, because it verifies if the unit is working, as you can imaging. Also it make sure that the unit works even after the late changes in source code, this is also called regression test.</a:t>
            </a:r>
          </a:p>
          <a:p>
            <a:pPr marL="0" indent="0">
              <a:buNone/>
            </a:pPr>
            <a:r>
              <a:rPr lang="en-US" dirty="0"/>
              <a:t>It is embedded with NetBeans and commonly wide and standard unit test framework.</a:t>
            </a:r>
          </a:p>
          <a:p>
            <a:pPr marL="0" indent="0">
              <a:buNone/>
            </a:pPr>
            <a:r>
              <a:rPr lang="en-US" dirty="0"/>
              <a:t>Typically these test methods are contained in a class which is only used for testing. It is typically called a “Test Class”</a:t>
            </a:r>
          </a:p>
          <a:p>
            <a:pPr marL="0" indent="0">
              <a:buNone/>
            </a:pPr>
            <a:endParaRPr lang="en-US" dirty="0"/>
          </a:p>
        </p:txBody>
      </p:sp>
    </p:spTree>
    <p:extLst>
      <p:ext uri="{BB962C8B-B14F-4D97-AF65-F5344CB8AC3E}">
        <p14:creationId xmlns:p14="http://schemas.microsoft.com/office/powerpoint/2010/main" val="25796426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6393</TotalTime>
  <Words>363</Words>
  <Application>Microsoft Office PowerPoint</Application>
  <PresentationFormat>Widescreen</PresentationFormat>
  <Paragraphs>69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Helvetica Neue</vt:lpstr>
      <vt:lpstr>Vapor Trail</vt:lpstr>
      <vt:lpstr>Junit TEST</vt:lpstr>
      <vt:lpstr>CODING TOPIC INTRODUCTION</vt:lpstr>
      <vt:lpstr>JUNIT TESTS</vt:lpstr>
      <vt:lpstr>JUNIT TESTS</vt:lpstr>
      <vt:lpstr>SO, WHY JUNIT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Pepe Romero</dc:creator>
  <cp:lastModifiedBy>Edgar Romero</cp:lastModifiedBy>
  <cp:revision>6</cp:revision>
  <dcterms:created xsi:type="dcterms:W3CDTF">2019-05-04T02:23:49Z</dcterms:created>
  <dcterms:modified xsi:type="dcterms:W3CDTF">2019-06-11T07:47:17Z</dcterms:modified>
</cp:coreProperties>
</file>