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84" r:id="rId4"/>
    <p:sldId id="287" r:id="rId5"/>
    <p:sldId id="295" r:id="rId6"/>
    <p:sldId id="291" r:id="rId7"/>
    <p:sldId id="292" r:id="rId8"/>
    <p:sldId id="293" r:id="rId9"/>
    <p:sldId id="294" r:id="rId10"/>
    <p:sldId id="262" r:id="rId11"/>
    <p:sldId id="288" r:id="rId12"/>
    <p:sldId id="289" r:id="rId13"/>
    <p:sldId id="290" r:id="rId14"/>
    <p:sldId id="265" r:id="rId15"/>
    <p:sldId id="285" r:id="rId16"/>
    <p:sldId id="286" r:id="rId17"/>
    <p:sldId id="283" r:id="rId18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A9B500-D6F4-4B89-B147-18C680578D3B}">
  <a:tblStyle styleId="{3BA9B500-D6F4-4B89-B147-18C680578D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4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23374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977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93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010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145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182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30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676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018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4fb134d9e_1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4fb134d9e_1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9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28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06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6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761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16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05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22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09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533390"/>
            <a:ext cx="7441500" cy="536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33400" y="3337825"/>
            <a:ext cx="5325600" cy="2986800"/>
          </a:xfrm>
          <a:prstGeom prst="rect">
            <a:avLst/>
          </a:prstGeom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169100" y="961800"/>
            <a:ext cx="7441500" cy="536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1066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203050" y="1205250"/>
            <a:ext cx="5185200" cy="4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▣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169100" y="961800"/>
            <a:ext cx="7441500" cy="536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1066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2775" y="1403325"/>
            <a:ext cx="2597400" cy="470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66772" y="1403325"/>
            <a:ext cx="2597400" cy="470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759900" y="747600"/>
            <a:ext cx="7624200" cy="536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106600" cy="13092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3050" y="1205250"/>
            <a:ext cx="5185200" cy="4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Char char="□"/>
              <a:defRPr sz="30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●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○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■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●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○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■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dx.doi.org/10.1590/S1414-81452010000300004" TargetMode="External"/><Relationship Id="rId3" Type="http://schemas.openxmlformats.org/officeDocument/2006/relationships/hyperlink" Target="http://www.scielo.br/scielo.php?script=sci_arttext&amp;pid=S1414-81452009000200022&amp;lng=en&amp;nrm=iso" TargetMode="External"/><Relationship Id="rId7" Type="http://schemas.openxmlformats.org/officeDocument/2006/relationships/hyperlink" Target="http://www.scielo.br/scielo.php?script=sci_arttext&amp;pid=S1414-81452010000300004&amp;lng=en&amp;nrm=is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590/S0034-71672000000100010" TargetMode="External"/><Relationship Id="rId5" Type="http://schemas.openxmlformats.org/officeDocument/2006/relationships/hyperlink" Target="http://www.scielo.br/scielo.php?script=sci_arttext&amp;pid=S0034-71672000000100010&amp;lng=en&amp;nrm=iso" TargetMode="External"/><Relationship Id="rId10" Type="http://schemas.openxmlformats.org/officeDocument/2006/relationships/hyperlink" Target="https://www.soumae.org/os-4-melhores-apps-para-gravidas/" TargetMode="External"/><Relationship Id="rId4" Type="http://schemas.openxmlformats.org/officeDocument/2006/relationships/hyperlink" Target="http://dx.doi.org/10.1590/S1414-81452009000200022" TargetMode="External"/><Relationship Id="rId9" Type="http://schemas.openxmlformats.org/officeDocument/2006/relationships/hyperlink" Target="http://www.cordvida.com.br/blog/descubra-8-aplicativos-feitos-para-as-gravida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33400" y="2424545"/>
            <a:ext cx="5325600" cy="3900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Proposta de Aplicativo para mães e futuras mães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35025" y="502607"/>
            <a:ext cx="1953600" cy="1953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504768"/>
            <a:ext cx="47016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Aplicativos Android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947530" y="3552649"/>
            <a:ext cx="7248939" cy="273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r>
              <a:rPr lang="pt-BR" i="1" dirty="0" smtClean="0"/>
              <a:t>Já existem alguns aplicativos que podem </a:t>
            </a:r>
            <a:r>
              <a:rPr lang="pt-BR" i="1" dirty="0"/>
              <a:t>ajudar a </a:t>
            </a:r>
            <a:r>
              <a:rPr lang="pt-BR" i="1" dirty="0" smtClean="0"/>
              <a:t>gestante a </a:t>
            </a:r>
            <a:r>
              <a:rPr lang="pt-BR" i="1" dirty="0"/>
              <a:t>conhecer as mudanças que seu corpo sofre nesse período </a:t>
            </a:r>
            <a:r>
              <a:rPr lang="pt-BR" i="1" dirty="0" smtClean="0"/>
              <a:t>e também levar informação </a:t>
            </a:r>
            <a:r>
              <a:rPr lang="pt-BR" i="1" dirty="0"/>
              <a:t>sobre o crescimento do bebê.</a:t>
            </a:r>
            <a:endParaRPr i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8" name="Picture 4" descr="Resultado de imagem para android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1" y="581879"/>
            <a:ext cx="1456767" cy="17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35025" y="502607"/>
            <a:ext cx="1953600" cy="1953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504768"/>
            <a:ext cx="47016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800" dirty="0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Estou grávida </a:t>
            </a:r>
            <a:r>
              <a:rPr lang="pt-BR" sz="4800" dirty="0" err="1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App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947530" y="3552649"/>
            <a:ext cx="7248939" cy="273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r>
              <a:rPr lang="pt-BR" sz="2400" i="1" dirty="0"/>
              <a:t>“Esse </a:t>
            </a:r>
            <a:r>
              <a:rPr lang="pt-BR" sz="2400" i="1" dirty="0" smtClean="0"/>
              <a:t>aplicativo </a:t>
            </a:r>
            <a:r>
              <a:rPr lang="pt-BR" sz="2400" i="1" dirty="0"/>
              <a:t>é </a:t>
            </a:r>
            <a:r>
              <a:rPr lang="pt-BR" sz="2400" i="1" dirty="0" smtClean="0"/>
              <a:t>ótimo </a:t>
            </a:r>
            <a:r>
              <a:rPr lang="pt-BR" sz="2400" i="1" dirty="0"/>
              <a:t>mas está em inglês e custa R$ 5,49 por </a:t>
            </a:r>
            <a:r>
              <a:rPr lang="pt-BR" sz="2400" i="1" dirty="0" smtClean="0"/>
              <a:t>item. Esse aplicativo possui: dicas </a:t>
            </a:r>
            <a:r>
              <a:rPr lang="pt-BR" sz="2400" i="1" dirty="0"/>
              <a:t>de alimentação saudável para a concepção e </a:t>
            </a:r>
            <a:r>
              <a:rPr lang="pt-BR" sz="2400" i="1" dirty="0" smtClean="0"/>
              <a:t>gravidez, contador </a:t>
            </a:r>
            <a:r>
              <a:rPr lang="pt-BR" sz="2400" i="1" dirty="0"/>
              <a:t>para começar chutes pontapé de contagem e </a:t>
            </a:r>
            <a:r>
              <a:rPr lang="pt-BR" sz="2400" i="1" dirty="0" smtClean="0"/>
              <a:t>registro e acompanhamento </a:t>
            </a:r>
            <a:r>
              <a:rPr lang="pt-BR" sz="2400" i="1" dirty="0"/>
              <a:t>diário de humor, energia, apetite e outras </a:t>
            </a:r>
            <a:r>
              <a:rPr lang="pt-BR" sz="2400" i="1" dirty="0" smtClean="0"/>
              <a:t>notas.”</a:t>
            </a:r>
            <a:endParaRPr sz="2400" i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8181" t="34775" r="68940" b="38815"/>
          <a:stretch/>
        </p:blipFill>
        <p:spPr>
          <a:xfrm>
            <a:off x="923006" y="800533"/>
            <a:ext cx="1177637" cy="13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35025" y="502607"/>
            <a:ext cx="1953600" cy="1953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504768"/>
            <a:ext cx="47016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800" dirty="0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Alô Mamãe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947530" y="3096100"/>
            <a:ext cx="7248939" cy="273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r>
              <a:rPr lang="pt-BR" sz="2400" i="1" dirty="0"/>
              <a:t>“Alô Mamãe é um aplicativo brasileiro gratuito para grávidas que traz informações de uma forma diferente. Ele envia diariamente mensagens alegres e bem-humoradas, como se fosse o próprio bebê falando. É uma brincadeira divertida para que a gestante se sinta mais próxima do filho.”</a:t>
            </a:r>
            <a:endParaRPr sz="2400" i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4" descr="Resultado de imagem para aplicativo alÃ´ mamÃ£e andro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7"/>
          <a:stretch/>
        </p:blipFill>
        <p:spPr bwMode="auto">
          <a:xfrm>
            <a:off x="899716" y="648901"/>
            <a:ext cx="1224218" cy="166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35025" y="502607"/>
            <a:ext cx="1953600" cy="1953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504768"/>
            <a:ext cx="47016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800" dirty="0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Gravidez +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1053547" y="2805620"/>
            <a:ext cx="7248939" cy="3484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r>
              <a:rPr lang="pt-BR" sz="2400" i="1" dirty="0"/>
              <a:t>“O aplicativo Gravidez+ é um dos mais famosos entre as gestantes, disponível em inglês e português, tanto para Android quanto para iPhone. Algumas funcionalidades são: imagens coloridas e </a:t>
            </a:r>
            <a:r>
              <a:rPr lang="pt-BR" sz="2400" i="1" dirty="0" err="1"/>
              <a:t>escaneadas</a:t>
            </a:r>
            <a:r>
              <a:rPr lang="pt-BR" sz="2400" i="1" dirty="0"/>
              <a:t> das fases de desenvolvimento do </a:t>
            </a:r>
            <a:r>
              <a:rPr lang="pt-BR" sz="2400" i="1" dirty="0" smtClean="0"/>
              <a:t>bebê, informações </a:t>
            </a:r>
            <a:r>
              <a:rPr lang="pt-BR" sz="2400" i="1" dirty="0"/>
              <a:t>diárias sobre a gravidez (alimentação, exercício, trabalho de parto</a:t>
            </a:r>
            <a:r>
              <a:rPr lang="pt-BR" sz="2400" i="1" dirty="0" smtClean="0"/>
              <a:t>) e diário </a:t>
            </a:r>
            <a:r>
              <a:rPr lang="pt-BR" sz="2400" i="1" dirty="0"/>
              <a:t>pessoal da </a:t>
            </a:r>
            <a:r>
              <a:rPr lang="pt-BR" sz="2400" i="1" dirty="0" smtClean="0"/>
              <a:t>grávida.”</a:t>
            </a:r>
            <a:endParaRPr sz="2400" i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39091" t="22107" r="40757" b="33426"/>
          <a:stretch/>
        </p:blipFill>
        <p:spPr>
          <a:xfrm>
            <a:off x="820803" y="604936"/>
            <a:ext cx="1409753" cy="17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077278" cy="958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Aplicativo Android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262025" y="1491425"/>
            <a:ext cx="4682100" cy="1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O</a:t>
            </a:r>
            <a:r>
              <a:rPr lang="pt-BR" sz="2000" dirty="0" smtClean="0"/>
              <a:t> </a:t>
            </a:r>
            <a:r>
              <a:rPr lang="pt-BR" sz="2000" dirty="0"/>
              <a:t>desenvolvimento de um </a:t>
            </a:r>
            <a:r>
              <a:rPr lang="pt-BR" sz="2000" b="1" dirty="0"/>
              <a:t>aplicativo</a:t>
            </a:r>
            <a:r>
              <a:rPr lang="pt-BR" sz="2000" dirty="0"/>
              <a:t> que visa disponibilizar conteúdos e </a:t>
            </a:r>
            <a:r>
              <a:rPr lang="pt-BR" sz="2000" b="1" u="sng" dirty="0"/>
              <a:t>formas de diálogos</a:t>
            </a:r>
            <a:r>
              <a:rPr lang="pt-BR" sz="2000" dirty="0"/>
              <a:t> com sala de </a:t>
            </a:r>
            <a:br>
              <a:rPr lang="pt-BR" sz="2000" dirty="0"/>
            </a:br>
            <a:r>
              <a:rPr lang="pt-BR" sz="2000" dirty="0" smtClean="0"/>
              <a:t>bate-papo </a:t>
            </a:r>
            <a:r>
              <a:rPr lang="pt-BR" sz="2000" dirty="0"/>
              <a:t>entre as futuras e atuais mães, favorece a criação de um ambiente </a:t>
            </a:r>
            <a:r>
              <a:rPr lang="pt-BR" sz="2000" b="1" dirty="0"/>
              <a:t>interativo</a:t>
            </a:r>
            <a:r>
              <a:rPr lang="pt-BR" sz="2000" dirty="0"/>
              <a:t> e </a:t>
            </a:r>
            <a:r>
              <a:rPr lang="pt-BR" sz="2000" b="1" dirty="0"/>
              <a:t>informativo</a:t>
            </a:r>
            <a:r>
              <a:rPr lang="pt-BR" sz="2000" dirty="0"/>
              <a:t>.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60" y="4031012"/>
            <a:ext cx="2030940" cy="2030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077278" cy="958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Aplicativo Android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368042" y="1445598"/>
            <a:ext cx="4682100" cy="1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Além disso, a confiança em tornar esse momento da gravidez um cenário </a:t>
            </a:r>
            <a:r>
              <a:rPr lang="pt-BR" sz="2000" b="1" dirty="0"/>
              <a:t>confiante e saudável</a:t>
            </a:r>
            <a:r>
              <a:rPr lang="pt-BR" sz="2000" dirty="0"/>
              <a:t>, garantindo que mães possam se relacionar através da </a:t>
            </a:r>
            <a:r>
              <a:rPr lang="pt-BR" sz="2000" b="1" dirty="0"/>
              <a:t>troca de experiências </a:t>
            </a:r>
            <a:r>
              <a:rPr lang="pt-BR" sz="2000" dirty="0"/>
              <a:t>e adquirindo mais </a:t>
            </a:r>
            <a:r>
              <a:rPr lang="pt-BR" sz="2000" b="1" dirty="0"/>
              <a:t>informações</a:t>
            </a:r>
            <a:r>
              <a:rPr lang="pt-BR" sz="2000" dirty="0"/>
              <a:t>.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24" y="4128653"/>
            <a:ext cx="1822461" cy="18224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33" y="4239490"/>
            <a:ext cx="1600788" cy="16007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579590" y="4532051"/>
            <a:ext cx="1399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+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6500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9" y="500825"/>
            <a:ext cx="2077278" cy="958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Referências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082109" y="1700243"/>
            <a:ext cx="7601928" cy="4886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200" dirty="0"/>
              <a:t>SILVA, Laura </a:t>
            </a:r>
            <a:r>
              <a:rPr lang="pt-BR" sz="1200" dirty="0" err="1"/>
              <a:t>Johanson</a:t>
            </a:r>
            <a:r>
              <a:rPr lang="pt-BR" sz="1200" dirty="0"/>
              <a:t> da; SILVA, Leila Rangel da. Mudanças na vida e no corpo: vivências diante da gravidez na perspectiva afetiva dos pais. Esc. Anna Nery, Rio de Janeiro , v. 13, n. 2, p. 393-401, </a:t>
            </a:r>
            <a:r>
              <a:rPr lang="pt-BR" sz="1200" dirty="0" err="1"/>
              <a:t>June</a:t>
            </a:r>
            <a:r>
              <a:rPr lang="pt-BR" sz="1200" dirty="0"/>
              <a:t> 2009 . </a:t>
            </a:r>
            <a:r>
              <a:rPr lang="pt-BR" sz="1200" dirty="0" err="1"/>
              <a:t>Available</a:t>
            </a:r>
            <a:r>
              <a:rPr lang="pt-BR" sz="1200" dirty="0"/>
              <a:t> </a:t>
            </a:r>
            <a:r>
              <a:rPr lang="pt-BR" sz="1200" dirty="0" err="1"/>
              <a:t>from</a:t>
            </a:r>
            <a:r>
              <a:rPr lang="pt-BR" sz="1200" dirty="0"/>
              <a:t> </a:t>
            </a:r>
            <a:r>
              <a:rPr lang="pt-BR" sz="1200" dirty="0">
                <a:hlinkClick r:id="rId3"/>
              </a:rPr>
              <a:t>http://www.scielo.br/scielo.php?script=sci_arttext&amp;pid=S1414-81452009000200022&amp;lng=en&amp;nrm=iso</a:t>
            </a:r>
            <a:r>
              <a:rPr lang="pt-BR" sz="1200" dirty="0"/>
              <a:t>. </a:t>
            </a:r>
            <a:r>
              <a:rPr lang="pt-BR" sz="1200" dirty="0" err="1"/>
              <a:t>access</a:t>
            </a:r>
            <a:r>
              <a:rPr lang="pt-BR" sz="1200" dirty="0"/>
              <a:t> </a:t>
            </a:r>
            <a:r>
              <a:rPr lang="pt-BR" sz="1200" dirty="0" err="1"/>
              <a:t>on</a:t>
            </a:r>
            <a:r>
              <a:rPr lang="pt-BR" sz="1200" dirty="0"/>
              <a:t> 26 de setembro 2018. </a:t>
            </a:r>
            <a:r>
              <a:rPr lang="pt-BR" sz="1200" dirty="0">
                <a:hlinkClick r:id="rId4"/>
              </a:rPr>
              <a:t>http://dx.doi.org/10.1590/S1414-81452009000200022</a:t>
            </a:r>
            <a:r>
              <a:rPr lang="pt-BR" sz="1200" dirty="0"/>
              <a:t>.</a:t>
            </a:r>
          </a:p>
          <a:p>
            <a:pPr algn="just"/>
            <a:r>
              <a:rPr lang="pt-BR" sz="1200" dirty="0"/>
              <a:t>MELO, Luciana de </a:t>
            </a:r>
            <a:r>
              <a:rPr lang="pt-BR" sz="1200" dirty="0" err="1"/>
              <a:t>Lione</a:t>
            </a:r>
            <a:r>
              <a:rPr lang="pt-BR" sz="1200" dirty="0"/>
              <a:t>; LIMA, Maria Alice Dias da Silva. Mulheres no segundo e terceiro trimestres de gravidez: suas alterações psicológicas. Rev. bras. </a:t>
            </a:r>
            <a:r>
              <a:rPr lang="pt-BR" sz="1200" dirty="0" err="1"/>
              <a:t>enferm</a:t>
            </a:r>
            <a:r>
              <a:rPr lang="pt-BR" sz="1200" dirty="0"/>
              <a:t>., Brasília , v. 53, n. 1, p. 81-86, Mar. 2000 . </a:t>
            </a:r>
            <a:r>
              <a:rPr lang="pt-BR" sz="1200" dirty="0" err="1"/>
              <a:t>Available</a:t>
            </a:r>
            <a:r>
              <a:rPr lang="pt-BR" sz="1200" dirty="0"/>
              <a:t> </a:t>
            </a:r>
            <a:r>
              <a:rPr lang="pt-BR" sz="1200" dirty="0" err="1"/>
              <a:t>from</a:t>
            </a:r>
            <a:r>
              <a:rPr lang="pt-BR" sz="1200" dirty="0"/>
              <a:t> </a:t>
            </a:r>
            <a:r>
              <a:rPr lang="pt-BR" sz="1200" dirty="0">
                <a:hlinkClick r:id="rId5"/>
              </a:rPr>
              <a:t>http://www.scielo.br/scielo.php?script=sci_arttext&amp;pid=S0034-71672000000100010&amp;lng=en&amp;nrm=iso</a:t>
            </a:r>
            <a:r>
              <a:rPr lang="pt-BR" sz="1200" dirty="0"/>
              <a:t>. </a:t>
            </a:r>
            <a:r>
              <a:rPr lang="pt-BR" sz="1200" dirty="0" err="1"/>
              <a:t>access</a:t>
            </a:r>
            <a:r>
              <a:rPr lang="pt-BR" sz="1200" dirty="0"/>
              <a:t> </a:t>
            </a:r>
            <a:r>
              <a:rPr lang="pt-BR" sz="1200" dirty="0" err="1"/>
              <a:t>on</a:t>
            </a:r>
            <a:r>
              <a:rPr lang="pt-BR" sz="1200" dirty="0"/>
              <a:t> 26 de setembro 2018. </a:t>
            </a:r>
            <a:r>
              <a:rPr lang="pt-BR" sz="1200" dirty="0">
                <a:hlinkClick r:id="rId6"/>
              </a:rPr>
              <a:t>http://dx.doi.org/10.1590/S0034-71672000000100010</a:t>
            </a:r>
            <a:r>
              <a:rPr lang="pt-BR" sz="1200" dirty="0"/>
              <a:t>.</a:t>
            </a:r>
          </a:p>
          <a:p>
            <a:pPr algn="just"/>
            <a:r>
              <a:rPr lang="pt-BR" sz="1200" dirty="0"/>
              <a:t>FREITAS, G.L. et al. Discutindo a política à saúde da mulher no contexto da promoção da saúde. </a:t>
            </a:r>
            <a:r>
              <a:rPr lang="pt-BR" sz="1200" dirty="0" err="1"/>
              <a:t>Tev</a:t>
            </a:r>
            <a:r>
              <a:rPr lang="pt-BR" sz="1200" dirty="0"/>
              <a:t>. Eletr. </a:t>
            </a:r>
            <a:r>
              <a:rPr lang="pt-BR" sz="1200" dirty="0" err="1"/>
              <a:t>Enferm</a:t>
            </a:r>
            <a:r>
              <a:rPr lang="pt-BR" sz="1200" dirty="0"/>
              <a:t>., Goiânia, v.11, n.2, p.424-428, 2009).</a:t>
            </a:r>
          </a:p>
          <a:p>
            <a:pPr algn="just"/>
            <a:r>
              <a:rPr lang="pt-BR" sz="1200" dirty="0"/>
              <a:t>NASCIMENTO, Natália Magalhães do et al . Tecnologias não invasivas de cuidado no parto realizadas por enfermeiras: a percepção de mulheres. Esc. Anna Nery, Rio de Janeiro , v. 14, n. 3, p. 456-461, </a:t>
            </a:r>
            <a:r>
              <a:rPr lang="pt-BR" sz="1200" dirty="0" err="1"/>
              <a:t>Sept</a:t>
            </a:r>
            <a:r>
              <a:rPr lang="pt-BR" sz="1200" dirty="0"/>
              <a:t>. 2010 . </a:t>
            </a:r>
            <a:r>
              <a:rPr lang="pt-BR" sz="1200" dirty="0" err="1"/>
              <a:t>Available</a:t>
            </a:r>
            <a:r>
              <a:rPr lang="pt-BR" sz="1200" dirty="0"/>
              <a:t> </a:t>
            </a:r>
            <a:r>
              <a:rPr lang="pt-BR" sz="1200" dirty="0" err="1"/>
              <a:t>from</a:t>
            </a:r>
            <a:r>
              <a:rPr lang="pt-BR" sz="1200" dirty="0"/>
              <a:t> </a:t>
            </a:r>
            <a:r>
              <a:rPr lang="pt-BR" sz="1200" dirty="0">
                <a:hlinkClick r:id="rId7"/>
              </a:rPr>
              <a:t>http://www.scielo.br/scielo.php?script=sci_arttext&amp;pid=S1414-81452010000300004&amp;lng=en&amp;nrm=iso</a:t>
            </a:r>
            <a:r>
              <a:rPr lang="pt-BR" sz="1200" dirty="0"/>
              <a:t>. </a:t>
            </a:r>
            <a:r>
              <a:rPr lang="pt-BR" sz="1200" dirty="0" err="1"/>
              <a:t>access</a:t>
            </a:r>
            <a:r>
              <a:rPr lang="pt-BR" sz="1200" dirty="0"/>
              <a:t> </a:t>
            </a:r>
            <a:r>
              <a:rPr lang="pt-BR" sz="1200" dirty="0" err="1"/>
              <a:t>on</a:t>
            </a:r>
            <a:r>
              <a:rPr lang="pt-BR" sz="1200" dirty="0"/>
              <a:t> 10 de agosto 2018. </a:t>
            </a:r>
            <a:r>
              <a:rPr lang="pt-BR" sz="1200" dirty="0">
                <a:hlinkClick r:id="rId8"/>
              </a:rPr>
              <a:t>http://dx.doi.org/10.1590/S1414-81452010000300004</a:t>
            </a:r>
            <a:r>
              <a:rPr lang="pt-BR" sz="1200" dirty="0" smtClean="0"/>
              <a:t>.</a:t>
            </a:r>
          </a:p>
          <a:p>
            <a:pPr algn="just"/>
            <a:r>
              <a:rPr lang="pt-BR" sz="1200" i="1" dirty="0" smtClean="0"/>
              <a:t>Descubra 8 </a:t>
            </a:r>
            <a:r>
              <a:rPr lang="pt-BR" sz="1200" i="1" dirty="0"/>
              <a:t>aplicativos feitos para as grávidas</a:t>
            </a:r>
            <a:r>
              <a:rPr lang="pt-BR" sz="1200" i="1" dirty="0" smtClean="0"/>
              <a:t>!. </a:t>
            </a:r>
            <a:r>
              <a:rPr lang="pt-BR" sz="1200" dirty="0" smtClean="0"/>
              <a:t>Disponível em &lt;</a:t>
            </a:r>
            <a:r>
              <a:rPr lang="pt-BR" sz="1200" dirty="0" smtClean="0">
                <a:hlinkClick r:id="rId9"/>
              </a:rPr>
              <a:t>http</a:t>
            </a:r>
            <a:r>
              <a:rPr lang="pt-BR" sz="1200" dirty="0">
                <a:hlinkClick r:id="rId9"/>
              </a:rPr>
              <a:t>://www.cordvida.com.br/blog/descubra-8-aplicativos-feitos-para-as-gravidas</a:t>
            </a:r>
            <a:r>
              <a:rPr lang="pt-BR" sz="1200" dirty="0" smtClean="0">
                <a:hlinkClick r:id="rId9"/>
              </a:rPr>
              <a:t>/</a:t>
            </a:r>
            <a:r>
              <a:rPr lang="pt-BR" sz="1200" dirty="0" smtClean="0"/>
              <a:t>&gt;. Acesso em:  15 de outubro de 2018.</a:t>
            </a:r>
          </a:p>
          <a:p>
            <a:pPr algn="just"/>
            <a:r>
              <a:rPr lang="pt-BR" sz="1200" i="1" dirty="0"/>
              <a:t>Os 7 melhores </a:t>
            </a:r>
            <a:r>
              <a:rPr lang="pt-BR" sz="1200" i="1" dirty="0" err="1"/>
              <a:t>apps</a:t>
            </a:r>
            <a:r>
              <a:rPr lang="pt-BR" sz="1200" i="1" dirty="0"/>
              <a:t> para grávidas – Tudo que você precisa durante a gravidez</a:t>
            </a:r>
            <a:r>
              <a:rPr lang="pt-BR" sz="1200" i="1" dirty="0" smtClean="0"/>
              <a:t>!. </a:t>
            </a:r>
            <a:r>
              <a:rPr lang="pt-BR" sz="1200" dirty="0" smtClean="0"/>
              <a:t>Disponível em: &lt;</a:t>
            </a:r>
            <a:r>
              <a:rPr lang="pt-BR" sz="1200" dirty="0" smtClean="0">
                <a:hlinkClick r:id="rId10"/>
              </a:rPr>
              <a:t>https</a:t>
            </a:r>
            <a:r>
              <a:rPr lang="pt-BR" sz="1200" dirty="0">
                <a:hlinkClick r:id="rId10"/>
              </a:rPr>
              <a:t>://www.soumae.org/os-4-melhores-apps-para-gravidas</a:t>
            </a:r>
            <a:r>
              <a:rPr lang="pt-BR" sz="1200" dirty="0" smtClean="0">
                <a:hlinkClick r:id="rId10"/>
              </a:rPr>
              <a:t>/</a:t>
            </a:r>
            <a:r>
              <a:rPr lang="pt-BR" sz="1200" dirty="0" smtClean="0"/>
              <a:t>&gt;. Acesso em: 15 de </a:t>
            </a:r>
            <a:r>
              <a:rPr lang="pt-BR" sz="1200" dirty="0" err="1" smtClean="0"/>
              <a:t>oubro</a:t>
            </a:r>
            <a:r>
              <a:rPr lang="pt-BR" sz="1200" dirty="0" smtClean="0"/>
              <a:t> de 2018.</a:t>
            </a:r>
          </a:p>
          <a:p>
            <a:pPr algn="just"/>
            <a:endParaRPr lang="pt-BR" sz="1200" dirty="0" smtClean="0"/>
          </a:p>
          <a:p>
            <a:pPr algn="just"/>
            <a:endParaRPr lang="pt-BR" sz="12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6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8"/>
          <p:cNvSpPr txBox="1"/>
          <p:nvPr/>
        </p:nvSpPr>
        <p:spPr>
          <a:xfrm>
            <a:off x="1939128" y="1764124"/>
            <a:ext cx="5814443" cy="9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600" b="1" dirty="0" smtClean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OBRIGADO!</a:t>
            </a:r>
            <a:endParaRPr sz="36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2" name="Google Shape;782;p38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3004904" y="4849092"/>
            <a:ext cx="3562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Georgia" panose="02040502050405020303" pitchFamily="18" charset="0"/>
              </a:rPr>
              <a:t>Edgar Salardani </a:t>
            </a:r>
            <a:r>
              <a:rPr lang="pt-BR" dirty="0" err="1" smtClean="0">
                <a:latin typeface="Georgia" panose="02040502050405020303" pitchFamily="18" charset="0"/>
              </a:rPr>
              <a:t>Senhorello</a:t>
            </a:r>
            <a:endParaRPr lang="pt-BR" dirty="0" smtClean="0">
              <a:latin typeface="Georgia" panose="02040502050405020303" pitchFamily="18" charset="0"/>
            </a:endParaRPr>
          </a:p>
          <a:p>
            <a:pPr algn="ctr"/>
            <a:r>
              <a:rPr lang="pt-BR" dirty="0" smtClean="0">
                <a:latin typeface="Georgia" panose="02040502050405020303" pitchFamily="18" charset="0"/>
              </a:rPr>
              <a:t>Sistemas de Informação – 6º período</a:t>
            </a:r>
          </a:p>
          <a:p>
            <a:pPr algn="ctr"/>
            <a:r>
              <a:rPr lang="pt-BR" dirty="0" err="1" smtClean="0">
                <a:latin typeface="Georgia" panose="02040502050405020303" pitchFamily="18" charset="0"/>
              </a:rPr>
              <a:t>UniRedentor</a:t>
            </a:r>
            <a:endParaRPr lang="pt-BR" dirty="0" smtClean="0">
              <a:latin typeface="Georgia" panose="02040502050405020303" pitchFamily="18" charset="0"/>
            </a:endParaRPr>
          </a:p>
          <a:p>
            <a:pPr algn="ctr"/>
            <a:r>
              <a:rPr lang="pt-BR" dirty="0" smtClean="0">
                <a:latin typeface="Georgia" panose="02040502050405020303" pitchFamily="18" charset="0"/>
              </a:rPr>
              <a:t>Itaperuna - 2018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1798983" cy="606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Introdução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2332383" y="1657874"/>
            <a:ext cx="5175984" cy="81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2400" dirty="0" smtClean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O </a:t>
            </a:r>
            <a:r>
              <a:rPr lang="pt-BR" sz="24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período de gestação na vida da mulher é cercado de mudanças e emoções.</a:t>
            </a:r>
            <a:endParaRPr sz="2400" dirty="0" smtClean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586444" y="3797169"/>
            <a:ext cx="6598200" cy="1278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D1D1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Segundo Silva e Silva (2009), gerar um filho tem destaque no ciclo vital da mulher que passa por </a:t>
            </a:r>
            <a:r>
              <a:rPr lang="pt-BR" sz="2000" b="1" dirty="0">
                <a:solidFill>
                  <a:srgbClr val="1D1D1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intensas mudanças </a:t>
            </a:r>
            <a:r>
              <a:rPr lang="pt-BR" sz="2000" dirty="0">
                <a:solidFill>
                  <a:srgbClr val="1D1D1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no corpo e em seu psicológico</a:t>
            </a:r>
            <a:r>
              <a:rPr lang="pt-BR" sz="2000" dirty="0" smtClean="0">
                <a:solidFill>
                  <a:srgbClr val="1D1D1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.</a:t>
            </a:r>
          </a:p>
          <a:p>
            <a:pPr marL="171450" lvl="0" indent="-1714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Georgia" panose="02040502050405020303" pitchFamily="18" charset="0"/>
              </a:rPr>
              <a:t>A </a:t>
            </a:r>
            <a:r>
              <a:rPr lang="pt-BR" sz="2000" b="1" dirty="0">
                <a:latin typeface="Georgia" panose="02040502050405020303" pitchFamily="18" charset="0"/>
              </a:rPr>
              <a:t>valorização da mulher </a:t>
            </a:r>
            <a:r>
              <a:rPr lang="pt-BR" sz="2000" dirty="0">
                <a:latin typeface="Georgia" panose="02040502050405020303" pitchFamily="18" charset="0"/>
              </a:rPr>
              <a:t>como ser humano e cidadã é algo destacável (FREITAS et al., 2009</a:t>
            </a:r>
            <a:r>
              <a:rPr lang="pt-BR" sz="2000" dirty="0" smtClean="0">
                <a:latin typeface="Georgia" panose="02040502050405020303" pitchFamily="18" charset="0"/>
              </a:rPr>
              <a:t>).</a:t>
            </a:r>
            <a:endParaRPr sz="2000" dirty="0">
              <a:solidFill>
                <a:srgbClr val="1D1D1B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1798983" cy="606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Introdução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432891" y="2322405"/>
            <a:ext cx="6598200" cy="1278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1000"/>
              </a:spcBef>
            </a:pPr>
            <a:r>
              <a:rPr lang="pt-BR" sz="2000" dirty="0"/>
              <a:t>O uso da </a:t>
            </a:r>
            <a:r>
              <a:rPr lang="pt-BR" sz="2000" b="1" dirty="0"/>
              <a:t>tecnologia</a:t>
            </a:r>
            <a:r>
              <a:rPr lang="pt-BR" sz="2000" dirty="0"/>
              <a:t> pelas mulheres gestantes gera acolhimento, segurança e preparação, além da contribuição do </a:t>
            </a:r>
            <a:r>
              <a:rPr lang="pt-BR" sz="2000" b="1" dirty="0" err="1"/>
              <a:t>emponderamento</a:t>
            </a:r>
            <a:r>
              <a:rPr lang="pt-BR" sz="2000" dirty="0"/>
              <a:t> durante a gravidez. </a:t>
            </a:r>
            <a:endParaRPr lang="pt-BR" sz="2000" dirty="0" smtClean="0"/>
          </a:p>
          <a:p>
            <a:pPr lvl="0" algn="just">
              <a:spcBef>
                <a:spcPts val="1000"/>
              </a:spcBef>
            </a:pPr>
            <a:r>
              <a:rPr lang="pt-BR" sz="2000" dirty="0" smtClean="0"/>
              <a:t>O </a:t>
            </a:r>
            <a:r>
              <a:rPr lang="pt-BR" sz="2000" dirty="0"/>
              <a:t>ato de perceber suas principais necessidades faz com que elas se adaptem e se tornem mais </a:t>
            </a:r>
            <a:r>
              <a:rPr lang="pt-BR" sz="2000" b="1" dirty="0"/>
              <a:t>confiantes </a:t>
            </a:r>
            <a:r>
              <a:rPr lang="pt-BR" sz="2000" dirty="0"/>
              <a:t>(NASCIMENTO, 2009</a:t>
            </a:r>
            <a:r>
              <a:rPr lang="pt-BR" sz="2000" dirty="0" smtClean="0"/>
              <a:t>).</a:t>
            </a:r>
            <a:endParaRPr sz="2000" dirty="0">
              <a:solidFill>
                <a:srgbClr val="1D1D1B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96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35025" y="502607"/>
            <a:ext cx="1953600" cy="1953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504768"/>
            <a:ext cx="47016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Dica de Lingerie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836694" y="3029449"/>
            <a:ext cx="724893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r>
              <a:rPr lang="pt-BR" i="1" dirty="0" smtClean="0"/>
              <a:t>Situada em Itaperuna- RJ, possui atualmente 75 mil clientes com mais de 390 mil peças enviadas.</a:t>
            </a:r>
            <a:endParaRPr i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7" y="1220765"/>
            <a:ext cx="1721055" cy="56800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352552" y="5139896"/>
            <a:ext cx="2388175" cy="581893"/>
          </a:xfrm>
          <a:prstGeom prst="rect">
            <a:avLst/>
          </a:prstGeom>
          <a:solidFill>
            <a:srgbClr val="F496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PEÇAS CONFORTÁVEIS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97650" y="5015344"/>
            <a:ext cx="1025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+</a:t>
            </a:r>
            <a:endParaRPr lang="pt-BR" sz="4800" dirty="0"/>
          </a:p>
        </p:txBody>
      </p:sp>
      <p:sp>
        <p:nvSpPr>
          <p:cNvPr id="9" name="Retângulo 8"/>
          <p:cNvSpPr/>
          <p:nvPr/>
        </p:nvSpPr>
        <p:spPr>
          <a:xfrm>
            <a:off x="5481450" y="5139898"/>
            <a:ext cx="2272145" cy="581891"/>
          </a:xfrm>
          <a:prstGeom prst="rect">
            <a:avLst/>
          </a:prstGeom>
          <a:solidFill>
            <a:srgbClr val="F496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CONTEÚDOS INFORMATIVOS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35025" y="502607"/>
            <a:ext cx="1953600" cy="1953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504768"/>
            <a:ext cx="47016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Dica de Lingerie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947530" y="3552649"/>
            <a:ext cx="724893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r>
              <a:rPr lang="pt-BR" i="1" dirty="0" smtClean="0"/>
              <a:t>“</a:t>
            </a:r>
            <a:r>
              <a:rPr lang="pt-BR" i="1" dirty="0"/>
              <a:t>Elevar a autoestima das mulheres, em especial das gestantes, com peças íntimas modernas que apresentam conforto, praticidade e elegância</a:t>
            </a:r>
            <a:r>
              <a:rPr lang="pt-BR" i="1" dirty="0" smtClean="0"/>
              <a:t>.”</a:t>
            </a:r>
            <a:endParaRPr lang="pt-BR" i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7" y="1220765"/>
            <a:ext cx="1721055" cy="568005"/>
          </a:xfrm>
          <a:prstGeom prst="rect">
            <a:avLst/>
          </a:prstGeom>
        </p:spPr>
      </p:pic>
      <p:sp>
        <p:nvSpPr>
          <p:cNvPr id="7" name="Google Shape;101;p17"/>
          <p:cNvSpPr txBox="1">
            <a:spLocks/>
          </p:cNvSpPr>
          <p:nvPr/>
        </p:nvSpPr>
        <p:spPr>
          <a:xfrm>
            <a:off x="947530" y="2885212"/>
            <a:ext cx="7248939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Char char="□"/>
              <a:defRPr sz="30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●"/>
              <a:defRPr sz="18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○"/>
              <a:defRPr sz="18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38100" indent="0" algn="ctr">
              <a:buFont typeface="Georgia"/>
              <a:buNone/>
            </a:pPr>
            <a:r>
              <a:rPr lang="pt-BR" b="1" dirty="0" smtClean="0"/>
              <a:t>MISSÃO: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892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382078" cy="1070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Tecnologia e gravidez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724439" y="2008909"/>
            <a:ext cx="6442364" cy="2964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 smtClean="0"/>
              <a:t>Artigo: “</a:t>
            </a:r>
            <a:r>
              <a:rPr lang="pt-BR" sz="2000" b="1" dirty="0" smtClean="0"/>
              <a:t>A </a:t>
            </a:r>
            <a:r>
              <a:rPr lang="pt-BR" sz="2000" b="1" dirty="0"/>
              <a:t>contribuição das tecnologias não-invasivas de cuidado de enfermagem para o </a:t>
            </a:r>
            <a:r>
              <a:rPr lang="pt-BR" sz="2000" b="1" dirty="0" err="1"/>
              <a:t>empoderamento</a:t>
            </a:r>
            <a:r>
              <a:rPr lang="pt-BR" sz="2000" b="1" dirty="0"/>
              <a:t> feminino na gravidez e no </a:t>
            </a:r>
            <a:r>
              <a:rPr lang="pt-BR" sz="2000" b="1" dirty="0" smtClean="0"/>
              <a:t>parto</a:t>
            </a:r>
            <a:r>
              <a:rPr lang="pt-BR" sz="2000" b="1" dirty="0"/>
              <a:t>: adaptação do modelo de promoção da saúde de </a:t>
            </a:r>
            <a:r>
              <a:rPr lang="pt-BR" sz="2000" b="1" dirty="0" err="1"/>
              <a:t>Nola</a:t>
            </a:r>
            <a:r>
              <a:rPr lang="pt-BR" sz="2000" dirty="0" smtClean="0"/>
              <a:t>”</a:t>
            </a:r>
          </a:p>
          <a:p>
            <a:pPr marL="0" lvl="0" indent="0" algn="ctr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 smtClean="0"/>
              <a:t>Autora:</a:t>
            </a:r>
            <a:r>
              <a:rPr lang="pt-BR" sz="2000" dirty="0"/>
              <a:t>	</a:t>
            </a:r>
            <a:r>
              <a:rPr lang="pt-BR" sz="2000" dirty="0" smtClean="0"/>
              <a:t>Natália </a:t>
            </a:r>
            <a:r>
              <a:rPr lang="pt-BR" sz="2000" dirty="0"/>
              <a:t>Magalhães </a:t>
            </a:r>
            <a:r>
              <a:rPr lang="pt-BR" sz="2000" dirty="0" smtClean="0"/>
              <a:t>do Nascimento.</a:t>
            </a:r>
          </a:p>
          <a:p>
            <a:pPr marL="0" lvl="0" indent="0">
              <a:buNone/>
            </a:pPr>
            <a:r>
              <a:rPr lang="pt-BR" sz="2000" dirty="0"/>
              <a:t>Fonte:	Rio de Janeiro; </a:t>
            </a:r>
            <a:r>
              <a:rPr lang="pt-BR" sz="2000" dirty="0" err="1"/>
              <a:t>s.n</a:t>
            </a:r>
            <a:r>
              <a:rPr lang="pt-BR" sz="2000" dirty="0"/>
              <a:t>; 2011. 93 p. ilus</a:t>
            </a:r>
            <a:r>
              <a:rPr lang="pt-BR" sz="2000" dirty="0" smtClean="0"/>
              <a:t>.</a:t>
            </a:r>
          </a:p>
          <a:p>
            <a:pPr marL="0" lvl="0" indent="0">
              <a:buNone/>
            </a:pPr>
            <a:r>
              <a:rPr lang="pt-BR" sz="2000" dirty="0"/>
              <a:t>Tese:	Apresentada a Universidade do Estado do Rio de Janeiro. Faculdade de Enfermagem para obtenção do grau de Mestre.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4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382078" cy="1070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Tecnologia e gravidez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607127" y="2895600"/>
            <a:ext cx="6442364" cy="2964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O artigo defendido por </a:t>
            </a:r>
            <a:r>
              <a:rPr lang="pt-BR" sz="2000" dirty="0" smtClean="0"/>
              <a:t>Nascimento (</a:t>
            </a:r>
            <a:r>
              <a:rPr lang="pt-BR" sz="2000" dirty="0"/>
              <a:t>2011) analisa o comportamento de mulheres que fizeram uso de tecnologias não invasivas, a fim de quantificar o seu </a:t>
            </a:r>
            <a:r>
              <a:rPr lang="pt-BR" sz="2000" dirty="0" err="1" smtClean="0"/>
              <a:t>empoderamento</a:t>
            </a:r>
            <a:r>
              <a:rPr lang="pt-BR" sz="2000" dirty="0" smtClean="0"/>
              <a:t> durante </a:t>
            </a:r>
            <a:r>
              <a:rPr lang="pt-BR" sz="2000" dirty="0"/>
              <a:t>toda gestação e o parto.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5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382078" cy="1070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Tecnologia e gravidez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607127" y="2895601"/>
            <a:ext cx="6442364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A análise do estudo foi realizada na Casa de Parto David Capistrano </a:t>
            </a:r>
            <a:r>
              <a:rPr lang="pt-BR" sz="2000" dirty="0" smtClean="0"/>
              <a:t>Filho</a:t>
            </a:r>
            <a:r>
              <a:rPr lang="pt-BR" sz="2000" dirty="0"/>
              <a:t>, situada no município do Rio de</a:t>
            </a:r>
          </a:p>
          <a:p>
            <a:pPr marL="0" lvl="0" indent="0" algn="ctr">
              <a:buNone/>
            </a:pPr>
            <a:r>
              <a:rPr lang="pt-BR" sz="2000" dirty="0" smtClean="0"/>
              <a:t>Janeiro. Os dados coletados foram obtidos por meio de entrevistas e análise de alguns aspectos </a:t>
            </a:r>
            <a:r>
              <a:rPr lang="pt-BR" sz="2000" dirty="0" err="1" smtClean="0"/>
              <a:t>biopsicosociais</a:t>
            </a:r>
            <a:r>
              <a:rPr lang="pt-BR" sz="2000" dirty="0" smtClean="0"/>
              <a:t> de dez mulheres relacionando </a:t>
            </a:r>
            <a:r>
              <a:rPr lang="pt-BR" sz="2000" dirty="0"/>
              <a:t>sua vivência e </a:t>
            </a:r>
            <a:r>
              <a:rPr lang="pt-BR" sz="2000" dirty="0" err="1"/>
              <a:t>empoderamento</a:t>
            </a:r>
            <a:r>
              <a:rPr lang="pt-BR" sz="2000" dirty="0"/>
              <a:t>.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901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382078" cy="1070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Tecnologia e gravidez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724439" y="3112296"/>
            <a:ext cx="6442364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O resultado do estudo feito, mostra que a tecnologia afetou positivamente na auto confiança no parto, relação </a:t>
            </a:r>
            <a:r>
              <a:rPr lang="pt-BR" sz="2000" dirty="0" smtClean="0"/>
              <a:t>mãe-bebê e </a:t>
            </a:r>
            <a:r>
              <a:rPr lang="pt-BR" sz="2000" dirty="0"/>
              <a:t>segundo Nascimento (</a:t>
            </a:r>
            <a:r>
              <a:rPr lang="pt-BR" sz="2000" dirty="0" smtClean="0"/>
              <a:t>2011), tornando-se </a:t>
            </a:r>
            <a:r>
              <a:rPr lang="pt-BR" sz="2000" dirty="0"/>
              <a:t>mais preparadas e capacitadas no seu dia a dia. 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6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ysand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681</Words>
  <Application>Microsoft Office PowerPoint</Application>
  <PresentationFormat>Apresentação na tela (4:3)</PresentationFormat>
  <Paragraphs>71</Paragraphs>
  <Slides>17</Slides>
  <Notes>17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Georgia</vt:lpstr>
      <vt:lpstr>Arial</vt:lpstr>
      <vt:lpstr>Roboto Slab</vt:lpstr>
      <vt:lpstr>Lysander template</vt:lpstr>
      <vt:lpstr>Proposta de Aplicativo para mães e futuras mães</vt:lpstr>
      <vt:lpstr>Introdução</vt:lpstr>
      <vt:lpstr>Introdução</vt:lpstr>
      <vt:lpstr>Dica de Lingerie</vt:lpstr>
      <vt:lpstr>Dica de Lingerie</vt:lpstr>
      <vt:lpstr>Tecnologia e gravidez</vt:lpstr>
      <vt:lpstr>Tecnologia e gravidez</vt:lpstr>
      <vt:lpstr>Tecnologia e gravidez</vt:lpstr>
      <vt:lpstr>Tecnologia e gravidez</vt:lpstr>
      <vt:lpstr>Aplicativos Android</vt:lpstr>
      <vt:lpstr>Estou grávida App</vt:lpstr>
      <vt:lpstr>Alô Mamãe</vt:lpstr>
      <vt:lpstr>Gravidez +</vt:lpstr>
      <vt:lpstr>Aplicativo Android</vt:lpstr>
      <vt:lpstr>Aplicativo Android</vt:lpstr>
      <vt:lpstr>Referências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Edgar Salardani</dc:creator>
  <cp:lastModifiedBy>Edgar Salardani</cp:lastModifiedBy>
  <cp:revision>21</cp:revision>
  <dcterms:modified xsi:type="dcterms:W3CDTF">2018-10-18T17:59:31Z</dcterms:modified>
</cp:coreProperties>
</file>