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84" r:id="rId4"/>
    <p:sldId id="287" r:id="rId5"/>
    <p:sldId id="302" r:id="rId6"/>
    <p:sldId id="291" r:id="rId7"/>
    <p:sldId id="292" r:id="rId8"/>
    <p:sldId id="296" r:id="rId9"/>
    <p:sldId id="293" r:id="rId10"/>
    <p:sldId id="294" r:id="rId11"/>
    <p:sldId id="297" r:id="rId12"/>
    <p:sldId id="298" r:id="rId13"/>
    <p:sldId id="300" r:id="rId14"/>
    <p:sldId id="262" r:id="rId15"/>
    <p:sldId id="288" r:id="rId16"/>
    <p:sldId id="289" r:id="rId17"/>
    <p:sldId id="290" r:id="rId18"/>
    <p:sldId id="265" r:id="rId19"/>
    <p:sldId id="285" r:id="rId20"/>
    <p:sldId id="286" r:id="rId21"/>
    <p:sldId id="301" r:id="rId22"/>
    <p:sldId id="283" r:id="rId23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Roboto Slab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A9B500-D6F4-4B89-B147-18C680578D3B}">
  <a:tblStyle styleId="{3BA9B500-D6F4-4B89-B147-18C680578D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3374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977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09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48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096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45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932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010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145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182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301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67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286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018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872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4fb134d9e_1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4fb134d9e_1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9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06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6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32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16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05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616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2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533390"/>
            <a:ext cx="7441500" cy="536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3400" y="3337825"/>
            <a:ext cx="5325600" cy="29868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961800"/>
            <a:ext cx="7441500" cy="536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1066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203050" y="1205250"/>
            <a:ext cx="5185200" cy="4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▣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961800"/>
            <a:ext cx="7441500" cy="536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1066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2775" y="1403325"/>
            <a:ext cx="2597400" cy="470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66772" y="1403325"/>
            <a:ext cx="2597400" cy="470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759900" y="747600"/>
            <a:ext cx="7624200" cy="536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106600" cy="1309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3050" y="1205250"/>
            <a:ext cx="5185200" cy="4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Char char="□"/>
              <a:defRPr sz="30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33400" y="2424545"/>
            <a:ext cx="5325600" cy="39000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sz="3600" b="1" dirty="0"/>
              <a:t>DESENVOLVIMENTO DE APLICATIVO ANDROID PARA </a:t>
            </a:r>
            <a:r>
              <a:rPr lang="pt-BR" sz="3600" b="1" dirty="0" smtClean="0"/>
              <a:t>GESTANTES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sz="4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37113" y="596347"/>
            <a:ext cx="25523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Centro Universitário </a:t>
            </a:r>
            <a:r>
              <a:rPr lang="pt-BR" dirty="0" smtClean="0"/>
              <a:t>Redentor</a:t>
            </a:r>
          </a:p>
          <a:p>
            <a:pPr algn="ctr"/>
            <a:r>
              <a:rPr lang="pt-BR" dirty="0" smtClean="0"/>
              <a:t>Sistemas </a:t>
            </a:r>
            <a:r>
              <a:rPr lang="pt-BR" dirty="0"/>
              <a:t>de </a:t>
            </a:r>
            <a:r>
              <a:rPr lang="pt-BR" dirty="0" smtClean="0"/>
              <a:t>Informação</a:t>
            </a:r>
          </a:p>
          <a:p>
            <a:pPr algn="ctr"/>
            <a:r>
              <a:rPr lang="pt-BR" dirty="0" smtClean="0"/>
              <a:t>Itaperuna-RJ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769909" y="1418112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Edgar Salardani </a:t>
            </a:r>
            <a:r>
              <a:rPr lang="pt-BR" b="1" dirty="0" err="1" smtClean="0"/>
              <a:t>Senhorello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382078" cy="10701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Referencial Teórico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724439" y="3112296"/>
            <a:ext cx="6442364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O resultado do estudo feito, mostra que a tecnologia afetou positivamente na auto confiança no parto, relação </a:t>
            </a:r>
            <a:r>
              <a:rPr lang="pt-BR" sz="2000" dirty="0" smtClean="0"/>
              <a:t>mãe-bebê e </a:t>
            </a:r>
            <a:r>
              <a:rPr lang="pt-BR" sz="2000" dirty="0"/>
              <a:t>segundo Nascimento (</a:t>
            </a:r>
            <a:r>
              <a:rPr lang="pt-BR" sz="2000" dirty="0" smtClean="0"/>
              <a:t>2011), tornando-se </a:t>
            </a:r>
            <a:r>
              <a:rPr lang="pt-BR" sz="2000" dirty="0"/>
              <a:t>mais preparadas e capacitadas no seu dia a dia. 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6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1"/>
            <a:ext cx="2501348" cy="6592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Metodologia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724439" y="3191809"/>
            <a:ext cx="6442364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A pesquisa qualitativa que propomos será o desenvolvimento de um aplicativo na plataforma Android para clientes da empresa Dica de Lingerie, situada na cidade de </a:t>
            </a:r>
            <a:r>
              <a:rPr lang="pt-BR" sz="2000" dirty="0" smtClean="0"/>
              <a:t>Itaperuna-RJ.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6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1"/>
            <a:ext cx="2501348" cy="6592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Metodologia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724439" y="3191809"/>
            <a:ext cx="6442364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O trabalho de carácter descritivo tem por objetivo auxiliar um grupo de mulheres gestantes através do uso do aplicativo na plataforma Android, durante toda a fase gestacional proporcionando uma nova visão do problema. 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38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9" y="715618"/>
            <a:ext cx="2832653" cy="6493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Android Studio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724439" y="3191809"/>
            <a:ext cx="6442364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Segundo LECHETA (2009), o uso dessa plataforma </a:t>
            </a:r>
            <a:r>
              <a:rPr lang="pt-BR" sz="2000" b="1" dirty="0"/>
              <a:t>moderna</a:t>
            </a:r>
            <a:r>
              <a:rPr lang="pt-BR" sz="2000" dirty="0"/>
              <a:t> e </a:t>
            </a:r>
            <a:r>
              <a:rPr lang="pt-BR" sz="2000" b="1" dirty="0"/>
              <a:t>flexível</a:t>
            </a:r>
            <a:r>
              <a:rPr lang="pt-BR" sz="2000" dirty="0"/>
              <a:t> possibilita o desenvolvimento de aplicativos modernos e personalizados, além da facilidade e personalização das aplicações e componentes.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3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Aplicativos Android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947530" y="3552649"/>
            <a:ext cx="7248939" cy="273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i="1" dirty="0" smtClean="0"/>
              <a:t>Já existem alguns aplicativos que podem </a:t>
            </a:r>
            <a:r>
              <a:rPr lang="pt-BR" i="1" dirty="0"/>
              <a:t>ajudar a </a:t>
            </a:r>
            <a:r>
              <a:rPr lang="pt-BR" i="1" dirty="0" smtClean="0"/>
              <a:t>gestante a </a:t>
            </a:r>
            <a:r>
              <a:rPr lang="pt-BR" i="1" dirty="0"/>
              <a:t>conhecer as mudanças que seu corpo sofre nesse período </a:t>
            </a:r>
            <a:r>
              <a:rPr lang="pt-BR" i="1" dirty="0" smtClean="0"/>
              <a:t>e também levar informação </a:t>
            </a:r>
            <a:r>
              <a:rPr lang="pt-BR" i="1" dirty="0"/>
              <a:t>sobre o crescimento do bebê.</a:t>
            </a:r>
            <a:endParaRPr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8" name="Picture 4" descr="Resultado de imagem para androi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1" y="581879"/>
            <a:ext cx="1456767" cy="17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Estou grávida </a:t>
            </a:r>
            <a:r>
              <a:rPr lang="pt-BR" sz="4800" dirty="0" err="1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App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947530" y="3552649"/>
            <a:ext cx="7248939" cy="273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sz="2400" i="1" dirty="0"/>
              <a:t>“Esse </a:t>
            </a:r>
            <a:r>
              <a:rPr lang="pt-BR" sz="2400" i="1" dirty="0" smtClean="0"/>
              <a:t>aplicativo </a:t>
            </a:r>
            <a:r>
              <a:rPr lang="pt-BR" sz="2400" i="1" dirty="0"/>
              <a:t>é </a:t>
            </a:r>
            <a:r>
              <a:rPr lang="pt-BR" sz="2400" i="1" dirty="0" smtClean="0"/>
              <a:t>ótimo </a:t>
            </a:r>
            <a:r>
              <a:rPr lang="pt-BR" sz="2400" i="1" dirty="0"/>
              <a:t>mas está em inglês e custa R$ 5,49 por </a:t>
            </a:r>
            <a:r>
              <a:rPr lang="pt-BR" sz="2400" i="1" dirty="0" smtClean="0"/>
              <a:t>item. Esse aplicativo possui: dicas </a:t>
            </a:r>
            <a:r>
              <a:rPr lang="pt-BR" sz="2400" i="1" dirty="0"/>
              <a:t>de alimentação saudável para a concepção e </a:t>
            </a:r>
            <a:r>
              <a:rPr lang="pt-BR" sz="2400" i="1" dirty="0" smtClean="0"/>
              <a:t>gravidez, contador </a:t>
            </a:r>
            <a:r>
              <a:rPr lang="pt-BR" sz="2400" i="1" dirty="0"/>
              <a:t>para começar chutes pontapé de contagem e </a:t>
            </a:r>
            <a:r>
              <a:rPr lang="pt-BR" sz="2400" i="1" dirty="0" smtClean="0"/>
              <a:t>registro e acompanhamento </a:t>
            </a:r>
            <a:r>
              <a:rPr lang="pt-BR" sz="2400" i="1" dirty="0"/>
              <a:t>diário de humor, energia, apetite e outras </a:t>
            </a:r>
            <a:r>
              <a:rPr lang="pt-BR" sz="2400" i="1" dirty="0" smtClean="0"/>
              <a:t>notas.”</a:t>
            </a:r>
            <a:endParaRPr sz="2400"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8181" t="34775" r="68940" b="38815"/>
          <a:stretch/>
        </p:blipFill>
        <p:spPr>
          <a:xfrm>
            <a:off x="923006" y="800533"/>
            <a:ext cx="1177637" cy="13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Alô Mamãe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947530" y="3096100"/>
            <a:ext cx="7248939" cy="273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sz="2400" i="1" dirty="0"/>
              <a:t>“Alô Mamãe é um aplicativo brasileiro gratuito para grávidas que traz informações de uma forma diferente. Ele envia diariamente mensagens alegres e bem-humoradas, como se fosse o próprio bebê falando. É uma brincadeira divertida para que a gestante se sinta mais próxima do filho.”</a:t>
            </a:r>
            <a:endParaRPr sz="2400"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4" descr="Resultado de imagem para aplicativo alÃ´ mamÃ£e andro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7"/>
          <a:stretch/>
        </p:blipFill>
        <p:spPr bwMode="auto">
          <a:xfrm>
            <a:off x="899716" y="648901"/>
            <a:ext cx="1224218" cy="166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Gravidez +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1053547" y="2805620"/>
            <a:ext cx="7248939" cy="3484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sz="2400" i="1" dirty="0"/>
              <a:t>“O aplicativo Gravidez+ é um dos mais famosos entre as gestantes, disponível em inglês e português, tanto para Android quanto para iPhone. Algumas funcionalidades são: imagens coloridas e </a:t>
            </a:r>
            <a:r>
              <a:rPr lang="pt-BR" sz="2400" i="1" dirty="0" err="1"/>
              <a:t>escaneadas</a:t>
            </a:r>
            <a:r>
              <a:rPr lang="pt-BR" sz="2400" i="1" dirty="0"/>
              <a:t> das fases de desenvolvimento do </a:t>
            </a:r>
            <a:r>
              <a:rPr lang="pt-BR" sz="2400" i="1" dirty="0" smtClean="0"/>
              <a:t>bebê, informações </a:t>
            </a:r>
            <a:r>
              <a:rPr lang="pt-BR" sz="2400" i="1" dirty="0"/>
              <a:t>diárias sobre a gravidez (alimentação, exercício, trabalho de parto</a:t>
            </a:r>
            <a:r>
              <a:rPr lang="pt-BR" sz="2400" i="1" dirty="0" smtClean="0"/>
              <a:t>) e diário </a:t>
            </a:r>
            <a:r>
              <a:rPr lang="pt-BR" sz="2400" i="1" dirty="0"/>
              <a:t>pessoal da </a:t>
            </a:r>
            <a:r>
              <a:rPr lang="pt-BR" sz="2400" i="1" dirty="0" smtClean="0"/>
              <a:t>grávida.”</a:t>
            </a:r>
            <a:endParaRPr sz="2400"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39091" t="22107" r="40757" b="33426"/>
          <a:stretch/>
        </p:blipFill>
        <p:spPr>
          <a:xfrm>
            <a:off x="820803" y="604936"/>
            <a:ext cx="1409753" cy="17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077278" cy="9580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Aplicativo Android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262025" y="1491425"/>
            <a:ext cx="4682100" cy="1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O</a:t>
            </a:r>
            <a:r>
              <a:rPr lang="pt-BR" sz="2000" dirty="0" smtClean="0"/>
              <a:t> </a:t>
            </a:r>
            <a:r>
              <a:rPr lang="pt-BR" sz="2000" dirty="0"/>
              <a:t>desenvolvimento de um </a:t>
            </a:r>
            <a:r>
              <a:rPr lang="pt-BR" sz="2000" b="1" dirty="0"/>
              <a:t>aplicativo</a:t>
            </a:r>
            <a:r>
              <a:rPr lang="pt-BR" sz="2000" dirty="0"/>
              <a:t> que visa disponibilizar </a:t>
            </a:r>
            <a:r>
              <a:rPr lang="pt-BR" sz="2000" b="1" u="sng" dirty="0"/>
              <a:t>conteúdos</a:t>
            </a:r>
            <a:r>
              <a:rPr lang="pt-BR" sz="2000" dirty="0"/>
              <a:t> e </a:t>
            </a:r>
            <a:r>
              <a:rPr lang="pt-BR" sz="2000" b="1" u="sng" dirty="0"/>
              <a:t>formas de diálogos</a:t>
            </a:r>
            <a:r>
              <a:rPr lang="pt-BR" sz="2000" dirty="0"/>
              <a:t> com sala de </a:t>
            </a:r>
            <a:br>
              <a:rPr lang="pt-BR" sz="2000" dirty="0"/>
            </a:br>
            <a:r>
              <a:rPr lang="pt-BR" sz="2000" dirty="0" smtClean="0"/>
              <a:t>bate-papo </a:t>
            </a:r>
            <a:r>
              <a:rPr lang="pt-BR" sz="2000" dirty="0"/>
              <a:t>entre as futuras e atuais mães, favorece a criação de um ambiente </a:t>
            </a:r>
            <a:r>
              <a:rPr lang="pt-BR" sz="2000" b="1" dirty="0"/>
              <a:t>interativo</a:t>
            </a:r>
            <a:r>
              <a:rPr lang="pt-BR" sz="2000" dirty="0"/>
              <a:t> e </a:t>
            </a:r>
            <a:r>
              <a:rPr lang="pt-BR" sz="2000" b="1" dirty="0"/>
              <a:t>informativo</a:t>
            </a:r>
            <a:r>
              <a:rPr lang="pt-BR" sz="2000" dirty="0"/>
              <a:t>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60" y="4031012"/>
            <a:ext cx="2030940" cy="2030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077278" cy="9580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Aplicativo Android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087757" y="1445598"/>
            <a:ext cx="4962385" cy="16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Além disso, a confiança em tornar esse momento da gravidez um cenário </a:t>
            </a:r>
            <a:r>
              <a:rPr lang="pt-BR" sz="2000" b="1" dirty="0"/>
              <a:t>confiante e saudável</a:t>
            </a:r>
            <a:r>
              <a:rPr lang="pt-BR" sz="2000" dirty="0"/>
              <a:t>, garantindo que </a:t>
            </a:r>
            <a:r>
              <a:rPr lang="pt-BR" sz="2000" dirty="0" smtClean="0"/>
              <a:t>mulheres </a:t>
            </a:r>
            <a:r>
              <a:rPr lang="pt-BR" sz="2000" dirty="0"/>
              <a:t>possam se relacionar através da </a:t>
            </a:r>
            <a:r>
              <a:rPr lang="pt-BR" sz="2000" b="1" dirty="0"/>
              <a:t>troca de experiências </a:t>
            </a:r>
            <a:r>
              <a:rPr lang="pt-BR" sz="2000" dirty="0"/>
              <a:t>e adquirindo mais </a:t>
            </a:r>
            <a:r>
              <a:rPr lang="pt-BR" sz="2000" b="1" dirty="0"/>
              <a:t>informações</a:t>
            </a:r>
            <a:r>
              <a:rPr lang="pt-BR" sz="2000" dirty="0"/>
              <a:t>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24" y="4128653"/>
            <a:ext cx="1822461" cy="18224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33" y="4239490"/>
            <a:ext cx="1600788" cy="16007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579590" y="4532051"/>
            <a:ext cx="1399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+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6500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1798983" cy="6062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Introdução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2332383" y="1657874"/>
            <a:ext cx="5175984" cy="81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2400" dirty="0" smtClean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O </a:t>
            </a:r>
            <a:r>
              <a:rPr lang="pt-BR" sz="2400" dirty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período de gestação na vida da mulher é cercado de mudanças e emoções.</a:t>
            </a:r>
            <a:endParaRPr sz="2400" dirty="0" smtClean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86444" y="3797169"/>
            <a:ext cx="6598200" cy="1278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D1D1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Segundo Silva e Silva (2009), gerar um filho tem destaque no ciclo vital da mulher que passa por </a:t>
            </a:r>
            <a:r>
              <a:rPr lang="pt-BR" sz="2000" b="1" dirty="0">
                <a:solidFill>
                  <a:srgbClr val="1D1D1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intensas mudanças </a:t>
            </a:r>
            <a:r>
              <a:rPr lang="pt-BR" sz="2000" dirty="0">
                <a:solidFill>
                  <a:srgbClr val="1D1D1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no corpo e em seu psicológico</a:t>
            </a:r>
            <a:r>
              <a:rPr lang="pt-BR" sz="2000" dirty="0" smtClean="0">
                <a:solidFill>
                  <a:srgbClr val="1D1D1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.</a:t>
            </a:r>
          </a:p>
          <a:p>
            <a:pPr marL="171450" lvl="0" indent="-1714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Georgia" panose="02040502050405020303" pitchFamily="18" charset="0"/>
              </a:rPr>
              <a:t>A </a:t>
            </a:r>
            <a:r>
              <a:rPr lang="pt-BR" sz="2000" b="1" dirty="0">
                <a:latin typeface="Georgia" panose="02040502050405020303" pitchFamily="18" charset="0"/>
              </a:rPr>
              <a:t>valorização da mulher </a:t>
            </a:r>
            <a:r>
              <a:rPr lang="pt-BR" sz="2000" dirty="0">
                <a:latin typeface="Georgia" panose="02040502050405020303" pitchFamily="18" charset="0"/>
              </a:rPr>
              <a:t>como ser humano e cidadã é algo destacável (FREITAS et al., 2009</a:t>
            </a:r>
            <a:r>
              <a:rPr lang="pt-BR" sz="2000" dirty="0" smtClean="0">
                <a:latin typeface="Georgia" panose="02040502050405020303" pitchFamily="18" charset="0"/>
              </a:rPr>
              <a:t>).</a:t>
            </a:r>
            <a:endParaRPr sz="2000" dirty="0">
              <a:solidFill>
                <a:srgbClr val="1D1D1B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9" y="540582"/>
            <a:ext cx="2077278" cy="6786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Referências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082109" y="1700243"/>
            <a:ext cx="7368209" cy="4886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600" dirty="0"/>
              <a:t>ANDROIDDEVELOPERS, </a:t>
            </a:r>
            <a:r>
              <a:rPr lang="pt-BR" sz="1600" b="1" dirty="0"/>
              <a:t>Conheça o Android Studio</a:t>
            </a:r>
            <a:r>
              <a:rPr lang="pt-BR" sz="1600" dirty="0"/>
              <a:t>. Disponível em: &lt;https://developer.android.com/studio/intro/?hl=pt-br&gt;. Acesso em: 20 de novembro de 2018.</a:t>
            </a:r>
          </a:p>
          <a:p>
            <a:pPr algn="just"/>
            <a:r>
              <a:rPr lang="pt-BR" sz="1600" dirty="0" smtClean="0"/>
              <a:t>FREITAS</a:t>
            </a:r>
            <a:r>
              <a:rPr lang="pt-BR" sz="1600" dirty="0"/>
              <a:t>, G.L. et al. </a:t>
            </a:r>
            <a:r>
              <a:rPr lang="pt-BR" sz="1600" b="1" dirty="0"/>
              <a:t>Discutindo a política à saúde da mulher no contexto da promoção da saúde</a:t>
            </a:r>
            <a:r>
              <a:rPr lang="pt-BR" sz="1600" dirty="0"/>
              <a:t>. </a:t>
            </a:r>
            <a:r>
              <a:rPr lang="pt-BR" sz="1600" dirty="0" err="1"/>
              <a:t>Tev</a:t>
            </a:r>
            <a:r>
              <a:rPr lang="pt-BR" sz="1600" dirty="0"/>
              <a:t>. Eletr. </a:t>
            </a:r>
            <a:r>
              <a:rPr lang="pt-BR" sz="1600" dirty="0" err="1"/>
              <a:t>Enferm</a:t>
            </a:r>
            <a:r>
              <a:rPr lang="pt-BR" sz="1600" dirty="0"/>
              <a:t>., Goiânia, v.11, n.2, p.424-428, 2009</a:t>
            </a:r>
            <a:r>
              <a:rPr lang="pt-BR" sz="1600" dirty="0" smtClean="0"/>
              <a:t>).</a:t>
            </a:r>
            <a:endParaRPr lang="pt-BR" sz="1600" dirty="0"/>
          </a:p>
          <a:p>
            <a:pPr algn="just"/>
            <a:r>
              <a:rPr lang="pt-BR" sz="1600" dirty="0"/>
              <a:t>GIL, </a:t>
            </a:r>
            <a:r>
              <a:rPr lang="pt-BR" sz="1600" dirty="0" err="1"/>
              <a:t>Antonio</a:t>
            </a:r>
            <a:r>
              <a:rPr lang="pt-BR" sz="1600" dirty="0"/>
              <a:t> Carlos. </a:t>
            </a:r>
            <a:r>
              <a:rPr lang="pt-BR" sz="1600" b="1" dirty="0"/>
              <a:t>Como elaborar projetos de pesquisa</a:t>
            </a:r>
            <a:r>
              <a:rPr lang="pt-BR" sz="1600" dirty="0"/>
              <a:t>. 4. ed. São Paulo: Atlas, 2007</a:t>
            </a:r>
            <a:r>
              <a:rPr lang="pt-BR" sz="1600" dirty="0" smtClean="0"/>
              <a:t>.</a:t>
            </a:r>
            <a:r>
              <a:rPr lang="pt-BR" sz="1600" dirty="0"/>
              <a:t> </a:t>
            </a:r>
          </a:p>
          <a:p>
            <a:pPr algn="just"/>
            <a:r>
              <a:rPr lang="pt-BR" sz="1600" dirty="0"/>
              <a:t>JEANVARGAS, </a:t>
            </a:r>
            <a:r>
              <a:rPr lang="pt-BR" sz="1600" b="1" dirty="0"/>
              <a:t>Conheça o Android Studio, a ferramenta oficial de </a:t>
            </a:r>
            <a:r>
              <a:rPr lang="pt-BR" sz="1600" b="1" dirty="0" err="1"/>
              <a:t>Apps</a:t>
            </a:r>
            <a:r>
              <a:rPr lang="pt-BR" sz="1600" b="1" dirty="0"/>
              <a:t> para Android. </a:t>
            </a:r>
            <a:r>
              <a:rPr lang="pt-BR" sz="1600" dirty="0"/>
              <a:t>Disponível em: &lt; https://jeanvargas.com.br/conheca-o-android-studio-ferramenta-oficial-para-o-desenvolvimento-de-apps-para-android/&gt;. Acesso em: 20 de novembro de 2018.  </a:t>
            </a:r>
          </a:p>
          <a:p>
            <a:pPr algn="just"/>
            <a:r>
              <a:rPr lang="pt-BR" sz="1600" dirty="0"/>
              <a:t>LECHETA, Ricardo R. </a:t>
            </a:r>
            <a:r>
              <a:rPr lang="pt-BR" sz="1600" b="1" dirty="0"/>
              <a:t>Google Android – Aprenda A Criar Aplicações: Para Dispositivos Móveis Com O Android SDK</a:t>
            </a:r>
            <a:r>
              <a:rPr lang="pt-BR" sz="1600" dirty="0"/>
              <a:t>. </a:t>
            </a:r>
            <a:r>
              <a:rPr lang="pt-BR" sz="1600" dirty="0" err="1"/>
              <a:t>Novatec</a:t>
            </a:r>
            <a:r>
              <a:rPr lang="pt-BR" sz="1600" dirty="0"/>
              <a:t> Editora, 2009</a:t>
            </a:r>
            <a:r>
              <a:rPr lang="pt-BR" sz="1600" dirty="0" smtClean="0"/>
              <a:t>.</a:t>
            </a:r>
            <a:r>
              <a:rPr lang="pt-BR" sz="1600" dirty="0"/>
              <a:t> </a:t>
            </a:r>
          </a:p>
          <a:p>
            <a:pPr algn="just"/>
            <a:endParaRPr lang="pt-BR" sz="1600" dirty="0" smtClean="0"/>
          </a:p>
          <a:p>
            <a:pPr algn="just"/>
            <a:endParaRPr lang="pt-BR" sz="16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6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9" y="567086"/>
            <a:ext cx="2077278" cy="6786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Referências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082109" y="1700243"/>
            <a:ext cx="7368209" cy="4886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/>
              <a:t>MELO, Luciana de </a:t>
            </a:r>
            <a:r>
              <a:rPr lang="pt-BR" sz="1600" dirty="0" err="1"/>
              <a:t>Lione</a:t>
            </a:r>
            <a:r>
              <a:rPr lang="pt-BR" sz="1600" dirty="0"/>
              <a:t>; LIMA, Maria Alice Dias da Silva. </a:t>
            </a:r>
            <a:r>
              <a:rPr lang="pt-BR" sz="1600" b="1" dirty="0"/>
              <a:t>Mulheres no segundo e terceiro trimestres de gravidez: suas alterações psicológicas</a:t>
            </a:r>
            <a:r>
              <a:rPr lang="pt-BR" sz="1600" dirty="0"/>
              <a:t>. Rev. bras. </a:t>
            </a:r>
            <a:r>
              <a:rPr lang="pt-BR" sz="1600" dirty="0" err="1"/>
              <a:t>enferm</a:t>
            </a:r>
            <a:r>
              <a:rPr lang="pt-BR" sz="1600" dirty="0"/>
              <a:t>.,  Brasília ,  v. 53, n. 1, p. 81-86,  Mar.  2000 .   Disponível em: &lt;http://dx.doi.org/10.1590/S0034-1672000000100010&gt;. Acesso em  26  de setembro  2018</a:t>
            </a:r>
            <a:r>
              <a:rPr lang="pt-BR" sz="1600" dirty="0" smtClean="0"/>
              <a:t>.</a:t>
            </a:r>
            <a:r>
              <a:rPr lang="pt-BR" sz="1600" dirty="0"/>
              <a:t> </a:t>
            </a:r>
          </a:p>
          <a:p>
            <a:r>
              <a:rPr lang="pt-BR" sz="1600" dirty="0"/>
              <a:t>NASCIMENTO, Natália Magalhães do et al . </a:t>
            </a:r>
            <a:r>
              <a:rPr lang="pt-BR" sz="1600" b="1" dirty="0"/>
              <a:t>Tecnologias não invasivas de cuidado no parto realizadas por enfermeiras: a percepção de mulheres</a:t>
            </a:r>
            <a:r>
              <a:rPr lang="pt-BR" sz="1600" dirty="0"/>
              <a:t>. Esc. Anna Nery,  Rio de Janeiro ,  v. 14, n. 3, p. 456-461,  </a:t>
            </a:r>
            <a:r>
              <a:rPr lang="pt-BR" sz="1600" dirty="0" err="1"/>
              <a:t>Sept</a:t>
            </a:r>
            <a:r>
              <a:rPr lang="pt-BR" sz="1600" dirty="0"/>
              <a:t>.  2010. Disponível em: &lt;http://dx.doi.org/10.1590/S1414-81452010000300004&gt;. Acesso em  10 de agosto  2018</a:t>
            </a:r>
            <a:r>
              <a:rPr lang="pt-BR" sz="1600" dirty="0" smtClean="0"/>
              <a:t>.</a:t>
            </a:r>
            <a:r>
              <a:rPr lang="pt-BR" sz="1600" dirty="0"/>
              <a:t> </a:t>
            </a:r>
          </a:p>
          <a:p>
            <a:r>
              <a:rPr lang="pt-BR" sz="1600" dirty="0"/>
              <a:t>PEREIRA, Lucio Camilo Oliva; DA SILVA, Michel Lourenço. </a:t>
            </a:r>
            <a:r>
              <a:rPr lang="pt-BR" sz="1600" b="1" dirty="0"/>
              <a:t>Android para desenvolvedores</a:t>
            </a:r>
            <a:r>
              <a:rPr lang="pt-BR" sz="1600" dirty="0"/>
              <a:t>. </a:t>
            </a:r>
            <a:r>
              <a:rPr lang="pt-BR" sz="1600" dirty="0" err="1"/>
              <a:t>Brasport</a:t>
            </a:r>
            <a:r>
              <a:rPr lang="pt-BR" sz="1600" dirty="0"/>
              <a:t>, 2009</a:t>
            </a:r>
            <a:r>
              <a:rPr lang="pt-BR" sz="1600" dirty="0" smtClean="0"/>
              <a:t>.</a:t>
            </a:r>
            <a:r>
              <a:rPr lang="pt-BR" sz="1600" dirty="0"/>
              <a:t> </a:t>
            </a:r>
          </a:p>
          <a:p>
            <a:r>
              <a:rPr lang="pt-BR" sz="1600" dirty="0"/>
              <a:t>SILVA, Laura </a:t>
            </a:r>
            <a:r>
              <a:rPr lang="pt-BR" sz="1600" dirty="0" err="1"/>
              <a:t>Johanson</a:t>
            </a:r>
            <a:r>
              <a:rPr lang="pt-BR" sz="1600" dirty="0"/>
              <a:t> da; SILVA, Leila Rangel da. </a:t>
            </a:r>
            <a:r>
              <a:rPr lang="pt-BR" sz="1600" b="1" dirty="0"/>
              <a:t>Mudanças na vida e no corpo: vivências diante da gravidez na perspectiva afetiva dos pais</a:t>
            </a:r>
            <a:r>
              <a:rPr lang="pt-BR" sz="1600" dirty="0"/>
              <a:t>. Esc. Anna Nery,  Rio de Janeiro ,  v. 13, n. 2, p. 393-401,  Junho  2009.  Disponível em: &lt;http://dx.doi.org/10.1590/S1414-81452009000200022&gt;. Acesso em  26  de setembro  2018.</a:t>
            </a:r>
          </a:p>
          <a:p>
            <a:pPr algn="just"/>
            <a:endParaRPr lang="pt-BR" sz="1600" dirty="0" smtClean="0"/>
          </a:p>
          <a:p>
            <a:pPr algn="just"/>
            <a:endParaRPr lang="pt-BR" sz="16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6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8"/>
          <p:cNvSpPr txBox="1"/>
          <p:nvPr/>
        </p:nvSpPr>
        <p:spPr>
          <a:xfrm>
            <a:off x="1939128" y="1764124"/>
            <a:ext cx="5814443" cy="9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600" b="1" dirty="0" smtClean="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OBRIGADO!</a:t>
            </a:r>
            <a:endParaRPr sz="36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2" name="Google Shape;782;p38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3004904" y="4849092"/>
            <a:ext cx="3562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eorgia" panose="02040502050405020303" pitchFamily="18" charset="0"/>
              </a:rPr>
              <a:t>Edgar Salardani </a:t>
            </a:r>
            <a:r>
              <a:rPr lang="pt-BR" dirty="0" err="1" smtClean="0">
                <a:latin typeface="Georgia" panose="02040502050405020303" pitchFamily="18" charset="0"/>
              </a:rPr>
              <a:t>Senhorello</a:t>
            </a:r>
            <a:endParaRPr lang="pt-BR" dirty="0" smtClean="0">
              <a:latin typeface="Georgia" panose="02040502050405020303" pitchFamily="18" charset="0"/>
            </a:endParaRPr>
          </a:p>
          <a:p>
            <a:pPr algn="ctr"/>
            <a:r>
              <a:rPr lang="pt-BR" dirty="0" smtClean="0">
                <a:latin typeface="Georgia" panose="02040502050405020303" pitchFamily="18" charset="0"/>
              </a:rPr>
              <a:t>Sistemas de Informação – 6º período</a:t>
            </a:r>
          </a:p>
          <a:p>
            <a:pPr algn="ctr"/>
            <a:r>
              <a:rPr lang="pt-BR" dirty="0" err="1" smtClean="0">
                <a:latin typeface="Georgia" panose="02040502050405020303" pitchFamily="18" charset="0"/>
              </a:rPr>
              <a:t>UniRedentor</a:t>
            </a:r>
            <a:endParaRPr lang="pt-BR" dirty="0" smtClean="0">
              <a:latin typeface="Georgia" panose="02040502050405020303" pitchFamily="18" charset="0"/>
            </a:endParaRPr>
          </a:p>
          <a:p>
            <a:pPr algn="ctr"/>
            <a:r>
              <a:rPr lang="pt-BR" dirty="0" smtClean="0">
                <a:latin typeface="Georgia" panose="02040502050405020303" pitchFamily="18" charset="0"/>
              </a:rPr>
              <a:t>Itaperuna - 2018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1798983" cy="6062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Introdução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91917" y="1474265"/>
            <a:ext cx="6598200" cy="1278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1000"/>
              </a:spcBef>
            </a:pPr>
            <a:r>
              <a:rPr lang="pt-BR" sz="2000" dirty="0"/>
              <a:t>O uso da </a:t>
            </a:r>
            <a:r>
              <a:rPr lang="pt-BR" sz="2000" b="1" dirty="0"/>
              <a:t>tecnologia</a:t>
            </a:r>
            <a:r>
              <a:rPr lang="pt-BR" sz="2000" dirty="0"/>
              <a:t> pelas mulheres gestantes gera acolhimento, segurança e preparação, além da contribuição do </a:t>
            </a:r>
            <a:r>
              <a:rPr lang="pt-BR" sz="2000" b="1" dirty="0" smtClean="0"/>
              <a:t>empoderamento</a:t>
            </a:r>
            <a:r>
              <a:rPr lang="pt-BR" sz="2000" dirty="0" smtClean="0"/>
              <a:t> </a:t>
            </a:r>
            <a:r>
              <a:rPr lang="pt-BR" sz="2000" dirty="0"/>
              <a:t>durante a gravidez. </a:t>
            </a:r>
            <a:endParaRPr lang="pt-BR" sz="2000" dirty="0" smtClean="0"/>
          </a:p>
          <a:p>
            <a:pPr lvl="0" algn="just">
              <a:spcBef>
                <a:spcPts val="1000"/>
              </a:spcBef>
            </a:pPr>
            <a:r>
              <a:rPr lang="pt-BR" sz="2000" dirty="0" smtClean="0"/>
              <a:t>O </a:t>
            </a:r>
            <a:r>
              <a:rPr lang="pt-BR" sz="2000" dirty="0"/>
              <a:t>ato de perceber suas principais necessidades faz com que elas se adaptem e se tornem mais </a:t>
            </a:r>
            <a:r>
              <a:rPr lang="pt-BR" sz="2000" b="1" dirty="0"/>
              <a:t>confiantes </a:t>
            </a:r>
            <a:r>
              <a:rPr lang="pt-BR" sz="2000" dirty="0"/>
              <a:t>(NASCIMENTO, 2009</a:t>
            </a:r>
            <a:r>
              <a:rPr lang="pt-BR" sz="2000" dirty="0" smtClean="0"/>
              <a:t>).</a:t>
            </a:r>
            <a:endParaRPr sz="2000" dirty="0">
              <a:solidFill>
                <a:srgbClr val="1D1D1B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Elipse 5"/>
          <p:cNvSpPr/>
          <p:nvPr/>
        </p:nvSpPr>
        <p:spPr>
          <a:xfrm>
            <a:off x="5775891" y="3509593"/>
            <a:ext cx="1895060" cy="1834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4519957" y="4211959"/>
            <a:ext cx="1895060" cy="183450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928291" y="4426847"/>
            <a:ext cx="1895060" cy="1834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117706" y="4990713"/>
            <a:ext cx="140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C00000"/>
                </a:solidFill>
              </a:rPr>
              <a:t>ACOLHIMENTO</a:t>
            </a:r>
            <a:endParaRPr lang="pt-BR" sz="1200" b="1" dirty="0">
              <a:solidFill>
                <a:srgbClr val="C0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336624" y="6072053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C00000"/>
                </a:solidFill>
              </a:rPr>
              <a:t>SEGURANÇA</a:t>
            </a:r>
            <a:endParaRPr lang="pt-BR" sz="1200" b="1" dirty="0">
              <a:solidFill>
                <a:srgbClr val="C0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763320" y="3632892"/>
            <a:ext cx="140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C00000"/>
                </a:solidFill>
              </a:rPr>
              <a:t>PREPARAÇÃO</a:t>
            </a:r>
            <a:endParaRPr lang="pt-BR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Dica de Lingerie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836694" y="3029449"/>
            <a:ext cx="724893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i="1" dirty="0" smtClean="0"/>
              <a:t>Situada em Itaperuna- RJ, possui atualmente 75 mil clientes com mais de 390 mil peças enviadas.</a:t>
            </a:r>
            <a:endParaRPr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7" y="1220765"/>
            <a:ext cx="1721055" cy="56800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352552" y="5139896"/>
            <a:ext cx="2388175" cy="581893"/>
          </a:xfrm>
          <a:prstGeom prst="rect">
            <a:avLst/>
          </a:prstGeom>
          <a:solidFill>
            <a:srgbClr val="F496C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PEÇAS CONFORTÁVEIS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97650" y="5015344"/>
            <a:ext cx="1025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+</a:t>
            </a:r>
            <a:endParaRPr lang="pt-BR" sz="4800" dirty="0"/>
          </a:p>
        </p:txBody>
      </p:sp>
      <p:sp>
        <p:nvSpPr>
          <p:cNvPr id="9" name="Retângulo 8"/>
          <p:cNvSpPr/>
          <p:nvPr/>
        </p:nvSpPr>
        <p:spPr>
          <a:xfrm>
            <a:off x="5481450" y="5139898"/>
            <a:ext cx="2272145" cy="581891"/>
          </a:xfrm>
          <a:prstGeom prst="rect">
            <a:avLst/>
          </a:prstGeom>
          <a:solidFill>
            <a:srgbClr val="F49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CONTEÚDOS INFORMATIVOS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35025" y="502607"/>
            <a:ext cx="1953600" cy="1953600"/>
          </a:xfrm>
          <a:prstGeom prst="rect">
            <a:avLst/>
          </a:prstGeom>
          <a:noFill/>
          <a:ln w="76200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3080425" y="1504768"/>
            <a:ext cx="47016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Dica de Lingerie</a:t>
            </a:r>
            <a:endParaRPr sz="4800" dirty="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3289851" y="5503569"/>
            <a:ext cx="2564295" cy="431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r>
              <a:rPr lang="pt-BR" sz="1800" i="1" dirty="0" smtClean="0"/>
              <a:t>Blog Dica de Lingerie</a:t>
            </a:r>
            <a:endParaRPr sz="1800" i="1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62905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7" y="1220765"/>
            <a:ext cx="1721055" cy="5680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t="25060" b="6887"/>
          <a:stretch/>
        </p:blipFill>
        <p:spPr>
          <a:xfrm>
            <a:off x="1181906" y="2980340"/>
            <a:ext cx="6780184" cy="25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382078" cy="10701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Referencial Teórico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724439" y="2008909"/>
            <a:ext cx="6442364" cy="2964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 smtClean="0"/>
              <a:t>Artigo: “</a:t>
            </a:r>
            <a:r>
              <a:rPr lang="pt-BR" sz="2000" b="1" dirty="0" smtClean="0"/>
              <a:t>A </a:t>
            </a:r>
            <a:r>
              <a:rPr lang="pt-BR" sz="2000" b="1" dirty="0"/>
              <a:t>contribuição das tecnologias não-invasivas de cuidado de enfermagem para o empoderamento feminino na gravidez e no </a:t>
            </a:r>
            <a:r>
              <a:rPr lang="pt-BR" sz="2000" b="1" dirty="0" smtClean="0"/>
              <a:t>parto</a:t>
            </a:r>
            <a:r>
              <a:rPr lang="pt-BR" sz="2000" b="1" dirty="0"/>
              <a:t>: adaptação do modelo de promoção da saúde de </a:t>
            </a:r>
            <a:r>
              <a:rPr lang="pt-BR" sz="2000" b="1" dirty="0" err="1"/>
              <a:t>Nola</a:t>
            </a:r>
            <a:r>
              <a:rPr lang="pt-BR" sz="2000" dirty="0" smtClean="0"/>
              <a:t>”</a:t>
            </a:r>
          </a:p>
          <a:p>
            <a:pPr marL="0" lvl="0" indent="0" algn="ctr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 smtClean="0"/>
              <a:t>Autora:</a:t>
            </a:r>
            <a:r>
              <a:rPr lang="pt-BR" sz="2000" dirty="0"/>
              <a:t>	</a:t>
            </a:r>
            <a:r>
              <a:rPr lang="pt-BR" sz="2000" dirty="0" smtClean="0"/>
              <a:t>Natália </a:t>
            </a:r>
            <a:r>
              <a:rPr lang="pt-BR" sz="2000" dirty="0"/>
              <a:t>Magalhães </a:t>
            </a:r>
            <a:r>
              <a:rPr lang="pt-BR" sz="2000" dirty="0" smtClean="0"/>
              <a:t>do Nascimento.</a:t>
            </a:r>
          </a:p>
          <a:p>
            <a:pPr marL="0" lvl="0" indent="0">
              <a:buNone/>
            </a:pPr>
            <a:r>
              <a:rPr lang="pt-BR" sz="2000" dirty="0"/>
              <a:t>Fonte:	Rio de Janeiro; </a:t>
            </a:r>
            <a:r>
              <a:rPr lang="pt-BR" sz="2000" dirty="0" err="1"/>
              <a:t>s.n</a:t>
            </a:r>
            <a:r>
              <a:rPr lang="pt-BR" sz="2000" dirty="0"/>
              <a:t>; 2011. 93 p. ilus</a:t>
            </a:r>
            <a:r>
              <a:rPr lang="pt-BR" sz="2000" dirty="0" smtClean="0"/>
              <a:t>.</a:t>
            </a:r>
          </a:p>
          <a:p>
            <a:pPr marL="0" lvl="0" indent="0">
              <a:buNone/>
            </a:pPr>
            <a:r>
              <a:rPr lang="pt-BR" sz="2000" dirty="0"/>
              <a:t>Tese:	Apresentada a Universidade do Estado do Rio de Janeiro. Faculdade de Enfermagem para obtenção do grau de Mestre.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4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382078" cy="10701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Referencial Teórico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607127" y="2895600"/>
            <a:ext cx="6442364" cy="2964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O artigo defendido por </a:t>
            </a:r>
            <a:r>
              <a:rPr lang="pt-BR" sz="2000" dirty="0" smtClean="0"/>
              <a:t>Nascimento (</a:t>
            </a:r>
            <a:r>
              <a:rPr lang="pt-BR" sz="2000" dirty="0"/>
              <a:t>2011) analisa o comportamento de mulheres que fizeram uso de tecnologias não invasivas, a fim de quantificar o seu </a:t>
            </a:r>
            <a:r>
              <a:rPr lang="pt-BR" sz="2000" dirty="0" err="1" smtClean="0"/>
              <a:t>empoderamento</a:t>
            </a:r>
            <a:r>
              <a:rPr lang="pt-BR" sz="2000" dirty="0" smtClean="0"/>
              <a:t> durante </a:t>
            </a:r>
            <a:r>
              <a:rPr lang="pt-BR" sz="2000" dirty="0"/>
              <a:t>toda gestação e o parto.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5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382078" cy="10701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Referencial Teórico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724439" y="3112296"/>
            <a:ext cx="6442364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O resultado do estudo feito, mostra que a tecnologia afetou positivamente na auto confiança no parto, relação </a:t>
            </a:r>
            <a:r>
              <a:rPr lang="pt-BR" sz="2000" dirty="0" smtClean="0"/>
              <a:t>mãe-bebê e </a:t>
            </a:r>
            <a:r>
              <a:rPr lang="pt-BR" sz="2000" dirty="0"/>
              <a:t>segundo Nascimento (</a:t>
            </a:r>
            <a:r>
              <a:rPr lang="pt-BR" sz="2000" dirty="0" smtClean="0"/>
              <a:t>2011), tornando-se </a:t>
            </a:r>
            <a:r>
              <a:rPr lang="pt-BR" sz="2000" dirty="0"/>
              <a:t>mais preparadas e capacitadas no seu dia a dia. 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7102" t="16038" r="10580" b="17713"/>
          <a:stretch/>
        </p:blipFill>
        <p:spPr>
          <a:xfrm>
            <a:off x="1553968" y="2517913"/>
            <a:ext cx="6612835" cy="34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382078" cy="10701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Referencial Teórico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607127" y="2895601"/>
            <a:ext cx="6442364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000" dirty="0"/>
              <a:t>A análise do estudo foi realizada na Casa de Parto David Capistrano </a:t>
            </a:r>
            <a:r>
              <a:rPr lang="pt-BR" sz="2000" dirty="0" smtClean="0"/>
              <a:t>Filho</a:t>
            </a:r>
            <a:r>
              <a:rPr lang="pt-BR" sz="2000" dirty="0"/>
              <a:t>, situada no município do Rio de</a:t>
            </a:r>
          </a:p>
          <a:p>
            <a:pPr marL="0" lvl="0" indent="0" algn="ctr">
              <a:buNone/>
            </a:pPr>
            <a:r>
              <a:rPr lang="pt-BR" sz="2000" dirty="0" smtClean="0"/>
              <a:t>Janeiro. Os dados coletados foram obtidos por meio de entrevistas e análise de alguns aspectos </a:t>
            </a:r>
            <a:r>
              <a:rPr lang="pt-BR" sz="2000" dirty="0" err="1" smtClean="0"/>
              <a:t>biopsicosociais</a:t>
            </a:r>
            <a:r>
              <a:rPr lang="pt-BR" sz="2000" dirty="0" smtClean="0"/>
              <a:t> de dez mulheres relacionando </a:t>
            </a:r>
            <a:r>
              <a:rPr lang="pt-BR" sz="2000" dirty="0"/>
              <a:t>sua vivência e empoderamento.</a:t>
            </a:r>
            <a:endParaRPr sz="2000"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3409" y="606195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901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ysand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</TotalTime>
  <Words>905</Words>
  <Application>Microsoft Office PowerPoint</Application>
  <PresentationFormat>Apresentação na tela (4:3)</PresentationFormat>
  <Paragraphs>94</Paragraphs>
  <Slides>22</Slides>
  <Notes>22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Georgia</vt:lpstr>
      <vt:lpstr>Roboto Slab</vt:lpstr>
      <vt:lpstr>Lysander template</vt:lpstr>
      <vt:lpstr>DESENVOLVIMENTO DE APLICATIVO ANDROID PARA GESTANTES </vt:lpstr>
      <vt:lpstr>Introdução</vt:lpstr>
      <vt:lpstr>Introdução</vt:lpstr>
      <vt:lpstr>Dica de Lingerie</vt:lpstr>
      <vt:lpstr>Dica de Lingerie</vt:lpstr>
      <vt:lpstr>Referencial Teórico</vt:lpstr>
      <vt:lpstr>Referencial Teórico</vt:lpstr>
      <vt:lpstr>Referencial Teórico</vt:lpstr>
      <vt:lpstr>Referencial Teórico</vt:lpstr>
      <vt:lpstr>Referencial Teórico</vt:lpstr>
      <vt:lpstr>Metodologia</vt:lpstr>
      <vt:lpstr>Metodologia</vt:lpstr>
      <vt:lpstr>Android Studio</vt:lpstr>
      <vt:lpstr>Aplicativos Android</vt:lpstr>
      <vt:lpstr>Estou grávida App</vt:lpstr>
      <vt:lpstr>Alô Mamãe</vt:lpstr>
      <vt:lpstr>Gravidez +</vt:lpstr>
      <vt:lpstr>Aplicativo Android</vt:lpstr>
      <vt:lpstr>Aplicativo Android</vt:lpstr>
      <vt:lpstr>Referências</vt:lpstr>
      <vt:lpstr>Referências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Edgar Salardani</dc:creator>
  <cp:lastModifiedBy>Edgar Salardani</cp:lastModifiedBy>
  <cp:revision>28</cp:revision>
  <dcterms:modified xsi:type="dcterms:W3CDTF">2018-12-06T17:16:55Z</dcterms:modified>
</cp:coreProperties>
</file>