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7" d="100"/>
          <a:sy n="57" d="100"/>
        </p:scale>
        <p:origin x="72"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co-es/marketplace/linuxone-ii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9AD4FC-B91F-4954-A87F-8887550AEB01}"/>
              </a:ext>
            </a:extLst>
          </p:cNvPr>
          <p:cNvSpPr>
            <a:spLocks noGrp="1"/>
          </p:cNvSpPr>
          <p:nvPr>
            <p:ph type="ctrTitle"/>
          </p:nvPr>
        </p:nvSpPr>
        <p:spPr>
          <a:xfrm>
            <a:off x="732367" y="1325034"/>
            <a:ext cx="7766936" cy="1646302"/>
          </a:xfrm>
        </p:spPr>
        <p:txBody>
          <a:bodyPr/>
          <a:lstStyle/>
          <a:p>
            <a:r>
              <a:rPr lang="es-ES" dirty="0"/>
              <a:t>Supercomputadora</a:t>
            </a:r>
            <a:endParaRPr lang="es-CO" dirty="0"/>
          </a:p>
        </p:txBody>
      </p:sp>
    </p:spTree>
    <p:extLst>
      <p:ext uri="{BB962C8B-B14F-4D97-AF65-F5344CB8AC3E}">
        <p14:creationId xmlns:p14="http://schemas.microsoft.com/office/powerpoint/2010/main" val="156510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9757E-BC0A-4A56-B2C8-430D05F872B9}"/>
              </a:ext>
            </a:extLst>
          </p:cNvPr>
          <p:cNvSpPr>
            <a:spLocks noGrp="1"/>
          </p:cNvSpPr>
          <p:nvPr>
            <p:ph type="title"/>
          </p:nvPr>
        </p:nvSpPr>
        <p:spPr>
          <a:xfrm>
            <a:off x="677334" y="609600"/>
            <a:ext cx="8596668" cy="1320800"/>
          </a:xfrm>
        </p:spPr>
        <p:txBody>
          <a:bodyPr anchor="t">
            <a:normAutofit/>
          </a:bodyPr>
          <a:lstStyle/>
          <a:p>
            <a:pPr algn="ctr"/>
            <a:r>
              <a:rPr lang="es-ES"/>
              <a:t>Arquitectura </a:t>
            </a:r>
            <a:endParaRPr lang="es-CO"/>
          </a:p>
        </p:txBody>
      </p:sp>
      <p:pic>
        <p:nvPicPr>
          <p:cNvPr id="16" name="Marcador de contenido 3">
            <a:extLst>
              <a:ext uri="{FF2B5EF4-FFF2-40B4-BE49-F238E27FC236}">
                <a16:creationId xmlns:a16="http://schemas.microsoft.com/office/drawing/2014/main" id="{76BE50E3-F985-47E8-805A-0728991F5D2B}"/>
              </a:ext>
            </a:extLst>
          </p:cNvPr>
          <p:cNvPicPr>
            <a:picLocks noChangeAspect="1"/>
          </p:cNvPicPr>
          <p:nvPr/>
        </p:nvPicPr>
        <p:blipFill>
          <a:blip r:embed="rId2"/>
          <a:stretch>
            <a:fillRect/>
          </a:stretch>
        </p:blipFill>
        <p:spPr>
          <a:xfrm>
            <a:off x="817474" y="2159331"/>
            <a:ext cx="2915973" cy="2992709"/>
          </a:xfrm>
          <a:prstGeom prst="rect">
            <a:avLst/>
          </a:prstGeom>
        </p:spPr>
      </p:pic>
      <p:sp>
        <p:nvSpPr>
          <p:cNvPr id="8" name="Content Placeholder 7">
            <a:extLst>
              <a:ext uri="{FF2B5EF4-FFF2-40B4-BE49-F238E27FC236}">
                <a16:creationId xmlns:a16="http://schemas.microsoft.com/office/drawing/2014/main" id="{E99219A8-B7C6-4943-849D-2645F9F99B6A}"/>
              </a:ext>
            </a:extLst>
          </p:cNvPr>
          <p:cNvSpPr>
            <a:spLocks noGrp="1"/>
          </p:cNvSpPr>
          <p:nvPr>
            <p:ph idx="1"/>
          </p:nvPr>
        </p:nvSpPr>
        <p:spPr>
          <a:xfrm>
            <a:off x="4063160" y="2160589"/>
            <a:ext cx="5207839" cy="3880773"/>
          </a:xfrm>
        </p:spPr>
        <p:txBody>
          <a:bodyPr>
            <a:normAutofit/>
          </a:bodyPr>
          <a:lstStyle/>
          <a:p>
            <a:pPr>
              <a:lnSpc>
                <a:spcPct val="90000"/>
              </a:lnSpc>
            </a:pPr>
            <a:r>
              <a:rPr lang="es-CO" sz="1100" b="1" dirty="0"/>
              <a:t>Nodo Maestro</a:t>
            </a:r>
            <a:r>
              <a:rPr lang="es-CO" sz="1100" dirty="0"/>
              <a:t>: se comporta como una sola maquina y utiliza todos los recursos </a:t>
            </a:r>
          </a:p>
          <a:p>
            <a:pPr>
              <a:lnSpc>
                <a:spcPct val="90000"/>
              </a:lnSpc>
            </a:pPr>
            <a:r>
              <a:rPr lang="es-CO" sz="1100" b="1" dirty="0"/>
              <a:t>Nodo Esclavo</a:t>
            </a:r>
            <a:r>
              <a:rPr lang="es-CO" sz="1100" dirty="0"/>
              <a:t>: Ejecuta las tareas asignadas por el nodo maestro, el hardware de este tipo de nodos es simple, puede ser configurado sin disco duro, lo mínimo que se requiere es procesador memoria y tarjeta de red.</a:t>
            </a:r>
          </a:p>
          <a:p>
            <a:pPr>
              <a:lnSpc>
                <a:spcPct val="90000"/>
              </a:lnSpc>
            </a:pPr>
            <a:r>
              <a:rPr lang="es-CO" sz="1100" b="1" dirty="0"/>
              <a:t>Red</a:t>
            </a:r>
            <a:r>
              <a:rPr lang="es-CO" sz="1100" dirty="0"/>
              <a:t>:  es el medio de comunicación entre el nodo maestro y los nodos esclavos</a:t>
            </a:r>
          </a:p>
          <a:p>
            <a:pPr>
              <a:lnSpc>
                <a:spcPct val="90000"/>
              </a:lnSpc>
            </a:pPr>
            <a:r>
              <a:rPr lang="es-CO" sz="1100" b="1" dirty="0"/>
              <a:t>Software</a:t>
            </a:r>
            <a:r>
              <a:rPr lang="es-CO" sz="1100" dirty="0"/>
              <a:t>: </a:t>
            </a:r>
            <a:r>
              <a:rPr lang="es-CO" sz="1100" dirty="0" err="1"/>
              <a:t>PelicanHPC</a:t>
            </a:r>
            <a:r>
              <a:rPr lang="es-CO" sz="1100" dirty="0"/>
              <a:t> es una imagen </a:t>
            </a:r>
            <a:r>
              <a:rPr lang="es-CO" sz="1100" dirty="0" err="1"/>
              <a:t>iso</a:t>
            </a:r>
            <a:r>
              <a:rPr lang="es-CO" sz="1100" dirty="0"/>
              <a:t>-híbrida (CD o USB) que le permite hacer computación paralela usando MPI </a:t>
            </a:r>
            <a:r>
              <a:rPr lang="es-CO" sz="1100" dirty="0" err="1"/>
              <a:t>MPI</a:t>
            </a:r>
            <a:r>
              <a:rPr lang="es-CO" sz="1100" dirty="0"/>
              <a:t> ("</a:t>
            </a:r>
            <a:r>
              <a:rPr lang="es-CO" sz="1100" dirty="0" err="1"/>
              <a:t>Message</a:t>
            </a:r>
            <a:r>
              <a:rPr lang="es-CO" sz="1100" dirty="0"/>
              <a:t> </a:t>
            </a:r>
            <a:r>
              <a:rPr lang="es-CO" sz="1100" dirty="0" err="1"/>
              <a:t>Passing</a:t>
            </a:r>
            <a:r>
              <a:rPr lang="es-CO" sz="1100" dirty="0"/>
              <a:t> Interface", Interfaz de Paso de Mensajes). Puede ejecutar </a:t>
            </a:r>
            <a:r>
              <a:rPr lang="es-CO" sz="1100" dirty="0" err="1"/>
              <a:t>Pelican</a:t>
            </a:r>
            <a:r>
              <a:rPr lang="es-CO" sz="1100" dirty="0"/>
              <a:t> en una sola máquina de múltiples núcleos para usar todos los núcleos conectando múltiples computadoras.</a:t>
            </a:r>
          </a:p>
          <a:p>
            <a:pPr marL="0" indent="0">
              <a:lnSpc>
                <a:spcPct val="90000"/>
              </a:lnSpc>
              <a:buNone/>
            </a:pPr>
            <a:r>
              <a:rPr lang="es-CO" sz="1100" dirty="0"/>
              <a:t>	El nodo </a:t>
            </a:r>
            <a:r>
              <a:rPr lang="es-CO" sz="1100" dirty="0" err="1"/>
              <a:t>frontend</a:t>
            </a:r>
            <a:r>
              <a:rPr lang="es-CO" sz="1100" dirty="0"/>
              <a:t> (ya sea una computadora real o una máquina virtual) 	arranca desde la imagen. Los nodos de proceso arrancan mediante 	PXE(</a:t>
            </a:r>
            <a:r>
              <a:rPr lang="es-CO" sz="1100" dirty="0" err="1"/>
              <a:t>Preboot</a:t>
            </a:r>
            <a:r>
              <a:rPr lang="es-CO" sz="1100" dirty="0"/>
              <a:t> </a:t>
            </a:r>
            <a:r>
              <a:rPr lang="es-CO" sz="1100" dirty="0" err="1"/>
              <a:t>eXecution</a:t>
            </a:r>
            <a:r>
              <a:rPr lang="es-CO" sz="1100" dirty="0"/>
              <a:t> </a:t>
            </a:r>
            <a:r>
              <a:rPr lang="es-CO" sz="1100" dirty="0" err="1"/>
              <a:t>Environment</a:t>
            </a:r>
            <a:r>
              <a:rPr lang="es-CO" sz="1100" dirty="0"/>
              <a:t> (PXE) (Entorno de ejecución de 	</a:t>
            </a:r>
            <a:r>
              <a:rPr lang="es-CO" sz="1100" dirty="0" err="1"/>
              <a:t>prearranque</a:t>
            </a:r>
            <a:r>
              <a:rPr lang="es-CO" sz="1100" dirty="0"/>
              <a:t>), utilizando el nodo </a:t>
            </a:r>
            <a:r>
              <a:rPr lang="es-CO" sz="1100" dirty="0" err="1"/>
              <a:t>frontend</a:t>
            </a:r>
            <a:r>
              <a:rPr lang="es-CO" sz="1100" dirty="0"/>
              <a:t> como el servidor</a:t>
            </a:r>
          </a:p>
          <a:p>
            <a:pPr marL="0" indent="0">
              <a:lnSpc>
                <a:spcPct val="90000"/>
              </a:lnSpc>
              <a:buNone/>
            </a:pPr>
            <a:endParaRPr lang="en-US" sz="1100" dirty="0"/>
          </a:p>
        </p:txBody>
      </p:sp>
    </p:spTree>
    <p:extLst>
      <p:ext uri="{BB962C8B-B14F-4D97-AF65-F5344CB8AC3E}">
        <p14:creationId xmlns:p14="http://schemas.microsoft.com/office/powerpoint/2010/main" val="218120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06954-D366-4E6B-B809-999A0B41B3FB}"/>
              </a:ext>
            </a:extLst>
          </p:cNvPr>
          <p:cNvSpPr>
            <a:spLocks noGrp="1"/>
          </p:cNvSpPr>
          <p:nvPr>
            <p:ph type="title"/>
          </p:nvPr>
        </p:nvSpPr>
        <p:spPr/>
        <p:txBody>
          <a:bodyPr/>
          <a:lstStyle/>
          <a:p>
            <a:pPr algn="ctr"/>
            <a:r>
              <a:rPr lang="es-CO" dirty="0"/>
              <a:t>Diseño</a:t>
            </a:r>
          </a:p>
        </p:txBody>
      </p:sp>
      <p:sp>
        <p:nvSpPr>
          <p:cNvPr id="3" name="Marcador de contenido 2">
            <a:extLst>
              <a:ext uri="{FF2B5EF4-FFF2-40B4-BE49-F238E27FC236}">
                <a16:creationId xmlns:a16="http://schemas.microsoft.com/office/drawing/2014/main" id="{48332F9E-507C-4C4B-BEBB-2675AE5F2C10}"/>
              </a:ext>
            </a:extLst>
          </p:cNvPr>
          <p:cNvSpPr>
            <a:spLocks noGrp="1"/>
          </p:cNvSpPr>
          <p:nvPr>
            <p:ph idx="1"/>
          </p:nvPr>
        </p:nvSpPr>
        <p:spPr/>
        <p:txBody>
          <a:bodyPr/>
          <a:lstStyle/>
          <a:p>
            <a:r>
              <a:rPr lang="es-ES" dirty="0"/>
              <a:t>Para este caso se configuraron las características de los nodos de la siguiente manera </a:t>
            </a:r>
            <a:endParaRPr lang="es-CO" dirty="0"/>
          </a:p>
        </p:txBody>
      </p:sp>
      <p:pic>
        <p:nvPicPr>
          <p:cNvPr id="4" name="Imagen 3">
            <a:extLst>
              <a:ext uri="{FF2B5EF4-FFF2-40B4-BE49-F238E27FC236}">
                <a16:creationId xmlns:a16="http://schemas.microsoft.com/office/drawing/2014/main" id="{82F46E11-25DC-460C-BE3B-E08FD5D0B2ED}"/>
              </a:ext>
            </a:extLst>
          </p:cNvPr>
          <p:cNvPicPr>
            <a:picLocks noChangeAspect="1"/>
          </p:cNvPicPr>
          <p:nvPr/>
        </p:nvPicPr>
        <p:blipFill>
          <a:blip r:embed="rId2"/>
          <a:stretch>
            <a:fillRect/>
          </a:stretch>
        </p:blipFill>
        <p:spPr>
          <a:xfrm>
            <a:off x="2041968" y="3225800"/>
            <a:ext cx="6378132" cy="2237106"/>
          </a:xfrm>
          <a:prstGeom prst="rect">
            <a:avLst/>
          </a:prstGeom>
        </p:spPr>
      </p:pic>
    </p:spTree>
    <p:extLst>
      <p:ext uri="{BB962C8B-B14F-4D97-AF65-F5344CB8AC3E}">
        <p14:creationId xmlns:p14="http://schemas.microsoft.com/office/powerpoint/2010/main" val="27164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E1CAF7-9F21-4D0D-9188-0C6D17E82B2B}"/>
              </a:ext>
            </a:extLst>
          </p:cNvPr>
          <p:cNvSpPr>
            <a:spLocks noGrp="1"/>
          </p:cNvSpPr>
          <p:nvPr>
            <p:ph type="title"/>
          </p:nvPr>
        </p:nvSpPr>
        <p:spPr>
          <a:xfrm>
            <a:off x="677334" y="609600"/>
            <a:ext cx="8596668" cy="1320800"/>
          </a:xfrm>
        </p:spPr>
        <p:txBody>
          <a:bodyPr anchor="t">
            <a:normAutofit/>
          </a:bodyPr>
          <a:lstStyle/>
          <a:p>
            <a:pPr algn="ctr"/>
            <a:r>
              <a:rPr lang="es-CO" dirty="0"/>
              <a:t>Configuración </a:t>
            </a:r>
          </a:p>
        </p:txBody>
      </p:sp>
      <p:pic>
        <p:nvPicPr>
          <p:cNvPr id="4" name="Imagen 3">
            <a:extLst>
              <a:ext uri="{FF2B5EF4-FFF2-40B4-BE49-F238E27FC236}">
                <a16:creationId xmlns:a16="http://schemas.microsoft.com/office/drawing/2014/main" id="{90A6FDCE-C7EF-4D88-8C16-746A8A2416D9}"/>
              </a:ext>
            </a:extLst>
          </p:cNvPr>
          <p:cNvPicPr>
            <a:picLocks noChangeAspect="1"/>
          </p:cNvPicPr>
          <p:nvPr/>
        </p:nvPicPr>
        <p:blipFill>
          <a:blip r:embed="rId2"/>
          <a:stretch>
            <a:fillRect/>
          </a:stretch>
        </p:blipFill>
        <p:spPr>
          <a:xfrm>
            <a:off x="2628614" y="4695729"/>
            <a:ext cx="3854481" cy="1233433"/>
          </a:xfrm>
          <a:prstGeom prst="rect">
            <a:avLst/>
          </a:prstGeom>
        </p:spPr>
      </p:pic>
      <p:sp>
        <p:nvSpPr>
          <p:cNvPr id="3" name="Marcador de contenido 2">
            <a:extLst>
              <a:ext uri="{FF2B5EF4-FFF2-40B4-BE49-F238E27FC236}">
                <a16:creationId xmlns:a16="http://schemas.microsoft.com/office/drawing/2014/main" id="{AFEDFEEF-2217-4DCD-A590-5D0F06DF9695}"/>
              </a:ext>
            </a:extLst>
          </p:cNvPr>
          <p:cNvSpPr>
            <a:spLocks noGrp="1"/>
          </p:cNvSpPr>
          <p:nvPr>
            <p:ph idx="1"/>
          </p:nvPr>
        </p:nvSpPr>
        <p:spPr>
          <a:xfrm>
            <a:off x="1309816" y="2160589"/>
            <a:ext cx="7389341" cy="3768573"/>
          </a:xfrm>
        </p:spPr>
        <p:txBody>
          <a:bodyPr>
            <a:normAutofit/>
          </a:bodyPr>
          <a:lstStyle/>
          <a:p>
            <a:r>
              <a:rPr lang="es-ES" dirty="0"/>
              <a:t>Se creo una maquina virtual master con el sistema operativo</a:t>
            </a:r>
            <a:r>
              <a:rPr lang="es-CO" dirty="0"/>
              <a:t> </a:t>
            </a:r>
            <a:r>
              <a:rPr lang="es-CO" dirty="0" err="1"/>
              <a:t>PelicanHPC</a:t>
            </a:r>
            <a:r>
              <a:rPr lang="es-ES" dirty="0"/>
              <a:t>, desde la cual se instalara el nodo maestro, a través de la red se ejecutara el proceso de llamada a través del </a:t>
            </a:r>
            <a:r>
              <a:rPr lang="es-ES" dirty="0" err="1"/>
              <a:t>kernel</a:t>
            </a:r>
            <a:r>
              <a:rPr lang="es-ES" dirty="0"/>
              <a:t>(núcleo del Sistema) local el cual se encargara de gestionar todas las operación por medio de la red</a:t>
            </a:r>
            <a:r>
              <a:rPr lang="es-CO" dirty="0"/>
              <a:t> a los nodos esclavos, obteniendo sus recursos para generar operaciones.</a:t>
            </a:r>
          </a:p>
          <a:p>
            <a:endParaRPr lang="es-ES" dirty="0"/>
          </a:p>
        </p:txBody>
      </p:sp>
    </p:spTree>
    <p:extLst>
      <p:ext uri="{BB962C8B-B14F-4D97-AF65-F5344CB8AC3E}">
        <p14:creationId xmlns:p14="http://schemas.microsoft.com/office/powerpoint/2010/main" val="147981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02E7B-5239-49EF-A75C-92358C8075B5}"/>
              </a:ext>
            </a:extLst>
          </p:cNvPr>
          <p:cNvSpPr>
            <a:spLocks noGrp="1"/>
          </p:cNvSpPr>
          <p:nvPr>
            <p:ph type="title"/>
          </p:nvPr>
        </p:nvSpPr>
        <p:spPr/>
        <p:txBody>
          <a:bodyPr/>
          <a:lstStyle/>
          <a:p>
            <a:r>
              <a:rPr lang="es-ES" dirty="0"/>
              <a:t>Enlace </a:t>
            </a:r>
            <a:endParaRPr lang="es-CO" dirty="0"/>
          </a:p>
        </p:txBody>
      </p:sp>
      <p:sp>
        <p:nvSpPr>
          <p:cNvPr id="3" name="Marcador de contenido 2">
            <a:extLst>
              <a:ext uri="{FF2B5EF4-FFF2-40B4-BE49-F238E27FC236}">
                <a16:creationId xmlns:a16="http://schemas.microsoft.com/office/drawing/2014/main" id="{79537957-CF57-4B0C-B0B2-6116EAA006BE}"/>
              </a:ext>
            </a:extLst>
          </p:cNvPr>
          <p:cNvSpPr>
            <a:spLocks noGrp="1"/>
          </p:cNvSpPr>
          <p:nvPr>
            <p:ph idx="1"/>
          </p:nvPr>
        </p:nvSpPr>
        <p:spPr/>
        <p:txBody>
          <a:bodyPr/>
          <a:lstStyle/>
          <a:p>
            <a:r>
              <a:rPr lang="es-CO" dirty="0">
                <a:hlinkClick r:id="rId2"/>
              </a:rPr>
              <a:t>https://www.ibm.com/co-es/marketplace/linuxone-iii</a:t>
            </a:r>
            <a:r>
              <a:rPr lang="es-CO" dirty="0"/>
              <a:t> </a:t>
            </a:r>
          </a:p>
        </p:txBody>
      </p:sp>
    </p:spTree>
    <p:extLst>
      <p:ext uri="{BB962C8B-B14F-4D97-AF65-F5344CB8AC3E}">
        <p14:creationId xmlns:p14="http://schemas.microsoft.com/office/powerpoint/2010/main" val="401575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291A-7B03-42A9-84E4-F6F4C6CB641A}"/>
              </a:ext>
            </a:extLst>
          </p:cNvPr>
          <p:cNvSpPr>
            <a:spLocks noGrp="1"/>
          </p:cNvSpPr>
          <p:nvPr>
            <p:ph type="title"/>
          </p:nvPr>
        </p:nvSpPr>
        <p:spPr>
          <a:xfrm>
            <a:off x="694268" y="3098800"/>
            <a:ext cx="8596668" cy="1320800"/>
          </a:xfrm>
        </p:spPr>
        <p:txBody>
          <a:bodyPr/>
          <a:lstStyle/>
          <a:p>
            <a:pPr algn="ctr"/>
            <a:r>
              <a:rPr lang="es-ES" dirty="0"/>
              <a:t>Gracias por su atención </a:t>
            </a:r>
            <a:endParaRPr lang="es-CO" dirty="0"/>
          </a:p>
        </p:txBody>
      </p:sp>
    </p:spTree>
    <p:extLst>
      <p:ext uri="{BB962C8B-B14F-4D97-AF65-F5344CB8AC3E}">
        <p14:creationId xmlns:p14="http://schemas.microsoft.com/office/powerpoint/2010/main" val="235543788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2</TotalTime>
  <Words>226</Words>
  <Application>Microsoft Office PowerPoint</Application>
  <PresentationFormat>Panorámica</PresentationFormat>
  <Paragraphs>14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Trebuchet MS</vt:lpstr>
      <vt:lpstr>Wingdings 3</vt:lpstr>
      <vt:lpstr>Faceta</vt:lpstr>
      <vt:lpstr>Supercomputadora</vt:lpstr>
      <vt:lpstr>Arquitectura </vt:lpstr>
      <vt:lpstr>Diseño</vt:lpstr>
      <vt:lpstr>Configuración </vt:lpstr>
      <vt:lpstr>Enlace </vt:lpstr>
      <vt:lpstr>Gracias por su atención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Supercomputadora</dc:title>
  <dc:creator>Anderson Stick Rubio Sanabria</dc:creator>
  <cp:lastModifiedBy>Anderson Stick Rubio Sanabria</cp:lastModifiedBy>
  <cp:revision>1</cp:revision>
  <dcterms:created xsi:type="dcterms:W3CDTF">2019-11-25T21:20:19Z</dcterms:created>
  <dcterms:modified xsi:type="dcterms:W3CDTF">2019-11-25T21:22:35Z</dcterms:modified>
</cp:coreProperties>
</file>