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224" autoAdjust="0"/>
  </p:normalViewPr>
  <p:slideViewPr>
    <p:cSldViewPr snapToGrid="0">
      <p:cViewPr varScale="1">
        <p:scale>
          <a:sx n="43" d="100"/>
          <a:sy n="43" d="100"/>
        </p:scale>
        <p:origin x="12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C0F8C-8F26-4C99-B796-014155040375}"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210C0-0E4D-485E-A7A1-F98C70701920}" type="slidenum">
              <a:rPr lang="en-US" smtClean="0"/>
              <a:t>‹#›</a:t>
            </a:fld>
            <a:endParaRPr lang="en-US"/>
          </a:p>
        </p:txBody>
      </p:sp>
    </p:spTree>
    <p:extLst>
      <p:ext uri="{BB962C8B-B14F-4D97-AF65-F5344CB8AC3E}">
        <p14:creationId xmlns:p14="http://schemas.microsoft.com/office/powerpoint/2010/main" val="798528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that code reviews can be done by yourself, but are meant to be done with peers to have a different point of view</a:t>
            </a:r>
          </a:p>
          <a:p>
            <a:r>
              <a:rPr lang="en-US" dirty="0"/>
              <a:t> </a:t>
            </a:r>
          </a:p>
        </p:txBody>
      </p:sp>
      <p:sp>
        <p:nvSpPr>
          <p:cNvPr id="4" name="Slide Number Placeholder 3"/>
          <p:cNvSpPr>
            <a:spLocks noGrp="1"/>
          </p:cNvSpPr>
          <p:nvPr>
            <p:ph type="sldNum" sz="quarter" idx="5"/>
          </p:nvPr>
        </p:nvSpPr>
        <p:spPr/>
        <p:txBody>
          <a:bodyPr/>
          <a:lstStyle/>
          <a:p>
            <a:fld id="{219210C0-0E4D-485E-A7A1-F98C70701920}" type="slidenum">
              <a:rPr lang="en-US" smtClean="0"/>
              <a:t>2</a:t>
            </a:fld>
            <a:endParaRPr lang="en-US"/>
          </a:p>
        </p:txBody>
      </p:sp>
    </p:spTree>
    <p:extLst>
      <p:ext uri="{BB962C8B-B14F-4D97-AF65-F5344CB8AC3E}">
        <p14:creationId xmlns:p14="http://schemas.microsoft.com/office/powerpoint/2010/main" val="293908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enhancements for my artifacts, I can improve the number of comments made and the quality of comments as well</a:t>
            </a:r>
          </a:p>
        </p:txBody>
      </p:sp>
      <p:sp>
        <p:nvSpPr>
          <p:cNvPr id="4" name="Slide Number Placeholder 3"/>
          <p:cNvSpPr>
            <a:spLocks noGrp="1"/>
          </p:cNvSpPr>
          <p:nvPr>
            <p:ph type="sldNum" sz="quarter" idx="5"/>
          </p:nvPr>
        </p:nvSpPr>
        <p:spPr/>
        <p:txBody>
          <a:bodyPr/>
          <a:lstStyle/>
          <a:p>
            <a:fld id="{219210C0-0E4D-485E-A7A1-F98C70701920}" type="slidenum">
              <a:rPr lang="en-US" smtClean="0"/>
              <a:t>13</a:t>
            </a:fld>
            <a:endParaRPr lang="en-US"/>
          </a:p>
        </p:txBody>
      </p:sp>
    </p:spTree>
    <p:extLst>
      <p:ext uri="{BB962C8B-B14F-4D97-AF65-F5344CB8AC3E}">
        <p14:creationId xmlns:p14="http://schemas.microsoft.com/office/powerpoint/2010/main" val="257481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sure the code was inserted inside a try/catch block to expect the unexpected</a:t>
            </a:r>
          </a:p>
        </p:txBody>
      </p:sp>
      <p:sp>
        <p:nvSpPr>
          <p:cNvPr id="4" name="Slide Number Placeholder 3"/>
          <p:cNvSpPr>
            <a:spLocks noGrp="1"/>
          </p:cNvSpPr>
          <p:nvPr>
            <p:ph type="sldNum" sz="quarter" idx="5"/>
          </p:nvPr>
        </p:nvSpPr>
        <p:spPr/>
        <p:txBody>
          <a:bodyPr/>
          <a:lstStyle/>
          <a:p>
            <a:fld id="{219210C0-0E4D-485E-A7A1-F98C70701920}" type="slidenum">
              <a:rPr lang="en-US" smtClean="0"/>
              <a:t>14</a:t>
            </a:fld>
            <a:endParaRPr lang="en-US"/>
          </a:p>
        </p:txBody>
      </p:sp>
    </p:spTree>
    <p:extLst>
      <p:ext uri="{BB962C8B-B14F-4D97-AF65-F5344CB8AC3E}">
        <p14:creationId xmlns:p14="http://schemas.microsoft.com/office/powerpoint/2010/main" val="12445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210C0-0E4D-485E-A7A1-F98C70701920}" type="slidenum">
              <a:rPr lang="en-US" smtClean="0"/>
              <a:t>15</a:t>
            </a:fld>
            <a:endParaRPr lang="en-US"/>
          </a:p>
        </p:txBody>
      </p:sp>
    </p:spTree>
    <p:extLst>
      <p:ext uri="{BB962C8B-B14F-4D97-AF65-F5344CB8AC3E}">
        <p14:creationId xmlns:p14="http://schemas.microsoft.com/office/powerpoint/2010/main" val="2455731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Helps with the organization of the code </a:t>
            </a:r>
          </a:p>
        </p:txBody>
      </p:sp>
      <p:sp>
        <p:nvSpPr>
          <p:cNvPr id="4" name="Slide Number Placeholder 3"/>
          <p:cNvSpPr>
            <a:spLocks noGrp="1"/>
          </p:cNvSpPr>
          <p:nvPr>
            <p:ph type="sldNum" sz="quarter" idx="5"/>
          </p:nvPr>
        </p:nvSpPr>
        <p:spPr/>
        <p:txBody>
          <a:bodyPr/>
          <a:lstStyle/>
          <a:p>
            <a:fld id="{219210C0-0E4D-485E-A7A1-F98C70701920}" type="slidenum">
              <a:rPr lang="en-US" smtClean="0"/>
              <a:t>17</a:t>
            </a:fld>
            <a:endParaRPr lang="en-US"/>
          </a:p>
        </p:txBody>
      </p:sp>
    </p:spTree>
    <p:extLst>
      <p:ext uri="{BB962C8B-B14F-4D97-AF65-F5344CB8AC3E}">
        <p14:creationId xmlns:p14="http://schemas.microsoft.com/office/powerpoint/2010/main" val="25396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reviews can be either formal or informal and can occur in an office like setting or lounging around.</a:t>
            </a:r>
          </a:p>
          <a:p>
            <a:r>
              <a:rPr lang="en-US" dirty="0"/>
              <a:t>The goal is to ensure that the code meets certain standards so code reviews can even occur online on places such as </a:t>
            </a:r>
            <a:r>
              <a:rPr lang="en-US" dirty="0" err="1"/>
              <a:t>Github</a:t>
            </a:r>
            <a:r>
              <a:rPr lang="en-US" dirty="0"/>
              <a:t> </a:t>
            </a:r>
          </a:p>
        </p:txBody>
      </p:sp>
      <p:sp>
        <p:nvSpPr>
          <p:cNvPr id="4" name="Slide Number Placeholder 3"/>
          <p:cNvSpPr>
            <a:spLocks noGrp="1"/>
          </p:cNvSpPr>
          <p:nvPr>
            <p:ph type="sldNum" sz="quarter" idx="5"/>
          </p:nvPr>
        </p:nvSpPr>
        <p:spPr/>
        <p:txBody>
          <a:bodyPr/>
          <a:lstStyle/>
          <a:p>
            <a:fld id="{219210C0-0E4D-485E-A7A1-F98C70701920}" type="slidenum">
              <a:rPr lang="en-US" smtClean="0"/>
              <a:t>3</a:t>
            </a:fld>
            <a:endParaRPr lang="en-US"/>
          </a:p>
        </p:txBody>
      </p:sp>
    </p:spTree>
    <p:extLst>
      <p:ext uri="{BB962C8B-B14F-4D97-AF65-F5344CB8AC3E}">
        <p14:creationId xmlns:p14="http://schemas.microsoft.com/office/powerpoint/2010/main" val="232738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depends on the type of code review you want to conduct. You can make one very structured that reviews these different categories or select a few on focus on those. The flexibility is totally decided upon by the team </a:t>
            </a:r>
          </a:p>
        </p:txBody>
      </p:sp>
      <p:sp>
        <p:nvSpPr>
          <p:cNvPr id="4" name="Slide Number Placeholder 3"/>
          <p:cNvSpPr>
            <a:spLocks noGrp="1"/>
          </p:cNvSpPr>
          <p:nvPr>
            <p:ph type="sldNum" sz="quarter" idx="5"/>
          </p:nvPr>
        </p:nvSpPr>
        <p:spPr/>
        <p:txBody>
          <a:bodyPr/>
          <a:lstStyle/>
          <a:p>
            <a:fld id="{219210C0-0E4D-485E-A7A1-F98C70701920}" type="slidenum">
              <a:rPr lang="en-US" smtClean="0"/>
              <a:t>4</a:t>
            </a:fld>
            <a:endParaRPr lang="en-US"/>
          </a:p>
        </p:txBody>
      </p:sp>
    </p:spTree>
    <p:extLst>
      <p:ext uri="{BB962C8B-B14F-4D97-AF65-F5344CB8AC3E}">
        <p14:creationId xmlns:p14="http://schemas.microsoft.com/office/powerpoint/2010/main" val="88529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be a bigger concern in businesses with a code style and code format rules </a:t>
            </a:r>
          </a:p>
        </p:txBody>
      </p:sp>
      <p:sp>
        <p:nvSpPr>
          <p:cNvPr id="4" name="Slide Number Placeholder 3"/>
          <p:cNvSpPr>
            <a:spLocks noGrp="1"/>
          </p:cNvSpPr>
          <p:nvPr>
            <p:ph type="sldNum" sz="quarter" idx="5"/>
          </p:nvPr>
        </p:nvSpPr>
        <p:spPr/>
        <p:txBody>
          <a:bodyPr/>
          <a:lstStyle/>
          <a:p>
            <a:fld id="{219210C0-0E4D-485E-A7A1-F98C70701920}" type="slidenum">
              <a:rPr lang="en-US" smtClean="0"/>
              <a:t>5</a:t>
            </a:fld>
            <a:endParaRPr lang="en-US"/>
          </a:p>
        </p:txBody>
      </p:sp>
    </p:spTree>
    <p:extLst>
      <p:ext uri="{BB962C8B-B14F-4D97-AF65-F5344CB8AC3E}">
        <p14:creationId xmlns:p14="http://schemas.microsoft.com/office/powerpoint/2010/main" val="193396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good comments is not only helpful to you, but also to anyone who will iterate on your code in the future and needs to be able to understand what each function does and why you implemented something in way A vs way B</a:t>
            </a:r>
          </a:p>
        </p:txBody>
      </p:sp>
      <p:sp>
        <p:nvSpPr>
          <p:cNvPr id="4" name="Slide Number Placeholder 3"/>
          <p:cNvSpPr>
            <a:spLocks noGrp="1"/>
          </p:cNvSpPr>
          <p:nvPr>
            <p:ph type="sldNum" sz="quarter" idx="5"/>
          </p:nvPr>
        </p:nvSpPr>
        <p:spPr/>
        <p:txBody>
          <a:bodyPr/>
          <a:lstStyle/>
          <a:p>
            <a:fld id="{219210C0-0E4D-485E-A7A1-F98C70701920}" type="slidenum">
              <a:rPr lang="en-US" smtClean="0"/>
              <a:t>6</a:t>
            </a:fld>
            <a:endParaRPr lang="en-US"/>
          </a:p>
        </p:txBody>
      </p:sp>
    </p:spTree>
    <p:extLst>
      <p:ext uri="{BB962C8B-B14F-4D97-AF65-F5344CB8AC3E}">
        <p14:creationId xmlns:p14="http://schemas.microsoft.com/office/powerpoint/2010/main" val="133368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should always be well defined </a:t>
            </a:r>
          </a:p>
        </p:txBody>
      </p:sp>
      <p:sp>
        <p:nvSpPr>
          <p:cNvPr id="4" name="Slide Number Placeholder 3"/>
          <p:cNvSpPr>
            <a:spLocks noGrp="1"/>
          </p:cNvSpPr>
          <p:nvPr>
            <p:ph type="sldNum" sz="quarter" idx="5"/>
          </p:nvPr>
        </p:nvSpPr>
        <p:spPr/>
        <p:txBody>
          <a:bodyPr/>
          <a:lstStyle/>
          <a:p>
            <a:fld id="{219210C0-0E4D-485E-A7A1-F98C70701920}" type="slidenum">
              <a:rPr lang="en-US" smtClean="0"/>
              <a:t>7</a:t>
            </a:fld>
            <a:endParaRPr lang="en-US"/>
          </a:p>
        </p:txBody>
      </p:sp>
    </p:spTree>
    <p:extLst>
      <p:ext uri="{BB962C8B-B14F-4D97-AF65-F5344CB8AC3E}">
        <p14:creationId xmlns:p14="http://schemas.microsoft.com/office/powerpoint/2010/main" val="189358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these type of errors can go unnoticed until an input is wrong and crashes everything</a:t>
            </a:r>
          </a:p>
          <a:p>
            <a:r>
              <a:rPr lang="en-US" dirty="0"/>
              <a:t>This is a good reason why unit tests are created </a:t>
            </a:r>
          </a:p>
        </p:txBody>
      </p:sp>
      <p:sp>
        <p:nvSpPr>
          <p:cNvPr id="4" name="Slide Number Placeholder 3"/>
          <p:cNvSpPr>
            <a:spLocks noGrp="1"/>
          </p:cNvSpPr>
          <p:nvPr>
            <p:ph type="sldNum" sz="quarter" idx="5"/>
          </p:nvPr>
        </p:nvSpPr>
        <p:spPr/>
        <p:txBody>
          <a:bodyPr/>
          <a:lstStyle/>
          <a:p>
            <a:fld id="{219210C0-0E4D-485E-A7A1-F98C70701920}" type="slidenum">
              <a:rPr lang="en-US" smtClean="0"/>
              <a:t>8</a:t>
            </a:fld>
            <a:endParaRPr lang="en-US"/>
          </a:p>
        </p:txBody>
      </p:sp>
    </p:spTree>
    <p:extLst>
      <p:ext uri="{BB962C8B-B14F-4D97-AF65-F5344CB8AC3E}">
        <p14:creationId xmlns:p14="http://schemas.microsoft.com/office/powerpoint/2010/main" val="884325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want to make sure your algorithm implementations are error free to prevent crashes</a:t>
            </a:r>
          </a:p>
        </p:txBody>
      </p:sp>
      <p:sp>
        <p:nvSpPr>
          <p:cNvPr id="4" name="Slide Number Placeholder 3"/>
          <p:cNvSpPr>
            <a:spLocks noGrp="1"/>
          </p:cNvSpPr>
          <p:nvPr>
            <p:ph type="sldNum" sz="quarter" idx="5"/>
          </p:nvPr>
        </p:nvSpPr>
        <p:spPr/>
        <p:txBody>
          <a:bodyPr/>
          <a:lstStyle/>
          <a:p>
            <a:fld id="{219210C0-0E4D-485E-A7A1-F98C70701920}" type="slidenum">
              <a:rPr lang="en-US" smtClean="0"/>
              <a:t>9</a:t>
            </a:fld>
            <a:endParaRPr lang="en-US"/>
          </a:p>
        </p:txBody>
      </p:sp>
    </p:spTree>
    <p:extLst>
      <p:ext uri="{BB962C8B-B14F-4D97-AF65-F5344CB8AC3E}">
        <p14:creationId xmlns:p14="http://schemas.microsoft.com/office/powerpoint/2010/main" val="3162993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never know how users will use the product, we should always try to be ready for anything </a:t>
            </a:r>
          </a:p>
          <a:p>
            <a:endParaRPr lang="en-US" dirty="0"/>
          </a:p>
        </p:txBody>
      </p:sp>
      <p:sp>
        <p:nvSpPr>
          <p:cNvPr id="4" name="Slide Number Placeholder 3"/>
          <p:cNvSpPr>
            <a:spLocks noGrp="1"/>
          </p:cNvSpPr>
          <p:nvPr>
            <p:ph type="sldNum" sz="quarter" idx="5"/>
          </p:nvPr>
        </p:nvSpPr>
        <p:spPr/>
        <p:txBody>
          <a:bodyPr/>
          <a:lstStyle/>
          <a:p>
            <a:fld id="{219210C0-0E4D-485E-A7A1-F98C70701920}" type="slidenum">
              <a:rPr lang="en-US" smtClean="0"/>
              <a:t>10</a:t>
            </a:fld>
            <a:endParaRPr lang="en-US"/>
          </a:p>
        </p:txBody>
      </p:sp>
    </p:spTree>
    <p:extLst>
      <p:ext uri="{BB962C8B-B14F-4D97-AF65-F5344CB8AC3E}">
        <p14:creationId xmlns:p14="http://schemas.microsoft.com/office/powerpoint/2010/main" val="1511945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2338-2C5A-4A05-A64D-F48486114F25}"/>
              </a:ext>
            </a:extLst>
          </p:cNvPr>
          <p:cNvSpPr>
            <a:spLocks noGrp="1"/>
          </p:cNvSpPr>
          <p:nvPr>
            <p:ph type="ctrTitle"/>
          </p:nvPr>
        </p:nvSpPr>
        <p:spPr/>
        <p:txBody>
          <a:bodyPr/>
          <a:lstStyle/>
          <a:p>
            <a:r>
              <a:rPr lang="en-US" dirty="0"/>
              <a:t>Code Reviews</a:t>
            </a:r>
          </a:p>
        </p:txBody>
      </p:sp>
      <p:sp>
        <p:nvSpPr>
          <p:cNvPr id="3" name="Subtitle 2">
            <a:extLst>
              <a:ext uri="{FF2B5EF4-FFF2-40B4-BE49-F238E27FC236}">
                <a16:creationId xmlns:a16="http://schemas.microsoft.com/office/drawing/2014/main" id="{B0EFB56E-ABD9-4ED0-B2CA-7ADAA2B2B046}"/>
              </a:ext>
            </a:extLst>
          </p:cNvPr>
          <p:cNvSpPr>
            <a:spLocks noGrp="1"/>
          </p:cNvSpPr>
          <p:nvPr>
            <p:ph type="subTitle" idx="1"/>
          </p:nvPr>
        </p:nvSpPr>
        <p:spPr/>
        <p:txBody>
          <a:bodyPr/>
          <a:lstStyle/>
          <a:p>
            <a:r>
              <a:rPr lang="en-US" dirty="0"/>
              <a:t>By: Edgar </a:t>
            </a:r>
            <a:r>
              <a:rPr lang="en-US" dirty="0" err="1"/>
              <a:t>trujillo</a:t>
            </a:r>
            <a:endParaRPr lang="en-US" dirty="0"/>
          </a:p>
        </p:txBody>
      </p:sp>
    </p:spTree>
    <p:extLst>
      <p:ext uri="{BB962C8B-B14F-4D97-AF65-F5344CB8AC3E}">
        <p14:creationId xmlns:p14="http://schemas.microsoft.com/office/powerpoint/2010/main" val="424880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080-3E26-4388-85B3-40091169356F}"/>
              </a:ext>
            </a:extLst>
          </p:cNvPr>
          <p:cNvSpPr>
            <a:spLocks noGrp="1"/>
          </p:cNvSpPr>
          <p:nvPr>
            <p:ph type="title"/>
          </p:nvPr>
        </p:nvSpPr>
        <p:spPr/>
        <p:txBody>
          <a:bodyPr/>
          <a:lstStyle/>
          <a:p>
            <a:r>
              <a:rPr lang="en-US" dirty="0"/>
              <a:t>Defensive Programming </a:t>
            </a:r>
          </a:p>
        </p:txBody>
      </p:sp>
      <p:sp>
        <p:nvSpPr>
          <p:cNvPr id="3" name="Content Placeholder 2">
            <a:extLst>
              <a:ext uri="{FF2B5EF4-FFF2-40B4-BE49-F238E27FC236}">
                <a16:creationId xmlns:a16="http://schemas.microsoft.com/office/drawing/2014/main" id="{532176A2-8553-4CDD-97E2-65DC945D6C8A}"/>
              </a:ext>
            </a:extLst>
          </p:cNvPr>
          <p:cNvSpPr>
            <a:spLocks noGrp="1"/>
          </p:cNvSpPr>
          <p:nvPr>
            <p:ph idx="1"/>
          </p:nvPr>
        </p:nvSpPr>
        <p:spPr/>
        <p:txBody>
          <a:bodyPr/>
          <a:lstStyle/>
          <a:p>
            <a:pPr marL="0" indent="0">
              <a:buNone/>
            </a:pPr>
            <a:r>
              <a:rPr lang="en-US" dirty="0"/>
              <a:t>Should expect the unexpected </a:t>
            </a:r>
          </a:p>
        </p:txBody>
      </p:sp>
      <p:pic>
        <p:nvPicPr>
          <p:cNvPr id="7170" name="Picture 2" descr="Image result for Defensive Programming">
            <a:extLst>
              <a:ext uri="{FF2B5EF4-FFF2-40B4-BE49-F238E27FC236}">
                <a16:creationId xmlns:a16="http://schemas.microsoft.com/office/drawing/2014/main" id="{8A37C45D-F674-4436-B85D-E46E6166A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443" y="2465294"/>
            <a:ext cx="4675142" cy="347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9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DFB3-D32C-483A-91CF-6A8B8EF02EE8}"/>
              </a:ext>
            </a:extLst>
          </p:cNvPr>
          <p:cNvSpPr>
            <a:spLocks noGrp="1"/>
          </p:cNvSpPr>
          <p:nvPr>
            <p:ph type="title"/>
          </p:nvPr>
        </p:nvSpPr>
        <p:spPr>
          <a:xfrm>
            <a:off x="1143001" y="0"/>
            <a:ext cx="9905998" cy="726188"/>
          </a:xfrm>
        </p:spPr>
        <p:txBody>
          <a:bodyPr/>
          <a:lstStyle/>
          <a:p>
            <a:r>
              <a:rPr lang="en-US" dirty="0"/>
              <a:t>MY Code Part 1</a:t>
            </a:r>
          </a:p>
        </p:txBody>
      </p:sp>
      <p:sp>
        <p:nvSpPr>
          <p:cNvPr id="3" name="Content Placeholder 2">
            <a:extLst>
              <a:ext uri="{FF2B5EF4-FFF2-40B4-BE49-F238E27FC236}">
                <a16:creationId xmlns:a16="http://schemas.microsoft.com/office/drawing/2014/main" id="{07D1BAC1-28D3-4491-86F4-3462B74AF0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B13F11-F10E-4276-9389-668E2E33F20E}"/>
              </a:ext>
            </a:extLst>
          </p:cNvPr>
          <p:cNvPicPr>
            <a:picLocks noChangeAspect="1"/>
          </p:cNvPicPr>
          <p:nvPr/>
        </p:nvPicPr>
        <p:blipFill>
          <a:blip r:embed="rId2"/>
          <a:stretch>
            <a:fillRect/>
          </a:stretch>
        </p:blipFill>
        <p:spPr>
          <a:xfrm>
            <a:off x="1404274" y="735808"/>
            <a:ext cx="9905998" cy="6001444"/>
          </a:xfrm>
          <a:prstGeom prst="rect">
            <a:avLst/>
          </a:prstGeom>
        </p:spPr>
      </p:pic>
    </p:spTree>
    <p:extLst>
      <p:ext uri="{BB962C8B-B14F-4D97-AF65-F5344CB8AC3E}">
        <p14:creationId xmlns:p14="http://schemas.microsoft.com/office/powerpoint/2010/main" val="252602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5CBC-B7AA-4F68-AA65-A67EAB10FDAB}"/>
              </a:ext>
            </a:extLst>
          </p:cNvPr>
          <p:cNvSpPr>
            <a:spLocks noGrp="1"/>
          </p:cNvSpPr>
          <p:nvPr>
            <p:ph type="title"/>
          </p:nvPr>
        </p:nvSpPr>
        <p:spPr>
          <a:xfrm>
            <a:off x="1156397" y="0"/>
            <a:ext cx="9905998" cy="690329"/>
          </a:xfrm>
        </p:spPr>
        <p:txBody>
          <a:bodyPr/>
          <a:lstStyle/>
          <a:p>
            <a:r>
              <a:rPr lang="en-US" dirty="0"/>
              <a:t>My Code – Part 2</a:t>
            </a:r>
          </a:p>
        </p:txBody>
      </p:sp>
      <p:pic>
        <p:nvPicPr>
          <p:cNvPr id="4" name="Content Placeholder 3">
            <a:extLst>
              <a:ext uri="{FF2B5EF4-FFF2-40B4-BE49-F238E27FC236}">
                <a16:creationId xmlns:a16="http://schemas.microsoft.com/office/drawing/2014/main" id="{F138AC2C-6515-4C25-820B-2EA4D78AF03D}"/>
              </a:ext>
            </a:extLst>
          </p:cNvPr>
          <p:cNvPicPr>
            <a:picLocks noGrp="1" noChangeAspect="1"/>
          </p:cNvPicPr>
          <p:nvPr>
            <p:ph idx="1"/>
          </p:nvPr>
        </p:nvPicPr>
        <p:blipFill>
          <a:blip r:embed="rId2"/>
          <a:stretch>
            <a:fillRect/>
          </a:stretch>
        </p:blipFill>
        <p:spPr>
          <a:xfrm>
            <a:off x="961555" y="717200"/>
            <a:ext cx="4674156" cy="5423600"/>
          </a:xfrm>
          <a:prstGeom prst="rect">
            <a:avLst/>
          </a:prstGeom>
        </p:spPr>
      </p:pic>
      <p:pic>
        <p:nvPicPr>
          <p:cNvPr id="5" name="Picture 4">
            <a:extLst>
              <a:ext uri="{FF2B5EF4-FFF2-40B4-BE49-F238E27FC236}">
                <a16:creationId xmlns:a16="http://schemas.microsoft.com/office/drawing/2014/main" id="{909644A4-3F95-4789-A5E1-2447B0D1BF37}"/>
              </a:ext>
            </a:extLst>
          </p:cNvPr>
          <p:cNvPicPr>
            <a:picLocks noChangeAspect="1"/>
          </p:cNvPicPr>
          <p:nvPr/>
        </p:nvPicPr>
        <p:blipFill>
          <a:blip r:embed="rId3"/>
          <a:stretch>
            <a:fillRect/>
          </a:stretch>
        </p:blipFill>
        <p:spPr>
          <a:xfrm>
            <a:off x="5815005" y="717200"/>
            <a:ext cx="5720380" cy="4876754"/>
          </a:xfrm>
          <a:prstGeom prst="rect">
            <a:avLst/>
          </a:prstGeom>
        </p:spPr>
      </p:pic>
    </p:spTree>
    <p:extLst>
      <p:ext uri="{BB962C8B-B14F-4D97-AF65-F5344CB8AC3E}">
        <p14:creationId xmlns:p14="http://schemas.microsoft.com/office/powerpoint/2010/main" val="1587792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F581-25C6-4B3D-B829-019407205F58}"/>
              </a:ext>
            </a:extLst>
          </p:cNvPr>
          <p:cNvSpPr>
            <a:spLocks noGrp="1"/>
          </p:cNvSpPr>
          <p:nvPr>
            <p:ph type="title"/>
          </p:nvPr>
        </p:nvSpPr>
        <p:spPr>
          <a:xfrm>
            <a:off x="1504003" y="0"/>
            <a:ext cx="9905998" cy="948134"/>
          </a:xfrm>
        </p:spPr>
        <p:txBody>
          <a:bodyPr/>
          <a:lstStyle/>
          <a:p>
            <a:r>
              <a:rPr lang="en-US" dirty="0"/>
              <a:t>Possible improvements</a:t>
            </a:r>
          </a:p>
        </p:txBody>
      </p:sp>
      <p:pic>
        <p:nvPicPr>
          <p:cNvPr id="4" name="Content Placeholder 3">
            <a:extLst>
              <a:ext uri="{FF2B5EF4-FFF2-40B4-BE49-F238E27FC236}">
                <a16:creationId xmlns:a16="http://schemas.microsoft.com/office/drawing/2014/main" id="{485B9589-17CF-40DE-966C-A24F94578F17}"/>
              </a:ext>
            </a:extLst>
          </p:cNvPr>
          <p:cNvPicPr>
            <a:picLocks noGrp="1" noChangeAspect="1"/>
          </p:cNvPicPr>
          <p:nvPr>
            <p:ph idx="1"/>
          </p:nvPr>
        </p:nvPicPr>
        <p:blipFill>
          <a:blip r:embed="rId3"/>
          <a:stretch>
            <a:fillRect/>
          </a:stretch>
        </p:blipFill>
        <p:spPr>
          <a:xfrm>
            <a:off x="1504003" y="948134"/>
            <a:ext cx="9701879" cy="5909866"/>
          </a:xfrm>
          <a:prstGeom prst="rect">
            <a:avLst/>
          </a:prstGeom>
        </p:spPr>
      </p:pic>
    </p:spTree>
    <p:extLst>
      <p:ext uri="{BB962C8B-B14F-4D97-AF65-F5344CB8AC3E}">
        <p14:creationId xmlns:p14="http://schemas.microsoft.com/office/powerpoint/2010/main" val="321182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6873-5FBE-4257-A3D9-0508A0413AC3}"/>
              </a:ext>
            </a:extLst>
          </p:cNvPr>
          <p:cNvSpPr>
            <a:spLocks noGrp="1"/>
          </p:cNvSpPr>
          <p:nvPr>
            <p:ph type="title"/>
          </p:nvPr>
        </p:nvSpPr>
        <p:spPr/>
        <p:txBody>
          <a:bodyPr/>
          <a:lstStyle/>
          <a:p>
            <a:r>
              <a:rPr lang="en-US" dirty="0"/>
              <a:t>Defensive Programming Example</a:t>
            </a:r>
          </a:p>
        </p:txBody>
      </p:sp>
      <p:pic>
        <p:nvPicPr>
          <p:cNvPr id="4" name="Content Placeholder 3">
            <a:extLst>
              <a:ext uri="{FF2B5EF4-FFF2-40B4-BE49-F238E27FC236}">
                <a16:creationId xmlns:a16="http://schemas.microsoft.com/office/drawing/2014/main" id="{3E470C91-EA24-48A8-B30E-037834D3EDEF}"/>
              </a:ext>
            </a:extLst>
          </p:cNvPr>
          <p:cNvPicPr>
            <a:picLocks noGrp="1" noChangeAspect="1"/>
          </p:cNvPicPr>
          <p:nvPr>
            <p:ph idx="1"/>
          </p:nvPr>
        </p:nvPicPr>
        <p:blipFill>
          <a:blip r:embed="rId3"/>
          <a:stretch>
            <a:fillRect/>
          </a:stretch>
        </p:blipFill>
        <p:spPr>
          <a:xfrm>
            <a:off x="4161118" y="2623740"/>
            <a:ext cx="7105900" cy="2846341"/>
          </a:xfrm>
          <a:prstGeom prst="rect">
            <a:avLst/>
          </a:prstGeom>
        </p:spPr>
      </p:pic>
    </p:spTree>
    <p:extLst>
      <p:ext uri="{BB962C8B-B14F-4D97-AF65-F5344CB8AC3E}">
        <p14:creationId xmlns:p14="http://schemas.microsoft.com/office/powerpoint/2010/main" val="383860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21AF-12CC-4246-9FE5-D1E34D2BD91B}"/>
              </a:ext>
            </a:extLst>
          </p:cNvPr>
          <p:cNvSpPr>
            <a:spLocks noGrp="1"/>
          </p:cNvSpPr>
          <p:nvPr>
            <p:ph type="title"/>
          </p:nvPr>
        </p:nvSpPr>
        <p:spPr/>
        <p:txBody>
          <a:bodyPr/>
          <a:lstStyle/>
          <a:p>
            <a:r>
              <a:rPr lang="en-US" dirty="0"/>
              <a:t>Loops Example</a:t>
            </a:r>
          </a:p>
        </p:txBody>
      </p:sp>
      <p:pic>
        <p:nvPicPr>
          <p:cNvPr id="4" name="Content Placeholder 3">
            <a:extLst>
              <a:ext uri="{FF2B5EF4-FFF2-40B4-BE49-F238E27FC236}">
                <a16:creationId xmlns:a16="http://schemas.microsoft.com/office/drawing/2014/main" id="{7E5C5020-2C21-4E2F-829D-95F81AC0BB56}"/>
              </a:ext>
            </a:extLst>
          </p:cNvPr>
          <p:cNvPicPr>
            <a:picLocks noGrp="1" noChangeAspect="1"/>
          </p:cNvPicPr>
          <p:nvPr>
            <p:ph idx="1"/>
          </p:nvPr>
        </p:nvPicPr>
        <p:blipFill>
          <a:blip r:embed="rId3"/>
          <a:stretch>
            <a:fillRect/>
          </a:stretch>
        </p:blipFill>
        <p:spPr>
          <a:xfrm>
            <a:off x="4803775" y="1523393"/>
            <a:ext cx="6061449" cy="4876504"/>
          </a:xfrm>
          <a:prstGeom prst="rect">
            <a:avLst/>
          </a:prstGeom>
        </p:spPr>
      </p:pic>
    </p:spTree>
    <p:extLst>
      <p:ext uri="{BB962C8B-B14F-4D97-AF65-F5344CB8AC3E}">
        <p14:creationId xmlns:p14="http://schemas.microsoft.com/office/powerpoint/2010/main" val="2436439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7B0C-952D-4AA8-AAE5-6C18063F743B}"/>
              </a:ext>
            </a:extLst>
          </p:cNvPr>
          <p:cNvSpPr>
            <a:spLocks noGrp="1"/>
          </p:cNvSpPr>
          <p:nvPr>
            <p:ph type="title"/>
          </p:nvPr>
        </p:nvSpPr>
        <p:spPr/>
        <p:txBody>
          <a:bodyPr/>
          <a:lstStyle/>
          <a:p>
            <a:r>
              <a:rPr lang="en-US" dirty="0"/>
              <a:t>Proper Arithmetic Operation</a:t>
            </a:r>
          </a:p>
        </p:txBody>
      </p:sp>
      <p:pic>
        <p:nvPicPr>
          <p:cNvPr id="4" name="Content Placeholder 3">
            <a:extLst>
              <a:ext uri="{FF2B5EF4-FFF2-40B4-BE49-F238E27FC236}">
                <a16:creationId xmlns:a16="http://schemas.microsoft.com/office/drawing/2014/main" id="{CF75BB79-22CA-4D81-9052-3B49240E63CC}"/>
              </a:ext>
            </a:extLst>
          </p:cNvPr>
          <p:cNvPicPr>
            <a:picLocks noGrp="1" noChangeAspect="1"/>
          </p:cNvPicPr>
          <p:nvPr>
            <p:ph idx="1"/>
          </p:nvPr>
        </p:nvPicPr>
        <p:blipFill>
          <a:blip r:embed="rId2"/>
          <a:stretch>
            <a:fillRect/>
          </a:stretch>
        </p:blipFill>
        <p:spPr>
          <a:xfrm>
            <a:off x="3946246" y="2529004"/>
            <a:ext cx="5219974" cy="1799991"/>
          </a:xfrm>
          <a:prstGeom prst="rect">
            <a:avLst/>
          </a:prstGeom>
        </p:spPr>
      </p:pic>
    </p:spTree>
    <p:extLst>
      <p:ext uri="{BB962C8B-B14F-4D97-AF65-F5344CB8AC3E}">
        <p14:creationId xmlns:p14="http://schemas.microsoft.com/office/powerpoint/2010/main" val="10974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7793C4-4A4A-4174-A5F4-C89B3D3EE833}"/>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Structure Example</a:t>
            </a:r>
          </a:p>
        </p:txBody>
      </p:sp>
      <p:sp>
        <p:nvSpPr>
          <p:cNvPr id="9" name="Content Placeholder 8">
            <a:extLst>
              <a:ext uri="{FF2B5EF4-FFF2-40B4-BE49-F238E27FC236}">
                <a16:creationId xmlns:a16="http://schemas.microsoft.com/office/drawing/2014/main" id="{006CBF5F-CAFE-479B-95B4-DFE26A4B62B1}"/>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Defined support functions area and start of API definition </a:t>
            </a: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BCD63AF4-15C0-4272-892B-6899D242736F}"/>
              </a:ext>
            </a:extLst>
          </p:cNvPr>
          <p:cNvPicPr>
            <a:picLocks noChangeAspect="1"/>
          </p:cNvPicPr>
          <p:nvPr/>
        </p:nvPicPr>
        <p:blipFill>
          <a:blip r:embed="rId4"/>
          <a:stretch>
            <a:fillRect/>
          </a:stretch>
        </p:blipFill>
        <p:spPr>
          <a:xfrm>
            <a:off x="4856849" y="643467"/>
            <a:ext cx="6553903" cy="5566562"/>
          </a:xfrm>
          <a:prstGeom prst="rect">
            <a:avLst/>
          </a:prstGeom>
        </p:spPr>
      </p:pic>
    </p:spTree>
    <p:extLst>
      <p:ext uri="{BB962C8B-B14F-4D97-AF65-F5344CB8AC3E}">
        <p14:creationId xmlns:p14="http://schemas.microsoft.com/office/powerpoint/2010/main" val="38228384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2" name="Rectangle 7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D74F13B5-CB4B-4129-AAE6-8F13BB316789}"/>
              </a:ext>
            </a:extLst>
          </p:cNvPr>
          <p:cNvSpPr>
            <a:spLocks noGrp="1"/>
          </p:cNvSpPr>
          <p:nvPr>
            <p:ph type="title"/>
          </p:nvPr>
        </p:nvSpPr>
        <p:spPr>
          <a:xfrm>
            <a:off x="7962519" y="618518"/>
            <a:ext cx="3084891" cy="1478570"/>
          </a:xfrm>
        </p:spPr>
        <p:txBody>
          <a:bodyPr>
            <a:normAutofit/>
          </a:bodyPr>
          <a:lstStyle/>
          <a:p>
            <a:r>
              <a:rPr lang="en-US" sz="3200"/>
              <a:t>What are code reviews </a:t>
            </a:r>
          </a:p>
        </p:txBody>
      </p:sp>
      <p:pic>
        <p:nvPicPr>
          <p:cNvPr id="2050" name="Picture 2" descr="Image result for code review">
            <a:extLst>
              <a:ext uri="{FF2B5EF4-FFF2-40B4-BE49-F238E27FC236}">
                <a16:creationId xmlns:a16="http://schemas.microsoft.com/office/drawing/2014/main" id="{F44E471A-C057-4E3A-8F24-54F2889BA1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45" r="18353"/>
          <a:stretch/>
        </p:blipFill>
        <p:spPr bwMode="auto">
          <a:xfrm>
            <a:off x="-5597" y="10"/>
            <a:ext cx="755854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6" name="Rectangle 7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Rectangle 7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Rectangle 10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Rectangle 11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8E0A391E-737A-437F-BCB0-A2E918D79375}"/>
              </a:ext>
            </a:extLst>
          </p:cNvPr>
          <p:cNvSpPr>
            <a:spLocks noGrp="1"/>
          </p:cNvSpPr>
          <p:nvPr>
            <p:ph idx="1"/>
          </p:nvPr>
        </p:nvSpPr>
        <p:spPr>
          <a:xfrm>
            <a:off x="7962519" y="2249487"/>
            <a:ext cx="4091368" cy="3541714"/>
          </a:xfrm>
        </p:spPr>
        <p:txBody>
          <a:bodyPr>
            <a:normAutofit/>
          </a:bodyPr>
          <a:lstStyle/>
          <a:p>
            <a:pPr marL="0" indent="0">
              <a:buNone/>
            </a:pPr>
            <a:r>
              <a:rPr lang="en-US" dirty="0"/>
              <a:t>Code reviews is the act of taking an objective view at code that was produced and ensuring that it meets a certain level of standard</a:t>
            </a:r>
          </a:p>
        </p:txBody>
      </p:sp>
    </p:spTree>
    <p:extLst>
      <p:ext uri="{BB962C8B-B14F-4D97-AF65-F5344CB8AC3E}">
        <p14:creationId xmlns:p14="http://schemas.microsoft.com/office/powerpoint/2010/main" val="301814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35"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36" name="Group 207">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9"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0"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3"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8"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0"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37" name="Group 263">
            <a:extLst>
              <a:ext uri="{FF2B5EF4-FFF2-40B4-BE49-F238E27FC236}">
                <a16:creationId xmlns:a16="http://schemas.microsoft.com/office/drawing/2014/main" id="{CF925D43-1A26-4401-9967-957CF17807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8" name="Rectangle 264">
              <a:extLst>
                <a:ext uri="{FF2B5EF4-FFF2-40B4-BE49-F238E27FC236}">
                  <a16:creationId xmlns:a16="http://schemas.microsoft.com/office/drawing/2014/main" id="{D7381839-AD4A-4AD6-9151-40EC28036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 name="Picture 2">
              <a:extLst>
                <a:ext uri="{FF2B5EF4-FFF2-40B4-BE49-F238E27FC236}">
                  <a16:creationId xmlns:a16="http://schemas.microsoft.com/office/drawing/2014/main" id="{CC8440AD-A752-44C6-AE12-32A5432809C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039" name="Group 267">
            <a:extLst>
              <a:ext uri="{FF2B5EF4-FFF2-40B4-BE49-F238E27FC236}">
                <a16:creationId xmlns:a16="http://schemas.microsoft.com/office/drawing/2014/main" id="{B3768A44-4416-431A-A418-7429ABF31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35011"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69" name="Rectangle 5">
              <a:extLst>
                <a:ext uri="{FF2B5EF4-FFF2-40B4-BE49-F238E27FC236}">
                  <a16:creationId xmlns:a16="http://schemas.microsoft.com/office/drawing/2014/main" id="{F334CA87-B7CA-4DA4-900A-46A94C72B3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0" name="Freeform 6">
              <a:extLst>
                <a:ext uri="{FF2B5EF4-FFF2-40B4-BE49-F238E27FC236}">
                  <a16:creationId xmlns:a16="http://schemas.microsoft.com/office/drawing/2014/main" id="{2B3D1E13-A90F-40C5-955D-246DC12877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7">
              <a:extLst>
                <a:ext uri="{FF2B5EF4-FFF2-40B4-BE49-F238E27FC236}">
                  <a16:creationId xmlns:a16="http://schemas.microsoft.com/office/drawing/2014/main" id="{33F0F3FA-FA7C-4BAC-A31E-18C79C7CAC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Rectangle 8">
              <a:extLst>
                <a:ext uri="{FF2B5EF4-FFF2-40B4-BE49-F238E27FC236}">
                  <a16:creationId xmlns:a16="http://schemas.microsoft.com/office/drawing/2014/main" id="{BD14A654-8640-4C98-9942-AAB13348803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3" name="Freeform 9">
              <a:extLst>
                <a:ext uri="{FF2B5EF4-FFF2-40B4-BE49-F238E27FC236}">
                  <a16:creationId xmlns:a16="http://schemas.microsoft.com/office/drawing/2014/main" id="{35340912-F653-4FC5-BD02-D0DAB0D532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10">
              <a:extLst>
                <a:ext uri="{FF2B5EF4-FFF2-40B4-BE49-F238E27FC236}">
                  <a16:creationId xmlns:a16="http://schemas.microsoft.com/office/drawing/2014/main" id="{7463541A-103D-4BE7-A04E-23E53C67B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11">
              <a:extLst>
                <a:ext uri="{FF2B5EF4-FFF2-40B4-BE49-F238E27FC236}">
                  <a16:creationId xmlns:a16="http://schemas.microsoft.com/office/drawing/2014/main" id="{3D48CCE6-5FCF-434B-882C-BA826EED1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12">
              <a:extLst>
                <a:ext uri="{FF2B5EF4-FFF2-40B4-BE49-F238E27FC236}">
                  <a16:creationId xmlns:a16="http://schemas.microsoft.com/office/drawing/2014/main" id="{1E324076-DF02-442D-92F9-F93FDFDF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Freeform 13">
              <a:extLst>
                <a:ext uri="{FF2B5EF4-FFF2-40B4-BE49-F238E27FC236}">
                  <a16:creationId xmlns:a16="http://schemas.microsoft.com/office/drawing/2014/main" id="{51FB68D0-EE15-4102-8A18-991047699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8" name="Freeform 14">
              <a:extLst>
                <a:ext uri="{FF2B5EF4-FFF2-40B4-BE49-F238E27FC236}">
                  <a16:creationId xmlns:a16="http://schemas.microsoft.com/office/drawing/2014/main" id="{32388E6F-EAFE-4256-89BA-03BAA28A2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9" name="Freeform 15">
              <a:extLst>
                <a:ext uri="{FF2B5EF4-FFF2-40B4-BE49-F238E27FC236}">
                  <a16:creationId xmlns:a16="http://schemas.microsoft.com/office/drawing/2014/main" id="{A189F581-26DC-40D0-88E1-3C18E2E42B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Freeform 16">
              <a:extLst>
                <a:ext uri="{FF2B5EF4-FFF2-40B4-BE49-F238E27FC236}">
                  <a16:creationId xmlns:a16="http://schemas.microsoft.com/office/drawing/2014/main" id="{33823808-733C-4840-B6F1-0D6CF183CA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17">
              <a:extLst>
                <a:ext uri="{FF2B5EF4-FFF2-40B4-BE49-F238E27FC236}">
                  <a16:creationId xmlns:a16="http://schemas.microsoft.com/office/drawing/2014/main" id="{E631C533-F33D-48CE-9D7F-F7FA0DDA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18">
              <a:extLst>
                <a:ext uri="{FF2B5EF4-FFF2-40B4-BE49-F238E27FC236}">
                  <a16:creationId xmlns:a16="http://schemas.microsoft.com/office/drawing/2014/main" id="{4BEF6205-2DFC-4DC0-86D0-498C167F0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19">
              <a:extLst>
                <a:ext uri="{FF2B5EF4-FFF2-40B4-BE49-F238E27FC236}">
                  <a16:creationId xmlns:a16="http://schemas.microsoft.com/office/drawing/2014/main" id="{BB453FE1-F95C-4479-9EDD-4DE1C75ED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20">
              <a:extLst>
                <a:ext uri="{FF2B5EF4-FFF2-40B4-BE49-F238E27FC236}">
                  <a16:creationId xmlns:a16="http://schemas.microsoft.com/office/drawing/2014/main" id="{0A26A519-7D63-4289-8E8F-95548372DB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21">
              <a:extLst>
                <a:ext uri="{FF2B5EF4-FFF2-40B4-BE49-F238E27FC236}">
                  <a16:creationId xmlns:a16="http://schemas.microsoft.com/office/drawing/2014/main" id="{CF7C5266-F6D0-4AD6-8ACA-4BEE4664B6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22">
              <a:extLst>
                <a:ext uri="{FF2B5EF4-FFF2-40B4-BE49-F238E27FC236}">
                  <a16:creationId xmlns:a16="http://schemas.microsoft.com/office/drawing/2014/main" id="{7B90DD27-B2B4-4D41-853C-9B1D0EA883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23">
              <a:extLst>
                <a:ext uri="{FF2B5EF4-FFF2-40B4-BE49-F238E27FC236}">
                  <a16:creationId xmlns:a16="http://schemas.microsoft.com/office/drawing/2014/main" id="{7CA27F5E-B11F-4F39-9789-C60DBEEAED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24">
              <a:extLst>
                <a:ext uri="{FF2B5EF4-FFF2-40B4-BE49-F238E27FC236}">
                  <a16:creationId xmlns:a16="http://schemas.microsoft.com/office/drawing/2014/main" id="{16CCC211-ABBA-4A99-800B-DF9FC6FE8E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25">
              <a:extLst>
                <a:ext uri="{FF2B5EF4-FFF2-40B4-BE49-F238E27FC236}">
                  <a16:creationId xmlns:a16="http://schemas.microsoft.com/office/drawing/2014/main" id="{A4C2B3C7-D389-406E-920D-CB777BC22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26">
              <a:extLst>
                <a:ext uri="{FF2B5EF4-FFF2-40B4-BE49-F238E27FC236}">
                  <a16:creationId xmlns:a16="http://schemas.microsoft.com/office/drawing/2014/main" id="{D85ED0E3-AEA4-4E3B-BAFE-18CB38DB9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27">
              <a:extLst>
                <a:ext uri="{FF2B5EF4-FFF2-40B4-BE49-F238E27FC236}">
                  <a16:creationId xmlns:a16="http://schemas.microsoft.com/office/drawing/2014/main" id="{32E42A09-0582-442C-A890-C92FDB00F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Freeform 28">
              <a:extLst>
                <a:ext uri="{FF2B5EF4-FFF2-40B4-BE49-F238E27FC236}">
                  <a16:creationId xmlns:a16="http://schemas.microsoft.com/office/drawing/2014/main" id="{4F914574-87E5-45A7-98F9-0AC8F5C4AC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3" name="Freeform 29">
              <a:extLst>
                <a:ext uri="{FF2B5EF4-FFF2-40B4-BE49-F238E27FC236}">
                  <a16:creationId xmlns:a16="http://schemas.microsoft.com/office/drawing/2014/main" id="{BA7B0FB7-B65A-4B89-AAD5-69C962B79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Freeform 30">
              <a:extLst>
                <a:ext uri="{FF2B5EF4-FFF2-40B4-BE49-F238E27FC236}">
                  <a16:creationId xmlns:a16="http://schemas.microsoft.com/office/drawing/2014/main" id="{71842D90-0957-4AB4-AD62-4C7C6DA0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5" name="Freeform 31">
              <a:extLst>
                <a:ext uri="{FF2B5EF4-FFF2-40B4-BE49-F238E27FC236}">
                  <a16:creationId xmlns:a16="http://schemas.microsoft.com/office/drawing/2014/main" id="{68B894F0-01AF-4201-BCA1-1F642676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32">
              <a:extLst>
                <a:ext uri="{FF2B5EF4-FFF2-40B4-BE49-F238E27FC236}">
                  <a16:creationId xmlns:a16="http://schemas.microsoft.com/office/drawing/2014/main" id="{F4232CD6-45E2-4BCE-A8AC-A73069FF37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Rectangle 33">
              <a:extLst>
                <a:ext uri="{FF2B5EF4-FFF2-40B4-BE49-F238E27FC236}">
                  <a16:creationId xmlns:a16="http://schemas.microsoft.com/office/drawing/2014/main" id="{0139A38F-5D1E-49BA-95FD-8898B0B9D1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8" name="Freeform 34">
              <a:extLst>
                <a:ext uri="{FF2B5EF4-FFF2-40B4-BE49-F238E27FC236}">
                  <a16:creationId xmlns:a16="http://schemas.microsoft.com/office/drawing/2014/main" id="{C0647174-BD1D-4E4B-A33A-05A21E4C1D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35">
              <a:extLst>
                <a:ext uri="{FF2B5EF4-FFF2-40B4-BE49-F238E27FC236}">
                  <a16:creationId xmlns:a16="http://schemas.microsoft.com/office/drawing/2014/main" id="{45F81DA5-3162-45EA-9680-9D37B9F80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36">
              <a:extLst>
                <a:ext uri="{FF2B5EF4-FFF2-40B4-BE49-F238E27FC236}">
                  <a16:creationId xmlns:a16="http://schemas.microsoft.com/office/drawing/2014/main" id="{16B4EBBC-3FD2-4E6C-A1FD-F84B6240A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37">
              <a:extLst>
                <a:ext uri="{FF2B5EF4-FFF2-40B4-BE49-F238E27FC236}">
                  <a16:creationId xmlns:a16="http://schemas.microsoft.com/office/drawing/2014/main" id="{D3D7A2F0-3AFC-4DA2-9B87-2D7B436ADE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38">
              <a:extLst>
                <a:ext uri="{FF2B5EF4-FFF2-40B4-BE49-F238E27FC236}">
                  <a16:creationId xmlns:a16="http://schemas.microsoft.com/office/drawing/2014/main" id="{238621F0-899A-40D6-8BAE-CBA7D6080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Freeform 39">
              <a:extLst>
                <a:ext uri="{FF2B5EF4-FFF2-40B4-BE49-F238E27FC236}">
                  <a16:creationId xmlns:a16="http://schemas.microsoft.com/office/drawing/2014/main" id="{C9856426-BE60-4A4D-A005-973EAC494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4" name="Freeform 40">
              <a:extLst>
                <a:ext uri="{FF2B5EF4-FFF2-40B4-BE49-F238E27FC236}">
                  <a16:creationId xmlns:a16="http://schemas.microsoft.com/office/drawing/2014/main" id="{3D3B76E6-84F2-4B8B-8AAA-B4A32B1191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5" name="Freeform 41">
              <a:extLst>
                <a:ext uri="{FF2B5EF4-FFF2-40B4-BE49-F238E27FC236}">
                  <a16:creationId xmlns:a16="http://schemas.microsoft.com/office/drawing/2014/main" id="{BD602E9B-4F22-461C-A5C4-D453F3549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6" name="Freeform 42">
              <a:extLst>
                <a:ext uri="{FF2B5EF4-FFF2-40B4-BE49-F238E27FC236}">
                  <a16:creationId xmlns:a16="http://schemas.microsoft.com/office/drawing/2014/main" id="{B8B2C39C-3571-4C27-A76D-882FAB8E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7" name="Freeform 43">
              <a:extLst>
                <a:ext uri="{FF2B5EF4-FFF2-40B4-BE49-F238E27FC236}">
                  <a16:creationId xmlns:a16="http://schemas.microsoft.com/office/drawing/2014/main" id="{7574E07C-0C24-47D6-A150-17CF89B4F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 name="Freeform 44">
              <a:extLst>
                <a:ext uri="{FF2B5EF4-FFF2-40B4-BE49-F238E27FC236}">
                  <a16:creationId xmlns:a16="http://schemas.microsoft.com/office/drawing/2014/main" id="{36C469D2-9DA9-4728-AF1E-ABBA8FABF4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 name="Rectangle 45">
              <a:extLst>
                <a:ext uri="{FF2B5EF4-FFF2-40B4-BE49-F238E27FC236}">
                  <a16:creationId xmlns:a16="http://schemas.microsoft.com/office/drawing/2014/main" id="{1EE9E2A3-C170-4645-AED9-25EE2843287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0" name="Freeform 46">
              <a:extLst>
                <a:ext uri="{FF2B5EF4-FFF2-40B4-BE49-F238E27FC236}">
                  <a16:creationId xmlns:a16="http://schemas.microsoft.com/office/drawing/2014/main" id="{1433F4CC-DB9C-4B1B-8F23-E17273138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 name="Freeform 47">
              <a:extLst>
                <a:ext uri="{FF2B5EF4-FFF2-40B4-BE49-F238E27FC236}">
                  <a16:creationId xmlns:a16="http://schemas.microsoft.com/office/drawing/2014/main" id="{9D4EFA09-5EB9-4AF3-828F-D102CF1593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 name="Freeform 48">
              <a:extLst>
                <a:ext uri="{FF2B5EF4-FFF2-40B4-BE49-F238E27FC236}">
                  <a16:creationId xmlns:a16="http://schemas.microsoft.com/office/drawing/2014/main" id="{C624583E-13AD-40BC-8F4B-6DDDFB9EC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 name="Freeform 49">
              <a:extLst>
                <a:ext uri="{FF2B5EF4-FFF2-40B4-BE49-F238E27FC236}">
                  <a16:creationId xmlns:a16="http://schemas.microsoft.com/office/drawing/2014/main" id="{CEB58DF5-93A6-4283-B9C8-76ECF95F26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 name="Freeform 50">
              <a:extLst>
                <a:ext uri="{FF2B5EF4-FFF2-40B4-BE49-F238E27FC236}">
                  <a16:creationId xmlns:a16="http://schemas.microsoft.com/office/drawing/2014/main" id="{024AE02F-0D1C-4820-A86D-AE6E7F3C0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 name="Freeform 51">
              <a:extLst>
                <a:ext uri="{FF2B5EF4-FFF2-40B4-BE49-F238E27FC236}">
                  <a16:creationId xmlns:a16="http://schemas.microsoft.com/office/drawing/2014/main" id="{3241B0FE-3D39-47E0-8673-430855284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52">
              <a:extLst>
                <a:ext uri="{FF2B5EF4-FFF2-40B4-BE49-F238E27FC236}">
                  <a16:creationId xmlns:a16="http://schemas.microsoft.com/office/drawing/2014/main" id="{6BD4E0F7-C8E7-42E4-BD19-44DA5C36F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Freeform 53">
              <a:extLst>
                <a:ext uri="{FF2B5EF4-FFF2-40B4-BE49-F238E27FC236}">
                  <a16:creationId xmlns:a16="http://schemas.microsoft.com/office/drawing/2014/main" id="{13BA2EAC-0D8F-466D-9962-AB6170B604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54">
              <a:extLst>
                <a:ext uri="{FF2B5EF4-FFF2-40B4-BE49-F238E27FC236}">
                  <a16:creationId xmlns:a16="http://schemas.microsoft.com/office/drawing/2014/main" id="{716959AE-9C46-4E70-AB39-036A725265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Freeform 55">
              <a:extLst>
                <a:ext uri="{FF2B5EF4-FFF2-40B4-BE49-F238E27FC236}">
                  <a16:creationId xmlns:a16="http://schemas.microsoft.com/office/drawing/2014/main" id="{E43DA350-F1C0-4D62-BC6D-001996715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0" name="Freeform 56">
              <a:extLst>
                <a:ext uri="{FF2B5EF4-FFF2-40B4-BE49-F238E27FC236}">
                  <a16:creationId xmlns:a16="http://schemas.microsoft.com/office/drawing/2014/main" id="{487C1387-4386-4A6D-9171-6481F4127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 name="Freeform 57">
              <a:extLst>
                <a:ext uri="{FF2B5EF4-FFF2-40B4-BE49-F238E27FC236}">
                  <a16:creationId xmlns:a16="http://schemas.microsoft.com/office/drawing/2014/main" id="{8A6D310A-3196-41C8-BB65-D2EE8255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 name="Freeform 58">
              <a:extLst>
                <a:ext uri="{FF2B5EF4-FFF2-40B4-BE49-F238E27FC236}">
                  <a16:creationId xmlns:a16="http://schemas.microsoft.com/office/drawing/2014/main" id="{E9FC321E-B613-4064-8EDD-EB0FCA8FC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0E0BCF0-4F47-4D84-9596-CA19DD9045A0}"/>
              </a:ext>
            </a:extLst>
          </p:cNvPr>
          <p:cNvSpPr>
            <a:spLocks noGrp="1"/>
          </p:cNvSpPr>
          <p:nvPr>
            <p:ph type="title"/>
          </p:nvPr>
        </p:nvSpPr>
        <p:spPr>
          <a:xfrm>
            <a:off x="6940061" y="1827746"/>
            <a:ext cx="4424847" cy="2342271"/>
          </a:xfrm>
        </p:spPr>
        <p:txBody>
          <a:bodyPr vert="horz" lIns="91440" tIns="45720" rIns="91440" bIns="45720" rtlCol="0" anchor="b">
            <a:normAutofit/>
          </a:bodyPr>
          <a:lstStyle/>
          <a:p>
            <a:r>
              <a:rPr lang="en-US" sz="4800"/>
              <a:t>Where do code reviews take place</a:t>
            </a:r>
          </a:p>
        </p:txBody>
      </p:sp>
      <p:sp>
        <p:nvSpPr>
          <p:cNvPr id="1033" name="Content Placeholder 1032">
            <a:extLst>
              <a:ext uri="{FF2B5EF4-FFF2-40B4-BE49-F238E27FC236}">
                <a16:creationId xmlns:a16="http://schemas.microsoft.com/office/drawing/2014/main" id="{EDAC15C6-9AAF-43A9-AE0D-D37F34B102B0}"/>
              </a:ext>
            </a:extLst>
          </p:cNvPr>
          <p:cNvSpPr>
            <a:spLocks noGrp="1"/>
          </p:cNvSpPr>
          <p:nvPr>
            <p:ph idx="1"/>
          </p:nvPr>
        </p:nvSpPr>
        <p:spPr>
          <a:xfrm>
            <a:off x="6940062" y="4261638"/>
            <a:ext cx="4424847" cy="996162"/>
          </a:xfrm>
        </p:spPr>
        <p:txBody>
          <a:bodyPr vert="horz" lIns="91440" tIns="45720" rIns="91440" bIns="45720" rtlCol="0">
            <a:normAutofit/>
          </a:bodyPr>
          <a:lstStyle/>
          <a:p>
            <a:pPr marL="0" indent="0">
              <a:buNone/>
            </a:pPr>
            <a:r>
              <a:rPr lang="en-US" sz="2000" cap="all" dirty="0">
                <a:solidFill>
                  <a:schemeClr val="tx2"/>
                </a:solidFill>
              </a:rPr>
              <a:t>They can take place ANYWHERE</a:t>
            </a:r>
          </a:p>
        </p:txBody>
      </p:sp>
      <p:pic>
        <p:nvPicPr>
          <p:cNvPr id="1028" name="Picture 4" descr="Image result for startup office">
            <a:extLst>
              <a:ext uri="{FF2B5EF4-FFF2-40B4-BE49-F238E27FC236}">
                <a16:creationId xmlns:a16="http://schemas.microsoft.com/office/drawing/2014/main" id="{077265EF-7CDB-443C-9428-C7D5B7829DC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124"/>
          <a:stretch/>
        </p:blipFill>
        <p:spPr bwMode="auto">
          <a:xfrm>
            <a:off x="-5597" y="1"/>
            <a:ext cx="6101597" cy="3427413"/>
          </a:xfrm>
          <a:custGeom>
            <a:avLst/>
            <a:gdLst>
              <a:gd name="connsiteX0" fmla="*/ 0 w 6101597"/>
              <a:gd name="connsiteY0" fmla="*/ 0 h 3427413"/>
              <a:gd name="connsiteX1" fmla="*/ 6101597 w 6101597"/>
              <a:gd name="connsiteY1" fmla="*/ 0 h 3427413"/>
              <a:gd name="connsiteX2" fmla="*/ 6101597 w 6101597"/>
              <a:gd name="connsiteY2" fmla="*/ 3427413 h 3427413"/>
              <a:gd name="connsiteX3" fmla="*/ 0 w 6101597"/>
              <a:gd name="connsiteY3" fmla="*/ 3427413 h 3427413"/>
            </a:gdLst>
            <a:ahLst/>
            <a:cxnLst>
              <a:cxn ang="0">
                <a:pos x="connsiteX0" y="connsiteY0"/>
              </a:cxn>
              <a:cxn ang="0">
                <a:pos x="connsiteX1" y="connsiteY1"/>
              </a:cxn>
              <a:cxn ang="0">
                <a:pos x="connsiteX2" y="connsiteY2"/>
              </a:cxn>
              <a:cxn ang="0">
                <a:pos x="connsiteX3" y="connsiteY3"/>
              </a:cxn>
            </a:cxnLst>
            <a:rect l="l" t="t" r="r" b="b"/>
            <a:pathLst>
              <a:path w="6101597" h="3427413">
                <a:moveTo>
                  <a:pt x="0" y="0"/>
                </a:moveTo>
                <a:lnTo>
                  <a:pt x="6101597" y="0"/>
                </a:lnTo>
                <a:lnTo>
                  <a:pt x="6101597" y="3427413"/>
                </a:lnTo>
                <a:lnTo>
                  <a:pt x="0" y="3427413"/>
                </a:lnTo>
                <a:close/>
              </a:path>
            </a:pathLst>
          </a:custGeom>
          <a:noFill/>
          <a:extLst>
            <a:ext uri="{909E8E84-426E-40DD-AFC4-6F175D3DCCD1}">
              <a14:hiddenFill xmlns:a14="http://schemas.microsoft.com/office/drawing/2010/main">
                <a:solidFill>
                  <a:srgbClr val="FFFFFF"/>
                </a:solidFill>
              </a14:hiddenFill>
            </a:ext>
          </a:extLst>
        </p:spPr>
      </p:pic>
      <p:pic>
        <p:nvPicPr>
          <p:cNvPr id="1031" name="Picture 2" descr="Image result for office setting">
            <a:extLst>
              <a:ext uri="{FF2B5EF4-FFF2-40B4-BE49-F238E27FC236}">
                <a16:creationId xmlns:a16="http://schemas.microsoft.com/office/drawing/2014/main" id="{D928933C-89E2-42D2-B26F-3F4428B10CC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509" r="2" b="2"/>
          <a:stretch/>
        </p:blipFill>
        <p:spPr bwMode="auto">
          <a:xfrm>
            <a:off x="-5597" y="3427414"/>
            <a:ext cx="6101597" cy="3430587"/>
          </a:xfrm>
          <a:custGeom>
            <a:avLst/>
            <a:gdLst>
              <a:gd name="connsiteX0" fmla="*/ 0 w 6101597"/>
              <a:gd name="connsiteY0" fmla="*/ 0 h 3430587"/>
              <a:gd name="connsiteX1" fmla="*/ 6101597 w 6101597"/>
              <a:gd name="connsiteY1" fmla="*/ 0 h 3430587"/>
              <a:gd name="connsiteX2" fmla="*/ 6101597 w 6101597"/>
              <a:gd name="connsiteY2" fmla="*/ 3430587 h 3430587"/>
              <a:gd name="connsiteX3" fmla="*/ 0 w 6101597"/>
              <a:gd name="connsiteY3" fmla="*/ 3430587 h 3430587"/>
            </a:gdLst>
            <a:ahLst/>
            <a:cxnLst>
              <a:cxn ang="0">
                <a:pos x="connsiteX0" y="connsiteY0"/>
              </a:cxn>
              <a:cxn ang="0">
                <a:pos x="connsiteX1" y="connsiteY1"/>
              </a:cxn>
              <a:cxn ang="0">
                <a:pos x="connsiteX2" y="connsiteY2"/>
              </a:cxn>
              <a:cxn ang="0">
                <a:pos x="connsiteX3" y="connsiteY3"/>
              </a:cxn>
            </a:cxnLst>
            <a:rect l="l" t="t" r="r" b="b"/>
            <a:pathLst>
              <a:path w="6101597" h="3430587">
                <a:moveTo>
                  <a:pt x="0" y="0"/>
                </a:moveTo>
                <a:lnTo>
                  <a:pt x="6101597" y="0"/>
                </a:lnTo>
                <a:lnTo>
                  <a:pt x="6101597" y="3430587"/>
                </a:lnTo>
                <a:lnTo>
                  <a:pt x="0" y="3430587"/>
                </a:lnTo>
                <a:close/>
              </a:path>
            </a:pathLst>
          </a:custGeom>
          <a:noFill/>
          <a:extLst>
            <a:ext uri="{909E8E84-426E-40DD-AFC4-6F175D3DCCD1}">
              <a14:hiddenFill xmlns:a14="http://schemas.microsoft.com/office/drawing/2010/main">
                <a:solidFill>
                  <a:srgbClr val="FFFFFF"/>
                </a:solidFill>
              </a14:hiddenFill>
            </a:ext>
          </a:extLst>
        </p:spPr>
      </p:pic>
      <p:cxnSp>
        <p:nvCxnSpPr>
          <p:cNvPr id="1040" name="Straight Connector 323">
            <a:extLst>
              <a:ext uri="{FF2B5EF4-FFF2-40B4-BE49-F238E27FC236}">
                <a16:creationId xmlns:a16="http://schemas.microsoft.com/office/drawing/2014/main" id="{30B2DBC5-5F9E-4BC5-A39B-53806DA711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041" name="Straight Connector 325">
            <a:extLst>
              <a:ext uri="{FF2B5EF4-FFF2-40B4-BE49-F238E27FC236}">
                <a16:creationId xmlns:a16="http://schemas.microsoft.com/office/drawing/2014/main" id="{EED5539E-F71C-44AD-8891-C818A2E8F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grpSp>
        <p:nvGrpSpPr>
          <p:cNvPr id="1042" name="Group 327">
            <a:extLst>
              <a:ext uri="{FF2B5EF4-FFF2-40B4-BE49-F238E27FC236}">
                <a16:creationId xmlns:a16="http://schemas.microsoft.com/office/drawing/2014/main" id="{5C089315-3E56-467F-A700-4DF69EE195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29" name="Freeform 32">
              <a:extLst>
                <a:ext uri="{FF2B5EF4-FFF2-40B4-BE49-F238E27FC236}">
                  <a16:creationId xmlns:a16="http://schemas.microsoft.com/office/drawing/2014/main" id="{52A58B16-65D0-4829-8CA9-3E1FD2A78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0" name="Freeform 33">
              <a:extLst>
                <a:ext uri="{FF2B5EF4-FFF2-40B4-BE49-F238E27FC236}">
                  <a16:creationId xmlns:a16="http://schemas.microsoft.com/office/drawing/2014/main" id="{C8210A9D-5017-4F16-A025-EF34F5FFD2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1" name="Freeform 34">
              <a:extLst>
                <a:ext uri="{FF2B5EF4-FFF2-40B4-BE49-F238E27FC236}">
                  <a16:creationId xmlns:a16="http://schemas.microsoft.com/office/drawing/2014/main" id="{8CAD999C-EB35-4D87-AF96-1C6A710C8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2" name="Freeform 35">
              <a:extLst>
                <a:ext uri="{FF2B5EF4-FFF2-40B4-BE49-F238E27FC236}">
                  <a16:creationId xmlns:a16="http://schemas.microsoft.com/office/drawing/2014/main" id="{4DCC8D95-A473-4354-8F1F-7137165ED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3" name="Freeform 36">
              <a:extLst>
                <a:ext uri="{FF2B5EF4-FFF2-40B4-BE49-F238E27FC236}">
                  <a16:creationId xmlns:a16="http://schemas.microsoft.com/office/drawing/2014/main" id="{3BCB4300-4303-4E38-A331-26A9A4512E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4" name="Freeform 37">
              <a:extLst>
                <a:ext uri="{FF2B5EF4-FFF2-40B4-BE49-F238E27FC236}">
                  <a16:creationId xmlns:a16="http://schemas.microsoft.com/office/drawing/2014/main" id="{394111A2-61D7-4AD2-A993-B86891A2A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5" name="Freeform 38">
              <a:extLst>
                <a:ext uri="{FF2B5EF4-FFF2-40B4-BE49-F238E27FC236}">
                  <a16:creationId xmlns:a16="http://schemas.microsoft.com/office/drawing/2014/main" id="{E60FC022-B196-4110-9EF7-FFB5CD9E2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6" name="Freeform 39">
              <a:extLst>
                <a:ext uri="{FF2B5EF4-FFF2-40B4-BE49-F238E27FC236}">
                  <a16:creationId xmlns:a16="http://schemas.microsoft.com/office/drawing/2014/main" id="{02FE2141-745C-4E0C-8E5A-1634DFF5F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7" name="Freeform 40">
              <a:extLst>
                <a:ext uri="{FF2B5EF4-FFF2-40B4-BE49-F238E27FC236}">
                  <a16:creationId xmlns:a16="http://schemas.microsoft.com/office/drawing/2014/main" id="{7EE713A3-D33A-4E34-8751-4F509746E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8" name="Rectangle 41">
              <a:extLst>
                <a:ext uri="{FF2B5EF4-FFF2-40B4-BE49-F238E27FC236}">
                  <a16:creationId xmlns:a16="http://schemas.microsoft.com/office/drawing/2014/main" id="{A940B7CE-7CE0-4D5E-B2ED-814A8C729CC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6202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FB08-B60A-4C84-B181-00B4CB416F05}"/>
              </a:ext>
            </a:extLst>
          </p:cNvPr>
          <p:cNvSpPr>
            <a:spLocks noGrp="1"/>
          </p:cNvSpPr>
          <p:nvPr>
            <p:ph type="title"/>
          </p:nvPr>
        </p:nvSpPr>
        <p:spPr/>
        <p:txBody>
          <a:bodyPr/>
          <a:lstStyle/>
          <a:p>
            <a:r>
              <a:rPr lang="en-US" dirty="0"/>
              <a:t>What standards are you talking about?</a:t>
            </a:r>
          </a:p>
        </p:txBody>
      </p:sp>
      <p:sp>
        <p:nvSpPr>
          <p:cNvPr id="3" name="Content Placeholder 2">
            <a:extLst>
              <a:ext uri="{FF2B5EF4-FFF2-40B4-BE49-F238E27FC236}">
                <a16:creationId xmlns:a16="http://schemas.microsoft.com/office/drawing/2014/main" id="{7B441B18-105E-416B-A854-D04A51D74201}"/>
              </a:ext>
            </a:extLst>
          </p:cNvPr>
          <p:cNvSpPr>
            <a:spLocks noGrp="1"/>
          </p:cNvSpPr>
          <p:nvPr>
            <p:ph idx="1"/>
          </p:nvPr>
        </p:nvSpPr>
        <p:spPr>
          <a:xfrm>
            <a:off x="1141411" y="2025496"/>
            <a:ext cx="9905999" cy="610128"/>
          </a:xfrm>
        </p:spPr>
        <p:txBody>
          <a:bodyPr numCol="1">
            <a:normAutofit/>
          </a:bodyPr>
          <a:lstStyle/>
          <a:p>
            <a:pPr marL="0" indent="0">
              <a:buNone/>
            </a:pPr>
            <a:r>
              <a:rPr lang="en-US" sz="2800" dirty="0"/>
              <a:t>Everyone does code reviews differently and focus on different areas</a:t>
            </a:r>
          </a:p>
        </p:txBody>
      </p:sp>
      <p:sp>
        <p:nvSpPr>
          <p:cNvPr id="4" name="TextBox 3">
            <a:extLst>
              <a:ext uri="{FF2B5EF4-FFF2-40B4-BE49-F238E27FC236}">
                <a16:creationId xmlns:a16="http://schemas.microsoft.com/office/drawing/2014/main" id="{E7DF20EC-9DD8-49FF-9959-E8211043499F}"/>
              </a:ext>
            </a:extLst>
          </p:cNvPr>
          <p:cNvSpPr txBox="1"/>
          <p:nvPr/>
        </p:nvSpPr>
        <p:spPr>
          <a:xfrm>
            <a:off x="1141410" y="2635624"/>
            <a:ext cx="9365224" cy="1815882"/>
          </a:xfrm>
          <a:prstGeom prst="rect">
            <a:avLst/>
          </a:prstGeom>
          <a:noFill/>
        </p:spPr>
        <p:txBody>
          <a:bodyPr wrap="square" numCol="2" rtlCol="0">
            <a:spAutoFit/>
          </a:bodyPr>
          <a:lstStyle/>
          <a:p>
            <a:r>
              <a:rPr lang="en-US" sz="2800" dirty="0"/>
              <a:t>Some areas they focus on are:</a:t>
            </a:r>
          </a:p>
          <a:p>
            <a:pPr marL="914400" lvl="1" indent="-457200">
              <a:buFont typeface="Arial" panose="020B0604020202020204" pitchFamily="34" charset="0"/>
              <a:buChar char="•"/>
            </a:pPr>
            <a:r>
              <a:rPr lang="en-US" sz="2800" dirty="0"/>
              <a:t>Structure	</a:t>
            </a:r>
          </a:p>
          <a:p>
            <a:pPr marL="914400" lvl="1" indent="-457200">
              <a:buFont typeface="Arial" panose="020B0604020202020204" pitchFamily="34" charset="0"/>
              <a:buChar char="•"/>
            </a:pPr>
            <a:r>
              <a:rPr lang="en-US" sz="2800" dirty="0"/>
              <a:t>Documentation</a:t>
            </a:r>
          </a:p>
          <a:p>
            <a:pPr marL="914400" lvl="1" indent="-457200">
              <a:buFont typeface="Arial" panose="020B0604020202020204" pitchFamily="34" charset="0"/>
              <a:buChar char="•"/>
            </a:pPr>
            <a:r>
              <a:rPr lang="en-US" sz="2800" dirty="0"/>
              <a:t>Variables</a:t>
            </a:r>
          </a:p>
          <a:p>
            <a:pPr lvl="1"/>
            <a:endParaRPr lang="en-US" sz="2800" dirty="0"/>
          </a:p>
          <a:p>
            <a:pPr marL="914400" lvl="1" indent="-457200">
              <a:buFont typeface="Arial" panose="020B0604020202020204" pitchFamily="34" charset="0"/>
              <a:buChar char="•"/>
            </a:pPr>
            <a:r>
              <a:rPr lang="en-US" sz="2800" dirty="0"/>
              <a:t>Arithmetic Operations </a:t>
            </a:r>
          </a:p>
          <a:p>
            <a:pPr marL="914400" lvl="1" indent="-457200">
              <a:buFont typeface="Arial" panose="020B0604020202020204" pitchFamily="34" charset="0"/>
              <a:buChar char="•"/>
            </a:pPr>
            <a:r>
              <a:rPr lang="en-US" sz="2800" dirty="0"/>
              <a:t>Loops and Branches </a:t>
            </a:r>
          </a:p>
          <a:p>
            <a:pPr marL="914400" lvl="1" indent="-457200">
              <a:buFont typeface="Arial" panose="020B0604020202020204" pitchFamily="34" charset="0"/>
              <a:buChar char="•"/>
            </a:pPr>
            <a:r>
              <a:rPr lang="en-US" sz="2800" dirty="0"/>
              <a:t>Defensive Programming </a:t>
            </a:r>
          </a:p>
        </p:txBody>
      </p:sp>
    </p:spTree>
    <p:extLst>
      <p:ext uri="{BB962C8B-B14F-4D97-AF65-F5344CB8AC3E}">
        <p14:creationId xmlns:p14="http://schemas.microsoft.com/office/powerpoint/2010/main" val="16436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3BC9F4-633B-4FE1-BDE7-18DB757139C0}"/>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Structure</a:t>
            </a:r>
          </a:p>
        </p:txBody>
      </p:sp>
      <p:sp>
        <p:nvSpPr>
          <p:cNvPr id="11" name="Content Placeholder 10">
            <a:extLst>
              <a:ext uri="{FF2B5EF4-FFF2-40B4-BE49-F238E27FC236}">
                <a16:creationId xmlns:a16="http://schemas.microsoft.com/office/drawing/2014/main" id="{1A89572A-6D5C-44DA-95DD-D17A9D51D0F3}"/>
              </a:ext>
            </a:extLst>
          </p:cNvPr>
          <p:cNvSpPr>
            <a:spLocks noGrp="1"/>
          </p:cNvSpPr>
          <p:nvPr>
            <p:ph idx="1"/>
          </p:nvPr>
        </p:nvSpPr>
        <p:spPr>
          <a:xfrm>
            <a:off x="844620" y="2249487"/>
            <a:ext cx="2862444" cy="3957302"/>
          </a:xfrm>
        </p:spPr>
        <p:txBody>
          <a:bodyPr>
            <a:normAutofit/>
          </a:bodyPr>
          <a:lstStyle/>
          <a:p>
            <a:endParaRPr lang="en-US" sz="1400" dirty="0">
              <a:solidFill>
                <a:srgbClr val="FFFFFF"/>
              </a:solidFill>
            </a:endParaRPr>
          </a:p>
        </p:txBody>
      </p:sp>
      <p:grpSp>
        <p:nvGrpSpPr>
          <p:cNvPr id="22" name="Group 2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9" name="Content Placeholder 5">
            <a:extLst>
              <a:ext uri="{FF2B5EF4-FFF2-40B4-BE49-F238E27FC236}">
                <a16:creationId xmlns:a16="http://schemas.microsoft.com/office/drawing/2014/main" id="{4D6D1AFE-6669-45D0-805E-C59EEFF07AB5}"/>
              </a:ext>
            </a:extLst>
          </p:cNvPr>
          <p:cNvPicPr>
            <a:picLocks noChangeAspect="1"/>
          </p:cNvPicPr>
          <p:nvPr/>
        </p:nvPicPr>
        <p:blipFill>
          <a:blip r:embed="rId4"/>
          <a:stretch>
            <a:fillRect/>
          </a:stretch>
        </p:blipFill>
        <p:spPr>
          <a:xfrm>
            <a:off x="4711778" y="2331701"/>
            <a:ext cx="6844045" cy="2190093"/>
          </a:xfrm>
          <a:prstGeom prst="rect">
            <a:avLst/>
          </a:prstGeom>
        </p:spPr>
      </p:pic>
    </p:spTree>
    <p:extLst>
      <p:ext uri="{BB962C8B-B14F-4D97-AF65-F5344CB8AC3E}">
        <p14:creationId xmlns:p14="http://schemas.microsoft.com/office/powerpoint/2010/main" val="190998352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080-3E26-4388-85B3-40091169356F}"/>
              </a:ext>
            </a:extLst>
          </p:cNvPr>
          <p:cNvSpPr>
            <a:spLocks noGrp="1"/>
          </p:cNvSpPr>
          <p:nvPr>
            <p:ph type="title"/>
          </p:nvPr>
        </p:nvSpPr>
        <p:spPr/>
        <p:txBody>
          <a:bodyPr/>
          <a:lstStyle/>
          <a:p>
            <a:pPr algn="ctr"/>
            <a:r>
              <a:rPr lang="en-US" dirty="0"/>
              <a:t>Documentation</a:t>
            </a:r>
          </a:p>
        </p:txBody>
      </p:sp>
      <p:pic>
        <p:nvPicPr>
          <p:cNvPr id="4" name="Content Placeholder 3">
            <a:extLst>
              <a:ext uri="{FF2B5EF4-FFF2-40B4-BE49-F238E27FC236}">
                <a16:creationId xmlns:a16="http://schemas.microsoft.com/office/drawing/2014/main" id="{A8574343-1002-40E9-837E-1052454B4A50}"/>
              </a:ext>
            </a:extLst>
          </p:cNvPr>
          <p:cNvPicPr>
            <a:picLocks noGrp="1" noChangeAspect="1"/>
          </p:cNvPicPr>
          <p:nvPr>
            <p:ph idx="1"/>
          </p:nvPr>
        </p:nvPicPr>
        <p:blipFill>
          <a:blip r:embed="rId3"/>
          <a:stretch>
            <a:fillRect/>
          </a:stretch>
        </p:blipFill>
        <p:spPr>
          <a:xfrm>
            <a:off x="2709862" y="1893794"/>
            <a:ext cx="7077075" cy="514350"/>
          </a:xfrm>
          <a:prstGeom prst="rect">
            <a:avLst/>
          </a:prstGeom>
        </p:spPr>
      </p:pic>
      <p:sp>
        <p:nvSpPr>
          <p:cNvPr id="5" name="AutoShape 2" descr="Image result for good code comments meme">
            <a:extLst>
              <a:ext uri="{FF2B5EF4-FFF2-40B4-BE49-F238E27FC236}">
                <a16:creationId xmlns:a16="http://schemas.microsoft.com/office/drawing/2014/main" id="{BB1E7280-4FAE-49AC-9026-7376F49C4F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Image result for good code comments meme">
            <a:extLst>
              <a:ext uri="{FF2B5EF4-FFF2-40B4-BE49-F238E27FC236}">
                <a16:creationId xmlns:a16="http://schemas.microsoft.com/office/drawing/2014/main" id="{F69A86EB-EE88-4A66-8D5D-E9EAAF7E1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073" y="2719201"/>
            <a:ext cx="3550677" cy="355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07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DFB3-D32C-483A-91CF-6A8B8EF02EE8}"/>
              </a:ext>
            </a:extLst>
          </p:cNvPr>
          <p:cNvSpPr>
            <a:spLocks noGrp="1"/>
          </p:cNvSpPr>
          <p:nvPr>
            <p:ph type="title"/>
          </p:nvPr>
        </p:nvSpPr>
        <p:spPr/>
        <p:txBody>
          <a:bodyPr/>
          <a:lstStyle/>
          <a:p>
            <a:pPr algn="ctr"/>
            <a:r>
              <a:rPr lang="en-US" dirty="0"/>
              <a:t>Variables</a:t>
            </a:r>
          </a:p>
        </p:txBody>
      </p:sp>
      <p:pic>
        <p:nvPicPr>
          <p:cNvPr id="4" name="Content Placeholder 3">
            <a:extLst>
              <a:ext uri="{FF2B5EF4-FFF2-40B4-BE49-F238E27FC236}">
                <a16:creationId xmlns:a16="http://schemas.microsoft.com/office/drawing/2014/main" id="{309C5BDD-9016-496A-828F-3E2B1459EA7C}"/>
              </a:ext>
            </a:extLst>
          </p:cNvPr>
          <p:cNvPicPr>
            <a:picLocks noGrp="1" noChangeAspect="1"/>
          </p:cNvPicPr>
          <p:nvPr>
            <p:ph idx="1"/>
          </p:nvPr>
        </p:nvPicPr>
        <p:blipFill>
          <a:blip r:embed="rId3"/>
          <a:stretch>
            <a:fillRect/>
          </a:stretch>
        </p:blipFill>
        <p:spPr>
          <a:xfrm>
            <a:off x="3400985" y="1663186"/>
            <a:ext cx="6238875" cy="790575"/>
          </a:xfrm>
          <a:prstGeom prst="rect">
            <a:avLst/>
          </a:prstGeom>
        </p:spPr>
      </p:pic>
      <p:pic>
        <p:nvPicPr>
          <p:cNvPr id="4098" name="Picture 2" descr="Related image">
            <a:extLst>
              <a:ext uri="{FF2B5EF4-FFF2-40B4-BE49-F238E27FC236}">
                <a16:creationId xmlns:a16="http://schemas.microsoft.com/office/drawing/2014/main" id="{66A3A755-FE6F-4312-A55D-DB23F75137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582" y="2810434"/>
            <a:ext cx="3668807" cy="36688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bad variable name">
            <a:extLst>
              <a:ext uri="{FF2B5EF4-FFF2-40B4-BE49-F238E27FC236}">
                <a16:creationId xmlns:a16="http://schemas.microsoft.com/office/drawing/2014/main" id="{8E8C6737-F677-4962-BFC3-871D7FC7F8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624" y="2810434"/>
            <a:ext cx="3668807" cy="366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95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080-3E26-4388-85B3-40091169356F}"/>
              </a:ext>
            </a:extLst>
          </p:cNvPr>
          <p:cNvSpPr>
            <a:spLocks noGrp="1"/>
          </p:cNvSpPr>
          <p:nvPr>
            <p:ph type="title"/>
          </p:nvPr>
        </p:nvSpPr>
        <p:spPr/>
        <p:txBody>
          <a:bodyPr/>
          <a:lstStyle/>
          <a:p>
            <a:r>
              <a:rPr lang="en-US" dirty="0"/>
              <a:t>Arithmetic Operations </a:t>
            </a:r>
          </a:p>
        </p:txBody>
      </p:sp>
      <p:pic>
        <p:nvPicPr>
          <p:cNvPr id="4" name="Content Placeholder 3">
            <a:extLst>
              <a:ext uri="{FF2B5EF4-FFF2-40B4-BE49-F238E27FC236}">
                <a16:creationId xmlns:a16="http://schemas.microsoft.com/office/drawing/2014/main" id="{7F9ECB3A-B593-4165-B318-60F285A42FE5}"/>
              </a:ext>
            </a:extLst>
          </p:cNvPr>
          <p:cNvPicPr>
            <a:picLocks noGrp="1" noChangeAspect="1"/>
          </p:cNvPicPr>
          <p:nvPr>
            <p:ph idx="1"/>
          </p:nvPr>
        </p:nvPicPr>
        <p:blipFill>
          <a:blip r:embed="rId3"/>
          <a:stretch>
            <a:fillRect/>
          </a:stretch>
        </p:blipFill>
        <p:spPr>
          <a:xfrm>
            <a:off x="179483" y="2312287"/>
            <a:ext cx="5486211" cy="960087"/>
          </a:xfrm>
          <a:prstGeom prst="rect">
            <a:avLst/>
          </a:prstGeom>
        </p:spPr>
      </p:pic>
      <p:pic>
        <p:nvPicPr>
          <p:cNvPr id="5122" name="Picture 2" descr="Image result for divide by zero meme">
            <a:extLst>
              <a:ext uri="{FF2B5EF4-FFF2-40B4-BE49-F238E27FC236}">
                <a16:creationId xmlns:a16="http://schemas.microsoft.com/office/drawing/2014/main" id="{39B5DE84-34D6-40F2-A9F3-2C1778C1E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517" y="1636059"/>
            <a:ext cx="609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4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DFB3-D32C-483A-91CF-6A8B8EF02EE8}"/>
              </a:ext>
            </a:extLst>
          </p:cNvPr>
          <p:cNvSpPr>
            <a:spLocks noGrp="1"/>
          </p:cNvSpPr>
          <p:nvPr>
            <p:ph type="title"/>
          </p:nvPr>
        </p:nvSpPr>
        <p:spPr>
          <a:xfrm>
            <a:off x="1141413" y="618518"/>
            <a:ext cx="9905998" cy="895957"/>
          </a:xfrm>
        </p:spPr>
        <p:txBody>
          <a:bodyPr/>
          <a:lstStyle/>
          <a:p>
            <a:r>
              <a:rPr lang="en-US" dirty="0"/>
              <a:t>Loops and Branches </a:t>
            </a:r>
          </a:p>
        </p:txBody>
      </p:sp>
      <p:pic>
        <p:nvPicPr>
          <p:cNvPr id="4" name="Content Placeholder 3">
            <a:extLst>
              <a:ext uri="{FF2B5EF4-FFF2-40B4-BE49-F238E27FC236}">
                <a16:creationId xmlns:a16="http://schemas.microsoft.com/office/drawing/2014/main" id="{7E96E5CE-3A7C-4F16-903F-43DEF27DD6E2}"/>
              </a:ext>
            </a:extLst>
          </p:cNvPr>
          <p:cNvPicPr>
            <a:picLocks noGrp="1" noChangeAspect="1"/>
          </p:cNvPicPr>
          <p:nvPr>
            <p:ph idx="1"/>
          </p:nvPr>
        </p:nvPicPr>
        <p:blipFill>
          <a:blip r:embed="rId3"/>
          <a:stretch>
            <a:fillRect/>
          </a:stretch>
        </p:blipFill>
        <p:spPr>
          <a:xfrm>
            <a:off x="1141413" y="1525588"/>
            <a:ext cx="7515225" cy="1990725"/>
          </a:xfrm>
          <a:prstGeom prst="rect">
            <a:avLst/>
          </a:prstGeom>
        </p:spPr>
      </p:pic>
      <p:sp>
        <p:nvSpPr>
          <p:cNvPr id="5" name="AutoShape 2" descr="Image result for infinite code loop">
            <a:extLst>
              <a:ext uri="{FF2B5EF4-FFF2-40B4-BE49-F238E27FC236}">
                <a16:creationId xmlns:a16="http://schemas.microsoft.com/office/drawing/2014/main" id="{05B02CF2-7C2A-4B9D-9592-DFDF176243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infinite code loop">
            <a:extLst>
              <a:ext uri="{FF2B5EF4-FFF2-40B4-BE49-F238E27FC236}">
                <a16:creationId xmlns:a16="http://schemas.microsoft.com/office/drawing/2014/main" id="{DD826352-0A7E-4B39-A468-84615BF120A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infinite code loop">
            <a:extLst>
              <a:ext uri="{FF2B5EF4-FFF2-40B4-BE49-F238E27FC236}">
                <a16:creationId xmlns:a16="http://schemas.microsoft.com/office/drawing/2014/main" id="{EAD27490-FEFA-433A-90D7-378016EE4CC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4" name="Picture 10" descr="Image result for infinite code loop">
            <a:extLst>
              <a:ext uri="{FF2B5EF4-FFF2-40B4-BE49-F238E27FC236}">
                <a16:creationId xmlns:a16="http://schemas.microsoft.com/office/drawing/2014/main" id="{9B2110AC-8D80-45B6-8130-78D8E4A93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082" y="3556141"/>
            <a:ext cx="5514290" cy="310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077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411</Words>
  <Application>Microsoft Office PowerPoint</Application>
  <PresentationFormat>Widescreen</PresentationFormat>
  <Paragraphs>59</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Code Reviews</vt:lpstr>
      <vt:lpstr>What are code reviews </vt:lpstr>
      <vt:lpstr>Where do code reviews take place</vt:lpstr>
      <vt:lpstr>What standards are you talking about?</vt:lpstr>
      <vt:lpstr>Structure</vt:lpstr>
      <vt:lpstr>Documentation</vt:lpstr>
      <vt:lpstr>Variables</vt:lpstr>
      <vt:lpstr>Arithmetic Operations </vt:lpstr>
      <vt:lpstr>Loops and Branches </vt:lpstr>
      <vt:lpstr>Defensive Programming </vt:lpstr>
      <vt:lpstr>MY Code Part 1</vt:lpstr>
      <vt:lpstr>My Code – Part 2</vt:lpstr>
      <vt:lpstr>Possible improvements</vt:lpstr>
      <vt:lpstr>Defensive Programming Example</vt:lpstr>
      <vt:lpstr>Loops Example</vt:lpstr>
      <vt:lpstr>Proper Arithmetic Operation</vt:lpstr>
      <vt:lpstr>Structure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Reviews</dc:title>
  <dc:creator>Edgar</dc:creator>
  <cp:lastModifiedBy>Edgar</cp:lastModifiedBy>
  <cp:revision>1</cp:revision>
  <dcterms:created xsi:type="dcterms:W3CDTF">2019-06-25T14:09:06Z</dcterms:created>
  <dcterms:modified xsi:type="dcterms:W3CDTF">2019-06-25T14:12:47Z</dcterms:modified>
</cp:coreProperties>
</file>