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75" d="100"/>
          <a:sy n="75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opic/libraries/architecture/viewmode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ctivities and Layou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Activities and Layouts</a:t>
            </a:r>
          </a:p>
        </p:txBody>
      </p:sp>
      <p:sp>
        <p:nvSpPr>
          <p:cNvPr id="120" name="CMP SCI 4020/5020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CMP SCI 4020/5020</a:t>
            </a:r>
          </a:p>
          <a:p>
            <a:r>
              <a:t>Spring 2019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trings.x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Strings.xml</a:t>
            </a:r>
          </a:p>
        </p:txBody>
      </p:sp>
      <p:sp>
        <p:nvSpPr>
          <p:cNvPr id="147" name="Special characters must be escaped:   &lt;string name=“…”&gt;David\’s \”wonderful\” android tutorial&lt;/string&g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2336" indent="-402336" defTabSz="578358">
              <a:spcBef>
                <a:spcPts val="4100"/>
              </a:spcBef>
              <a:defRPr sz="3366">
                <a:effectLst>
                  <a:outerShdw blurRad="50292" dist="25146" dir="5400000" rotWithShape="0">
                    <a:srgbClr val="000000"/>
                  </a:outerShdw>
                </a:effectLst>
              </a:defRPr>
            </a:pPr>
            <a:r>
              <a:t>Special characters must be escaped:</a:t>
            </a:r>
            <a:br/>
            <a:r>
              <a:t>		&lt;string name=“…”&gt;David</a:t>
            </a:r>
            <a:r>
              <a:rPr>
                <a:solidFill>
                  <a:srgbClr val="FF2600"/>
                </a:solidFill>
              </a:rPr>
              <a:t>\</a:t>
            </a:r>
            <a:r>
              <a:t>’s </a:t>
            </a:r>
            <a:r>
              <a:rPr>
                <a:solidFill>
                  <a:srgbClr val="FF2600"/>
                </a:solidFill>
              </a:rPr>
              <a:t>\</a:t>
            </a:r>
            <a:r>
              <a:t>”wonderful</a:t>
            </a:r>
            <a:r>
              <a:rPr>
                <a:solidFill>
                  <a:srgbClr val="FF2600"/>
                </a:solidFill>
              </a:rPr>
              <a:t>\</a:t>
            </a:r>
            <a:r>
              <a:t>” android tutorial&lt;/string&gt;</a:t>
            </a:r>
          </a:p>
          <a:p>
            <a:pPr marL="402336" indent="-402336" defTabSz="578358">
              <a:spcBef>
                <a:spcPts val="4100"/>
              </a:spcBef>
              <a:defRPr sz="3366">
                <a:effectLst>
                  <a:outerShdw blurRad="50292" dist="25146" dir="5400000" rotWithShape="0">
                    <a:srgbClr val="000000"/>
                  </a:outerShdw>
                </a:effectLst>
              </a:defRPr>
            </a:pPr>
            <a:r>
              <a:t>Strings can also have placeholders in them: </a:t>
            </a:r>
            <a:br/>
            <a:r>
              <a:t>		&lt;string name=“…”&gt;There are </a:t>
            </a:r>
            <a:r>
              <a:rPr>
                <a:solidFill>
                  <a:srgbClr val="FF2600"/>
                </a:solidFill>
              </a:rPr>
              <a:t>%d</a:t>
            </a:r>
            <a:r>
              <a:t> items.&lt;/string&gt;</a:t>
            </a:r>
            <a:br/>
            <a:r>
              <a:t>		&lt;string name=“…”&gt;My name is </a:t>
            </a:r>
            <a:r>
              <a:rPr>
                <a:solidFill>
                  <a:srgbClr val="FF2600"/>
                </a:solidFill>
              </a:rPr>
              <a:t>%s</a:t>
            </a:r>
            <a:r>
              <a:t>!&lt;/string&gt;</a:t>
            </a:r>
            <a:br/>
            <a:r>
              <a:t>		&lt;string name=“…”&gt;Your total is </a:t>
            </a:r>
            <a:r>
              <a:rPr>
                <a:solidFill>
                  <a:srgbClr val="FF2600"/>
                </a:solidFill>
              </a:rPr>
              <a:t>%0.2f</a:t>
            </a:r>
            <a:r>
              <a:t>&lt;/string&gt;</a:t>
            </a:r>
          </a:p>
          <a:p>
            <a:pPr marL="402336" indent="-402336" defTabSz="578358">
              <a:spcBef>
                <a:spcPts val="4100"/>
              </a:spcBef>
              <a:defRPr sz="3366">
                <a:effectLst>
                  <a:outerShdw blurRad="50292" dist="25146" dir="5400000" rotWithShape="0">
                    <a:srgbClr val="000000"/>
                  </a:outerShdw>
                </a:effectLst>
              </a:defRPr>
            </a:pPr>
            <a:r>
              <a:t>You can even do multiple string placeholders:</a:t>
            </a:r>
            <a:br/>
            <a:r>
              <a:t>	&lt;string name=“…”&gt;Hello %1$s, you received a call from %2$s.&lt;/string&gt;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r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Strings</a:t>
            </a:r>
          </a:p>
        </p:txBody>
      </p:sp>
      <p:sp>
        <p:nvSpPr>
          <p:cNvPr id="150" name="&lt;string name=“…”&gt;Hello %1$s, you received a call from %2$s.&lt;/string&gt; ==   %1 is the first index and %2 is the second.  $s represents a string will be in that place $.2f would represent what then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&lt;string name=“…”&gt;Hello %1$s, you received a call from %2$s.&lt;/string&gt; == </a:t>
            </a:r>
            <a:br/>
            <a:br/>
            <a:r>
              <a:rPr>
                <a:solidFill>
                  <a:srgbClr val="FF7E79"/>
                </a:solidFill>
              </a:rPr>
              <a:t>%1</a:t>
            </a:r>
            <a:r>
              <a:t> is the first </a:t>
            </a:r>
            <a:r>
              <a:rPr>
                <a:solidFill>
                  <a:srgbClr val="FF7E79"/>
                </a:solidFill>
              </a:rPr>
              <a:t>index</a:t>
            </a:r>
            <a:r>
              <a:t> and </a:t>
            </a:r>
            <a:r>
              <a:rPr>
                <a:solidFill>
                  <a:srgbClr val="FF7E79"/>
                </a:solidFill>
              </a:rPr>
              <a:t>%2</a:t>
            </a:r>
            <a:r>
              <a:t> is the second. </a:t>
            </a:r>
            <a:br/>
            <a:r>
              <a:rPr>
                <a:solidFill>
                  <a:srgbClr val="FF7E79"/>
                </a:solidFill>
              </a:rPr>
              <a:t>$s</a:t>
            </a:r>
            <a:r>
              <a:t> represents a </a:t>
            </a:r>
            <a:r>
              <a:rPr>
                <a:solidFill>
                  <a:srgbClr val="FF7E79"/>
                </a:solidFill>
              </a:rPr>
              <a:t>string</a:t>
            </a:r>
            <a:r>
              <a:t> will be in that place</a:t>
            </a:r>
            <a:br/>
            <a:r>
              <a:rPr>
                <a:solidFill>
                  <a:srgbClr val="FF7E79"/>
                </a:solidFill>
              </a:rPr>
              <a:t>$.2f</a:t>
            </a:r>
            <a:r>
              <a:t> would represent what then?</a:t>
            </a:r>
          </a:p>
          <a:p>
            <a:r>
              <a:t>How do you use more than one then:</a:t>
            </a:r>
            <a:br/>
            <a:r>
              <a:rPr sz="2800"/>
              <a:t>	textView.</a:t>
            </a:r>
            <a:r>
              <a:rPr sz="2800">
                <a:solidFill>
                  <a:srgbClr val="FF7E79"/>
                </a:solidFill>
              </a:rPr>
              <a:t>setText</a:t>
            </a:r>
            <a:r>
              <a:rPr sz="2800"/>
              <a:t>(R.string.string_id, </a:t>
            </a:r>
            <a:r>
              <a:rPr sz="2800">
                <a:solidFill>
                  <a:srgbClr val="00FDFF"/>
                </a:solidFill>
              </a:rPr>
              <a:t>stringTextOne</a:t>
            </a:r>
            <a:r>
              <a:rPr sz="2800"/>
              <a:t>, </a:t>
            </a:r>
            <a:r>
              <a:rPr sz="2800">
                <a:solidFill>
                  <a:srgbClr val="00FDFF"/>
                </a:solidFill>
              </a:rPr>
              <a:t>stringTextTwo</a:t>
            </a:r>
            <a:r>
              <a:rPr sz="2800"/>
              <a:t>);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ccessing The View from an Activ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Accessing The View from an Activity</a:t>
            </a:r>
          </a:p>
        </p:txBody>
      </p:sp>
      <p:sp>
        <p:nvSpPr>
          <p:cNvPr id="153" name="Done in the “onCreate” metho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Done in the “onCreate” method</a:t>
            </a:r>
          </a:p>
          <a:p>
            <a:pPr lvl="2"/>
            <a:r>
              <a:rPr>
                <a:solidFill>
                  <a:srgbClr val="FF7E79"/>
                </a:solidFill>
              </a:rPr>
              <a:t>setContentView</a:t>
            </a:r>
            <a:r>
              <a:t>(R.layout.</a:t>
            </a:r>
            <a:r>
              <a:rPr>
                <a:solidFill>
                  <a:srgbClr val="00FDFF"/>
                </a:solidFill>
              </a:rPr>
              <a:t>layout_name</a:t>
            </a:r>
            <a:r>
              <a:t>);</a:t>
            </a:r>
          </a:p>
          <a:p>
            <a:pPr lvl="2"/>
            <a:r>
              <a:t>This links the activities “view” to the layout</a:t>
            </a:r>
          </a:p>
          <a:p>
            <a:pPr lvl="2"/>
            <a:r>
              <a:t>This does </a:t>
            </a:r>
            <a:r>
              <a:rPr>
                <a:solidFill>
                  <a:srgbClr val="FF2600"/>
                </a:solidFill>
              </a:rPr>
              <a:t>NOT</a:t>
            </a:r>
            <a:r>
              <a:t> link the respective items yet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ccessing Elements in an Activ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Accessing Elements in an Activity</a:t>
            </a:r>
          </a:p>
        </p:txBody>
      </p:sp>
      <p:sp>
        <p:nvSpPr>
          <p:cNvPr id="156" name="Must be done after setContentView( R.layout.layout_xml )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247" indent="-333247" defTabSz="479044">
              <a:spcBef>
                <a:spcPts val="3400"/>
              </a:spcBef>
              <a:defRPr sz="278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Must be done after </a:t>
            </a:r>
            <a:r>
              <a:rPr>
                <a:solidFill>
                  <a:srgbClr val="FF7E79"/>
                </a:solidFill>
              </a:rPr>
              <a:t>setContentView</a:t>
            </a:r>
            <a:r>
              <a:t>( R.layout.</a:t>
            </a:r>
            <a:r>
              <a:rPr>
                <a:solidFill>
                  <a:srgbClr val="00FDFF"/>
                </a:solidFill>
              </a:rPr>
              <a:t>layout_xml</a:t>
            </a:r>
            <a:r>
              <a:t> );</a:t>
            </a:r>
          </a:p>
          <a:p>
            <a:pPr marL="666495" lvl="1" indent="-333247" defTabSz="479044">
              <a:spcBef>
                <a:spcPts val="3400"/>
              </a:spcBef>
              <a:defRPr sz="278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Activity has a </a:t>
            </a:r>
            <a:r>
              <a:rPr>
                <a:solidFill>
                  <a:srgbClr val="FF7E79"/>
                </a:solidFill>
              </a:rPr>
              <a:t>findViewById</a:t>
            </a:r>
            <a:r>
              <a:t>( ) method</a:t>
            </a:r>
          </a:p>
          <a:p>
            <a:pPr marL="666495" lvl="1" indent="-333247" defTabSz="479044">
              <a:spcBef>
                <a:spcPts val="3400"/>
              </a:spcBef>
              <a:defRPr sz="278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myTextView = </a:t>
            </a:r>
            <a:r>
              <a:rPr>
                <a:solidFill>
                  <a:srgbClr val="00FDFF"/>
                </a:solidFill>
              </a:rPr>
              <a:t>(TextView)</a:t>
            </a:r>
            <a:r>
              <a:t> </a:t>
            </a:r>
            <a:r>
              <a:rPr>
                <a:solidFill>
                  <a:srgbClr val="FF7E79"/>
                </a:solidFill>
              </a:rPr>
              <a:t>findViewById</a:t>
            </a:r>
            <a:r>
              <a:t>(R.id.textviewId_in_layout);</a:t>
            </a:r>
            <a:br/>
            <a:r>
              <a:t>You must </a:t>
            </a:r>
            <a:r>
              <a:rPr>
                <a:solidFill>
                  <a:srgbClr val="FF9300"/>
                </a:solidFill>
              </a:rPr>
              <a:t>Cast</a:t>
            </a:r>
            <a:r>
              <a:t> the view to the type.</a:t>
            </a:r>
          </a:p>
          <a:p>
            <a:pPr marL="666495" lvl="1" indent="-333247" defTabSz="479044">
              <a:spcBef>
                <a:spcPts val="3400"/>
              </a:spcBef>
              <a:defRPr sz="278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You are now wired up to the interface </a:t>
            </a:r>
            <a:r>
              <a:rPr>
                <a:solidFill>
                  <a:srgbClr val="00FDFF"/>
                </a:solidFill>
              </a:rPr>
              <a:t>layout_xml.xml</a:t>
            </a:r>
            <a:endParaRPr>
              <a:solidFill>
                <a:srgbClr val="FFFFFF"/>
              </a:solidFill>
            </a:endParaRPr>
          </a:p>
          <a:p>
            <a:pPr marL="666495" lvl="1" indent="-333247" defTabSz="479044">
              <a:spcBef>
                <a:spcPts val="3400"/>
              </a:spcBef>
              <a:defRPr sz="278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rPr>
                <a:solidFill>
                  <a:srgbClr val="FFFFFF"/>
                </a:solidFill>
              </a:rPr>
              <a:t>This needs to be done for every “View” or Widget in the layout file that you need to access</a:t>
            </a:r>
          </a:p>
          <a:p>
            <a:pPr marL="666495" lvl="1" indent="-333247" defTabSz="479044">
              <a:spcBef>
                <a:spcPts val="3400"/>
              </a:spcBef>
              <a:defRPr sz="278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rPr>
                <a:solidFill>
                  <a:srgbClr val="FFFFFF"/>
                </a:solidFill>
              </a:rPr>
              <a:t>We will use a different way of finding views as this is expensive</a:t>
            </a:r>
            <a:br>
              <a:rPr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ndroid Activ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Android Activity</a:t>
            </a:r>
          </a:p>
        </p:txBody>
      </p:sp>
      <p:sp>
        <p:nvSpPr>
          <p:cNvPr id="159" name="&quot;A single, focused thing that the user can do.&quo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5440" indent="-345440" defTabSz="496570">
              <a:spcBef>
                <a:spcPts val="3500"/>
              </a:spcBef>
              <a:defRPr sz="2890">
                <a:effectLst>
                  <a:outerShdw blurRad="43180" dist="21590" dir="5400000" rotWithShape="0">
                    <a:srgbClr val="000000"/>
                  </a:outerShdw>
                </a:effectLst>
              </a:defRPr>
            </a:pPr>
            <a:r>
              <a:t>"A single, focused thing that the user can do."</a:t>
            </a:r>
          </a:p>
          <a:p>
            <a:pPr marL="345440" indent="-345440" defTabSz="496570">
              <a:spcBef>
                <a:spcPts val="3500"/>
              </a:spcBef>
              <a:defRPr sz="2890">
                <a:effectLst>
                  <a:outerShdw blurRad="43180" dist="21590" dir="5400000" rotWithShape="0">
                    <a:srgbClr val="000000"/>
                  </a:outerShdw>
                </a:effectLst>
              </a:defRPr>
            </a:pPr>
            <a:r>
              <a:t>Takes care of creating the window that your UI layouts populate into</a:t>
            </a:r>
          </a:p>
          <a:p>
            <a:pPr marL="345440" indent="-345440" defTabSz="496570">
              <a:spcBef>
                <a:spcPts val="3500"/>
              </a:spcBef>
              <a:defRPr sz="2890">
                <a:effectLst>
                  <a:outerShdw blurRad="43180" dist="21590" dir="5400000" rotWithShape="0">
                    <a:srgbClr val="000000"/>
                  </a:outerShdw>
                </a:effectLst>
              </a:defRPr>
            </a:pPr>
            <a:r>
              <a:t>Activities can use the entire window or be contained within another activity</a:t>
            </a:r>
          </a:p>
          <a:p>
            <a:pPr marL="345440" indent="-345440" defTabSz="496570">
              <a:spcBef>
                <a:spcPts val="3500"/>
              </a:spcBef>
              <a:defRPr sz="2890">
                <a:effectLst>
                  <a:outerShdw blurRad="43180" dist="21590" dir="5400000" rotWithShape="0">
                    <a:srgbClr val="000000"/>
                  </a:outerShdw>
                </a:effectLst>
              </a:defRPr>
            </a:pPr>
            <a:r>
              <a:t>This is the “C” of your MVC</a:t>
            </a:r>
          </a:p>
          <a:p>
            <a:pPr marL="1036320" lvl="2" indent="-345440" defTabSz="496570">
              <a:spcBef>
                <a:spcPts val="3500"/>
              </a:spcBef>
              <a:defRPr sz="2890">
                <a:effectLst>
                  <a:outerShdw blurRad="43180" dist="21590" dir="5400000" rotWithShape="0">
                    <a:srgbClr val="000000"/>
                  </a:outerShdw>
                </a:effectLst>
              </a:defRPr>
            </a:pPr>
            <a:r>
              <a:t>Controllers (Activities) typically hold on to your views</a:t>
            </a:r>
          </a:p>
          <a:p>
            <a:pPr marL="1036320" lvl="2" indent="-345440" defTabSz="496570">
              <a:spcBef>
                <a:spcPts val="3500"/>
              </a:spcBef>
              <a:defRPr sz="2890">
                <a:effectLst>
                  <a:outerShdw blurRad="43180" dist="21590" dir="5400000" rotWithShape="0">
                    <a:srgbClr val="000000"/>
                  </a:outerShdw>
                </a:effectLst>
              </a:defRPr>
            </a:pPr>
            <a:r>
              <a:t>As a result, it contains view lifecycle methods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ndroid Activ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Android Activity</a:t>
            </a:r>
          </a:p>
        </p:txBody>
      </p:sp>
      <p:sp>
        <p:nvSpPr>
          <p:cNvPr id="162" name="In order to get the context, an activity MUST be added to the manifest fi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order to get the context, an activity MUST be added to the manifest file</a:t>
            </a:r>
          </a:p>
          <a:p>
            <a:pPr lvl="2"/>
            <a:r>
              <a:t>Failure to do so will result in a runtime exception (aka the app will crash)</a:t>
            </a:r>
          </a:p>
          <a:p>
            <a:r>
              <a:t>Is the base for using Fragments (will cover this later)</a:t>
            </a:r>
          </a:p>
          <a:p>
            <a:r>
              <a:t>7 methods that maintain the activity lifecycle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ctivity Life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Activity Lifecycle</a:t>
            </a:r>
          </a:p>
        </p:txBody>
      </p:sp>
      <p:sp>
        <p:nvSpPr>
          <p:cNvPr id="165" name="onCreate( 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59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onCreate( )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onStart( )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onResume( )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onPause( )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onStop( )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onRestart( )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onDestroy( 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9107" y="271609"/>
            <a:ext cx="7126586" cy="9210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View/Activity Lifeti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View/Activity Lifetimes</a:t>
            </a:r>
          </a:p>
        </p:txBody>
      </p:sp>
      <p:sp>
        <p:nvSpPr>
          <p:cNvPr id="170" name="Entire Lifetime - happens between onCreate( ) and onDestroy( 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1375" indent="-341375" defTabSz="490727">
              <a:spcBef>
                <a:spcPts val="3500"/>
              </a:spcBef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Entire Lifetime - happens between onCreate( ) and onDestroy( )</a:t>
            </a:r>
          </a:p>
          <a:p>
            <a:pPr marL="1024127" lvl="2" indent="-341375" defTabSz="490727">
              <a:spcBef>
                <a:spcPts val="3500"/>
              </a:spcBef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The moment the activity is created to when it is destroyed</a:t>
            </a:r>
          </a:p>
          <a:p>
            <a:pPr marL="341375" indent="-341375" defTabSz="490727">
              <a:spcBef>
                <a:spcPts val="3500"/>
              </a:spcBef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Visible Lifetime - happens between onStart( ) and onStop( )</a:t>
            </a:r>
          </a:p>
          <a:p>
            <a:pPr marL="1024127" lvl="2" indent="-341375" defTabSz="490727">
              <a:spcBef>
                <a:spcPts val="3500"/>
              </a:spcBef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Activity is onscreen but may not have focus</a:t>
            </a:r>
          </a:p>
          <a:p>
            <a:pPr marL="1024127" lvl="2" indent="-341375" defTabSz="490727">
              <a:spcBef>
                <a:spcPts val="3500"/>
              </a:spcBef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Where you would normally manage the UI re/construction</a:t>
            </a:r>
          </a:p>
          <a:p>
            <a:pPr marL="341375" indent="-341375" defTabSz="490727">
              <a:spcBef>
                <a:spcPts val="3500"/>
              </a:spcBef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Foreground Lifetime - happens between onResume( ) and onPause( )</a:t>
            </a:r>
          </a:p>
          <a:p>
            <a:pPr marL="1024127" lvl="2" indent="-341375" defTabSz="490727">
              <a:spcBef>
                <a:spcPts val="3500"/>
              </a:spcBef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Activity is front and center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nfiguration Cha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Changes</a:t>
            </a:r>
          </a:p>
        </p:txBody>
      </p:sp>
      <p:sp>
        <p:nvSpPr>
          <p:cNvPr id="173" name="If the layout is changed based on the configuration of the device, the activity will be destroy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the layout is changed based on the configuration of the device, the activity will be destroyed</a:t>
            </a:r>
          </a:p>
          <a:p>
            <a:r>
              <a:t>will traverse through onPause( ), onStop( ), and onDestroy( )</a:t>
            </a:r>
          </a:p>
          <a:p>
            <a:r>
              <a:t>When is a case that this would happen? (hint: this happens a lot..)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ayou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Layouts</a:t>
            </a:r>
          </a:p>
        </p:txBody>
      </p:sp>
      <p:sp>
        <p:nvSpPr>
          <p:cNvPr id="123" name="Define the visual structure of the U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8272" indent="-398272" defTabSz="572516">
              <a:spcBef>
                <a:spcPts val="4100"/>
              </a:spcBef>
              <a:defRPr sz="3332">
                <a:effectLst>
                  <a:outerShdw blurRad="49784" dist="24892" dir="5400000" rotWithShape="0">
                    <a:srgbClr val="000000"/>
                  </a:outerShdw>
                </a:effectLst>
              </a:defRPr>
            </a:pPr>
            <a:r>
              <a:t>Define the visual structure of the UI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blurRad="49784" dist="24892" dir="5400000" rotWithShape="0">
                    <a:srgbClr val="000000"/>
                  </a:outerShdw>
                </a:effectLst>
              </a:defRPr>
            </a:pPr>
            <a:r>
              <a:t>Can be created using XML and/or directly in code (runtime)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blurRad="49784" dist="24892" dir="5400000" rotWithShape="0">
                    <a:srgbClr val="000000"/>
                  </a:outerShdw>
                </a:effectLst>
              </a:defRPr>
            </a:pPr>
            <a:r>
              <a:t>In MVC, this is entirely or part of your “V”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blurRad="49784" dist="24892" dir="5400000" rotWithShape="0">
                    <a:srgbClr val="000000"/>
                  </a:outerShdw>
                </a:effectLst>
              </a:defRPr>
            </a:pPr>
            <a:r>
              <a:t>Using XML - quite a few pre-defined “widgets” and layouts (pretty flexible already)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blurRad="49784" dist="24892" dir="5400000" rotWithShape="0">
                    <a:srgbClr val="000000"/>
                  </a:outerShdw>
                </a:effectLst>
              </a:defRPr>
            </a:pPr>
            <a:r>
              <a:t>Need to have the XML namespace to include the Android XML elements/vocabulary (usually already set)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figuration Cha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Changes</a:t>
            </a:r>
          </a:p>
        </p:txBody>
      </p:sp>
      <p:sp>
        <p:nvSpPr>
          <p:cNvPr id="176" name="Most common configuration change is screen orientation…..what?? why?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Most common configuration change is screen orientation…..what?? why??</a:t>
            </a:r>
          </a:p>
          <a:p>
            <a:r>
              <a:t>This is because any layout resource can be changed on an orientation change</a:t>
            </a:r>
          </a:p>
          <a:p>
            <a:r>
              <a:t>Have to store current settings, selections, entered text, etc. to a Bundle</a:t>
            </a:r>
          </a:p>
          <a:p>
            <a:r>
              <a:t>But how?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ith a Bund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With a Bundle</a:t>
            </a:r>
          </a:p>
        </p:txBody>
      </p:sp>
      <p:sp>
        <p:nvSpPr>
          <p:cNvPr id="179" name="This is ONLY meant for configuration chang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59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This is ONLY meant for configuration changes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Only small data sets such as repopulating a selected/available state (not images or large data sets)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rPr>
                <a:solidFill>
                  <a:srgbClr val="FF7E79"/>
                </a:solidFill>
              </a:rPr>
              <a:t>onSaveInstanceState</a:t>
            </a:r>
            <a:r>
              <a:t>(outState: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Bundle</a:t>
            </a:r>
            <a:r>
              <a:t>) to </a:t>
            </a:r>
            <a:r>
              <a:rPr>
                <a:solidFill>
                  <a:srgbClr val="FF7E79"/>
                </a:solidFill>
              </a:rPr>
              <a:t>save</a:t>
            </a:r>
            <a:r>
              <a:t> content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check the savedInstanceState to </a:t>
            </a:r>
            <a:r>
              <a:rPr>
                <a:solidFill>
                  <a:srgbClr val="009051"/>
                </a:solidFill>
              </a:rPr>
              <a:t>restore</a:t>
            </a:r>
            <a:r>
              <a:t> content:</a:t>
            </a:r>
            <a:br/>
            <a:r>
              <a:t>		</a:t>
            </a:r>
            <a:r>
              <a:rPr>
                <a:solidFill>
                  <a:schemeClr val="accent4">
                    <a:hueOff val="-903206"/>
                    <a:satOff val="-17119"/>
                    <a:lumOff val="-2084"/>
                  </a:schemeClr>
                </a:solidFill>
              </a:rPr>
              <a:t>fun</a:t>
            </a:r>
            <a:r>
              <a:t> onCreate(savedInstanceState: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Bundle</a:t>
            </a:r>
            <a:r>
              <a:t>) {</a:t>
            </a:r>
            <a:br/>
            <a:r>
              <a:t>				savedInstanceState?.let { … }</a:t>
            </a:r>
            <a:br/>
            <a:r>
              <a:t>		}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There is something else as well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ViewModel (new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ViewModel (new)</a:t>
            </a:r>
          </a:p>
        </p:txBody>
      </p:sp>
      <p:sp>
        <p:nvSpPr>
          <p:cNvPr id="182" name="Used to store and manage UI related dat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1375" indent="-341375" defTabSz="490727">
              <a:spcBef>
                <a:spcPts val="3500"/>
              </a:spcBef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Used to store and manage UI related data</a:t>
            </a:r>
          </a:p>
          <a:p>
            <a:pPr marL="341375" indent="-341375" defTabSz="490727">
              <a:spcBef>
                <a:spcPts val="3500"/>
              </a:spcBef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Pays close attention to the lifecycle</a:t>
            </a:r>
          </a:p>
          <a:p>
            <a:pPr marL="341375" indent="-341375" defTabSz="490727">
              <a:spcBef>
                <a:spcPts val="3500"/>
              </a:spcBef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Will actually survive a configuration change!</a:t>
            </a:r>
          </a:p>
          <a:p>
            <a:pPr marL="682751" lvl="1" indent="-341375" defTabSz="490727">
              <a:spcBef>
                <a:spcPts val="3500"/>
              </a:spcBef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You have no idea how fantastic this is yet...</a:t>
            </a:r>
          </a:p>
          <a:p>
            <a:pPr marL="341375" indent="-341375" defTabSz="490727">
              <a:spcBef>
                <a:spcPts val="3500"/>
              </a:spcBef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Accessed via a ViewModelProvider</a:t>
            </a:r>
          </a:p>
          <a:p>
            <a:pPr marL="341375" indent="-341375" defTabSz="490727">
              <a:spcBef>
                <a:spcPts val="3500"/>
              </a:spcBef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Can use "LiveData" class to observe changes to update UI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2856">
                <a:effectLst>
                  <a:outerShdw blurRad="42672" dist="21336" dir="5400000" rotWithShape="0">
                    <a:srgbClr val="000000"/>
                  </a:outerShdw>
                </a:effectLst>
              </a:defRPr>
            </a:pPr>
            <a:r>
              <a:t> </a:t>
            </a:r>
            <a:r>
              <a:rPr sz="2267" u="sng">
                <a:hlinkClick r:id="rId2"/>
              </a:rPr>
              <a:t>https://developer.android.com/topic/libraries/architecture/viewmodel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Enough of this for now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Enough of this for now</a:t>
            </a:r>
          </a:p>
          <a:p>
            <a:r>
              <a:t>Let’s see some Kotlin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mmon Layout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Layouts</a:t>
            </a:r>
          </a:p>
          <a:p>
            <a:r>
              <a:t>(ViewGroup)</a:t>
            </a:r>
          </a:p>
        </p:txBody>
      </p:sp>
      <p:sp>
        <p:nvSpPr>
          <p:cNvPr id="126" name="ViewGroup - A widget that contains and arranges other widgets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908354"/>
          </a:xfrm>
          <a:prstGeom prst="rect">
            <a:avLst/>
          </a:prstGeom>
        </p:spPr>
        <p:txBody>
          <a:bodyPr/>
          <a:lstStyle/>
          <a:p>
            <a:pPr marL="300736" indent="-300736" defTabSz="432308">
              <a:spcBef>
                <a:spcPts val="3100"/>
              </a:spcBef>
              <a:defRPr sz="2516">
                <a:effectLst>
                  <a:outerShdw blurRad="37592" dist="18796" dir="5400000" rotWithShape="0">
                    <a:srgbClr val="000000"/>
                  </a:outerShdw>
                </a:effectLst>
              </a:defRPr>
            </a:pPr>
            <a:r>
              <a:t>ViewGroup - A widget that contains and arranges other widgets</a:t>
            </a:r>
          </a:p>
          <a:p>
            <a:pPr marL="300736" indent="-300736" defTabSz="432308">
              <a:spcBef>
                <a:spcPts val="3100"/>
              </a:spcBef>
              <a:defRPr sz="2516">
                <a:effectLst>
                  <a:outerShdw blurRad="37592" dist="18796" dir="5400000" rotWithShape="0">
                    <a:srgbClr val="000000"/>
                  </a:outerShdw>
                </a:effectLst>
              </a:defRPr>
            </a:pPr>
            <a:r>
              <a:rPr>
                <a:solidFill>
                  <a:srgbClr val="FF7E79"/>
                </a:solidFill>
              </a:rPr>
              <a:t>Linear Layout</a:t>
            </a:r>
            <a:r>
              <a:t> - Organizes child elements in a single vertical or horizontal row</a:t>
            </a:r>
          </a:p>
          <a:p>
            <a:pPr marL="902208" lvl="2" indent="-300736" defTabSz="432308">
              <a:spcBef>
                <a:spcPts val="3100"/>
              </a:spcBef>
              <a:defRPr sz="2516">
                <a:effectLst>
                  <a:outerShdw blurRad="37592" dist="18796" dir="5400000" rotWithShape="0">
                    <a:srgbClr val="000000"/>
                  </a:outerShdw>
                </a:effectLst>
              </a:defRPr>
            </a:pPr>
            <a:r>
              <a:t>Creates a scrollbar if the window exceeds the screen</a:t>
            </a:r>
          </a:p>
          <a:p>
            <a:pPr marL="300736" indent="-300736" defTabSz="432308">
              <a:spcBef>
                <a:spcPts val="3100"/>
              </a:spcBef>
              <a:defRPr sz="2516">
                <a:effectLst>
                  <a:outerShdw blurRad="37592" dist="18796" dir="5400000" rotWithShape="0">
                    <a:srgbClr val="000000"/>
                  </a:outerShdw>
                </a:effectLst>
              </a:defRPr>
            </a:pPr>
            <a:r>
              <a:rPr>
                <a:solidFill>
                  <a:srgbClr val="FF7E79"/>
                </a:solidFill>
              </a:rPr>
              <a:t>Relative Layout</a:t>
            </a:r>
            <a:r>
              <a:t> - Child elements are “relative” to each other or the parent element</a:t>
            </a:r>
          </a:p>
          <a:p>
            <a:pPr marL="902208" lvl="2" indent="-300736" defTabSz="432308">
              <a:spcBef>
                <a:spcPts val="3100"/>
              </a:spcBef>
              <a:defRPr sz="2516">
                <a:effectLst>
                  <a:outerShdw blurRad="37592" dist="18796" dir="5400000" rotWithShape="0">
                    <a:srgbClr val="000000"/>
                  </a:outerShdw>
                </a:effectLst>
              </a:defRPr>
            </a:pPr>
            <a:r>
              <a:t>Uses specific attributes to describe relativity</a:t>
            </a:r>
          </a:p>
          <a:p>
            <a:pPr marL="300736" indent="-300736" defTabSz="432308">
              <a:spcBef>
                <a:spcPts val="3100"/>
              </a:spcBef>
              <a:defRPr sz="2516">
                <a:effectLst>
                  <a:outerShdw blurRad="37592" dist="18796" dir="5400000" rotWithShape="0">
                    <a:srgbClr val="000000"/>
                  </a:outerShdw>
                </a:effectLst>
              </a:defRPr>
            </a:pPr>
            <a:r>
              <a:rPr>
                <a:solidFill>
                  <a:srgbClr val="FF7E79"/>
                </a:solidFill>
              </a:rPr>
              <a:t>Frame Layout</a:t>
            </a:r>
            <a:r>
              <a:t> - Everything is displayed in a single frame</a:t>
            </a:r>
          </a:p>
          <a:p>
            <a:pPr marL="902208" lvl="2" indent="-300736" defTabSz="432308">
              <a:spcBef>
                <a:spcPts val="3100"/>
              </a:spcBef>
              <a:defRPr sz="2516">
                <a:effectLst>
                  <a:outerShdw blurRad="37592" dist="18796" dir="5400000" rotWithShape="0">
                    <a:srgbClr val="000000"/>
                  </a:outerShdw>
                </a:effectLst>
              </a:defRPr>
            </a:pPr>
            <a:r>
              <a:t>Widgets get stacked on top of each other/overlap</a:t>
            </a:r>
          </a:p>
          <a:p>
            <a:pPr marL="902208" lvl="2" indent="-300736" defTabSz="432308">
              <a:spcBef>
                <a:spcPts val="3100"/>
              </a:spcBef>
              <a:defRPr sz="2516">
                <a:effectLst>
                  <a:outerShdw blurRad="37592" dist="18796" dir="5400000" rotWithShape="0">
                    <a:srgbClr val="000000"/>
                  </a:outerShdw>
                </a:effectLst>
              </a:defRPr>
            </a:pPr>
            <a:r>
              <a:t>You use attributes to set their position within the frame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mmon Layout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Layouts</a:t>
            </a:r>
          </a:p>
          <a:p>
            <a:r>
              <a:t>(ViewGroup)</a:t>
            </a:r>
          </a:p>
        </p:txBody>
      </p:sp>
      <p:sp>
        <p:nvSpPr>
          <p:cNvPr id="129" name="TableLayout - Arranges child elements in rows and columns (columns start at 0 not 1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6991" indent="-316991" defTabSz="455675">
              <a:spcBef>
                <a:spcPts val="3200"/>
              </a:spcBef>
              <a:defRPr sz="2651">
                <a:effectLst>
                  <a:outerShdw blurRad="39624" dist="19812" dir="5400000" rotWithShape="0">
                    <a:srgbClr val="000000"/>
                  </a:outerShdw>
                </a:effectLst>
              </a:defRPr>
            </a:pPr>
            <a:r>
              <a:rPr>
                <a:solidFill>
                  <a:srgbClr val="FF7E79"/>
                </a:solidFill>
              </a:rPr>
              <a:t>TableLayout</a:t>
            </a:r>
            <a:r>
              <a:t> - Arranges child elements in rows and columns (columns start at 0 not 1)</a:t>
            </a:r>
          </a:p>
          <a:p>
            <a:pPr marL="950975" lvl="2" indent="-316991" defTabSz="455675">
              <a:spcBef>
                <a:spcPts val="3200"/>
              </a:spcBef>
              <a:defRPr sz="2651">
                <a:effectLst>
                  <a:outerShdw blurRad="39624" dist="19812" dir="5400000" rotWithShape="0">
                    <a:srgbClr val="000000"/>
                  </a:outerShdw>
                </a:effectLst>
              </a:defRPr>
            </a:pPr>
            <a:r>
              <a:t>Uses TableRow layouts to define each row</a:t>
            </a:r>
          </a:p>
          <a:p>
            <a:pPr marL="950975" lvl="2" indent="-316991" defTabSz="455675">
              <a:spcBef>
                <a:spcPts val="3200"/>
              </a:spcBef>
              <a:defRPr sz="2651">
                <a:effectLst>
                  <a:outerShdw blurRad="39624" dist="19812" dir="5400000" rotWithShape="0">
                    <a:srgbClr val="000000"/>
                  </a:outerShdw>
                </a:effectLst>
              </a:defRPr>
            </a:pPr>
            <a:r>
              <a:t>TableRow set to span XX columns</a:t>
            </a:r>
          </a:p>
          <a:p>
            <a:pPr marL="950975" lvl="2" indent="-316991" defTabSz="455675">
              <a:spcBef>
                <a:spcPts val="3200"/>
              </a:spcBef>
              <a:defRPr sz="2651">
                <a:effectLst>
                  <a:outerShdw blurRad="39624" dist="19812" dir="5400000" rotWithShape="0">
                    <a:srgbClr val="000000"/>
                  </a:outerShdw>
                </a:effectLst>
              </a:defRPr>
            </a:pPr>
            <a:r>
              <a:t>Really more like one column with a linear layout..</a:t>
            </a:r>
          </a:p>
          <a:p>
            <a:pPr marL="316991" indent="-316991" defTabSz="455675">
              <a:spcBef>
                <a:spcPts val="3200"/>
              </a:spcBef>
              <a:defRPr sz="2651">
                <a:effectLst>
                  <a:outerShdw blurRad="39624" dist="19812" dir="5400000" rotWithShape="0">
                    <a:srgbClr val="000000"/>
                  </a:outerShdw>
                </a:effectLst>
              </a:defRPr>
            </a:pPr>
            <a:r>
              <a:rPr>
                <a:solidFill>
                  <a:srgbClr val="FF7E79"/>
                </a:solidFill>
              </a:rPr>
              <a:t>GridLayout</a:t>
            </a:r>
            <a:r>
              <a:t> - Layout is chopped into a grid</a:t>
            </a:r>
          </a:p>
          <a:p>
            <a:pPr marL="950975" lvl="2" indent="-316991" defTabSz="455675">
              <a:spcBef>
                <a:spcPts val="3200"/>
              </a:spcBef>
              <a:defRPr sz="2651">
                <a:effectLst>
                  <a:outerShdw blurRad="39624" dist="19812" dir="5400000" rotWithShape="0">
                    <a:srgbClr val="000000"/>
                  </a:outerShdw>
                </a:effectLst>
              </a:defRPr>
            </a:pPr>
            <a:r>
              <a:t>Similar to a TableLayout in a way but has automatic index selection</a:t>
            </a:r>
          </a:p>
          <a:p>
            <a:pPr marL="950975" lvl="2" indent="-316991" defTabSz="455675">
              <a:spcBef>
                <a:spcPts val="3200"/>
              </a:spcBef>
              <a:defRPr sz="2651">
                <a:effectLst>
                  <a:outerShdw blurRad="39624" dist="19812" dir="5400000" rotWithShape="0">
                    <a:srgbClr val="000000"/>
                  </a:outerShdw>
                </a:effectLst>
              </a:defRPr>
            </a:pPr>
            <a:r>
              <a:t>Does not use a TableRow and any Widget can be used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mmon Layout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Layouts</a:t>
            </a:r>
          </a:p>
          <a:p>
            <a:r>
              <a:t>(ViewGroup)</a:t>
            </a:r>
          </a:p>
        </p:txBody>
      </p:sp>
      <p:sp>
        <p:nvSpPr>
          <p:cNvPr id="132" name="Constraint Layout - Layout uses “constraints” to tie together the entire interface…"/>
          <p:cNvSpPr txBox="1">
            <a:spLocks noGrp="1"/>
          </p:cNvSpPr>
          <p:nvPr>
            <p:ph type="body" idx="1"/>
          </p:nvPr>
        </p:nvSpPr>
        <p:spPr>
          <a:xfrm>
            <a:off x="762000" y="2419350"/>
            <a:ext cx="11480800" cy="6362700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FF7E79"/>
                </a:solidFill>
              </a:rPr>
              <a:t>Constraint Layout </a:t>
            </a:r>
            <a:r>
              <a:rPr>
                <a:solidFill>
                  <a:srgbClr val="FFFFFF"/>
                </a:solidFill>
              </a:rPr>
              <a:t>- Layout uses “constraints” to tie together the entire interface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Layout is somewhat similar to Relative Layout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Must have certain constraints satisfied to layout one item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Relatively new in Android (iOS has had this for some time now so could be beneficial to learn)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ayout 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Layout Attributes</a:t>
            </a:r>
          </a:p>
        </p:txBody>
      </p:sp>
      <p:sp>
        <p:nvSpPr>
          <p:cNvPr id="135" name="There are a TON of the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667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t>There are a TON of these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t>They are specific to the widget but share a lot of common attributes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rPr>
                <a:solidFill>
                  <a:srgbClr val="FF7E79"/>
                </a:solidFill>
              </a:rPr>
              <a:t>layout_width, layout_height</a:t>
            </a:r>
            <a:r>
              <a:t> - Required for most all types</a:t>
            </a:r>
          </a:p>
          <a:p>
            <a:pPr marL="890016" lvl="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t>match_parent - The widget will match the size of its immediate parent element (width or height)</a:t>
            </a:r>
          </a:p>
          <a:p>
            <a:pPr marL="890016" lvl="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t>wrap_content - Widget will only be the size that its content will need</a:t>
            </a:r>
          </a:p>
          <a:p>
            <a:pPr marL="890016" lvl="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t>You can also specify a “dp” value (</a:t>
            </a:r>
            <a:r>
              <a:rPr>
                <a:solidFill>
                  <a:srgbClr val="00FDFF"/>
                </a:solidFill>
              </a:rPr>
              <a:t>dp is density pixels. We will use these for dynamic screen sizing</a:t>
            </a:r>
            <a:r>
              <a:t>)</a:t>
            </a:r>
          </a:p>
          <a:p>
            <a:pPr marL="890016" lvl="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t>You may sometimes see a “0dp” added in automatically. This is fine and can be left alone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Attributes</a:t>
            </a:r>
          </a:p>
        </p:txBody>
      </p:sp>
      <p:sp>
        <p:nvSpPr>
          <p:cNvPr id="138" name="Orientation - Vertical or horizont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5440" indent="-345440" defTabSz="496570">
              <a:spcBef>
                <a:spcPts val="3500"/>
              </a:spcBef>
              <a:defRPr sz="2890">
                <a:effectLst>
                  <a:outerShdw blurRad="43180" dist="21590" dir="5400000" rotWithShape="0">
                    <a:srgbClr val="000000"/>
                  </a:outerShdw>
                </a:effectLst>
              </a:defRPr>
            </a:pPr>
            <a:r>
              <a:t>Orientation - </a:t>
            </a:r>
            <a:r>
              <a:rPr>
                <a:solidFill>
                  <a:srgbClr val="FF7E79"/>
                </a:solidFill>
              </a:rPr>
              <a:t>Vertical </a:t>
            </a:r>
            <a:r>
              <a:rPr>
                <a:solidFill>
                  <a:srgbClr val="FFFFFF"/>
                </a:solidFill>
              </a:rPr>
              <a:t>or</a:t>
            </a:r>
            <a:r>
              <a:rPr>
                <a:solidFill>
                  <a:srgbClr val="FF7E79"/>
                </a:solidFill>
              </a:rPr>
              <a:t> horizontal</a:t>
            </a:r>
          </a:p>
          <a:p>
            <a:pPr marL="1036320" lvl="2" indent="-345440" defTabSz="496570">
              <a:spcBef>
                <a:spcPts val="3500"/>
              </a:spcBef>
              <a:defRPr sz="2890">
                <a:effectLst>
                  <a:outerShdw blurRad="43180" dist="21590" dir="5400000" rotWithShape="0">
                    <a:srgbClr val="000000"/>
                  </a:outerShdw>
                </a:effectLst>
              </a:defRPr>
            </a:pPr>
            <a:r>
              <a:t>Determines how the layout will populate its children (LinearLayout for example)</a:t>
            </a:r>
          </a:p>
          <a:p>
            <a:pPr marL="345440" indent="-345440" defTabSz="496570">
              <a:spcBef>
                <a:spcPts val="3500"/>
              </a:spcBef>
              <a:defRPr sz="2890">
                <a:effectLst>
                  <a:outerShdw blurRad="43180" dist="21590" dir="5400000" rotWithShape="0">
                    <a:srgbClr val="000000"/>
                  </a:outerShdw>
                </a:effectLst>
              </a:defRPr>
            </a:pPr>
            <a:r>
              <a:rPr>
                <a:solidFill>
                  <a:srgbClr val="FF7E79"/>
                </a:solidFill>
              </a:rPr>
              <a:t>layout_margin, padding</a:t>
            </a:r>
            <a:r>
              <a:t> - Same as CSS margin and padding using “dp” (“em” is also acceptable but we most likely will not use)</a:t>
            </a:r>
          </a:p>
          <a:p>
            <a:pPr marL="345440" indent="-345440" defTabSz="496570">
              <a:spcBef>
                <a:spcPts val="3500"/>
              </a:spcBef>
              <a:defRPr sz="2890">
                <a:effectLst>
                  <a:outerShdw blurRad="43180" dist="21590" dir="5400000" rotWithShape="0">
                    <a:srgbClr val="000000"/>
                  </a:outerShdw>
                </a:effectLst>
              </a:defRPr>
            </a:pPr>
            <a:r>
              <a:rPr>
                <a:solidFill>
                  <a:srgbClr val="FF7E79"/>
                </a:solidFill>
              </a:rPr>
              <a:t>gravity</a:t>
            </a:r>
            <a:r>
              <a:t> - Where you want the child element to “stick to”</a:t>
            </a:r>
          </a:p>
          <a:p>
            <a:pPr marL="1036320" lvl="2" indent="-345440" defTabSz="496570">
              <a:spcBef>
                <a:spcPts val="3500"/>
              </a:spcBef>
              <a:defRPr sz="2890">
                <a:effectLst>
                  <a:outerShdw blurRad="43180" dist="21590" dir="5400000" rotWithShape="0">
                    <a:srgbClr val="000000"/>
                  </a:outerShdw>
                </a:effectLst>
              </a:defRPr>
            </a:pPr>
            <a:r>
              <a:t>Set on the parent element. Things like TextView have different attributes to set text in the center of its own container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ndroid I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Android ID</a:t>
            </a:r>
          </a:p>
        </p:txBody>
      </p:sp>
      <p:sp>
        <p:nvSpPr>
          <p:cNvPr id="141" name="android:id - A unique identifier for the ele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59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rPr>
                <a:solidFill>
                  <a:srgbClr val="FF7E79"/>
                </a:solidFill>
              </a:rPr>
              <a:t>android:id</a:t>
            </a:r>
            <a:r>
              <a:t> - A unique identifier for the element</a:t>
            </a:r>
          </a:p>
          <a:p>
            <a:pPr marL="1097279" lvl="2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Set on EVERY view that needs to be referenced in code</a:t>
            </a:r>
          </a:p>
          <a:p>
            <a:pPr marL="1097279" lvl="2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This is the reference that you will need to access in code</a:t>
            </a:r>
          </a:p>
          <a:p>
            <a:pPr marL="1097279" lvl="2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Try not to reuse the same id in this (you can but it could cause some headaches later)</a:t>
            </a:r>
          </a:p>
          <a:p>
            <a:pPr marL="1097279" lvl="2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set by - </a:t>
            </a:r>
            <a:r>
              <a:rPr>
                <a:solidFill>
                  <a:srgbClr val="00FDFF"/>
                </a:solidFill>
              </a:rPr>
              <a:t>android:id</a:t>
            </a:r>
            <a:r>
              <a:t>=“</a:t>
            </a:r>
            <a:r>
              <a:rPr>
                <a:solidFill>
                  <a:srgbClr val="FF7E79"/>
                </a:solidFill>
              </a:rPr>
              <a:t>@+id/named_identifier</a:t>
            </a:r>
            <a:r>
              <a:t>”</a:t>
            </a:r>
            <a:br/>
            <a:r>
              <a:t>	This is different than most other assignments</a:t>
            </a:r>
          </a:p>
          <a:p>
            <a:pPr marL="1097279" lvl="2" indent="-365759" defTabSz="525779">
              <a:spcBef>
                <a:spcPts val="3700"/>
              </a:spcBef>
              <a:defRPr sz="3059">
                <a:effectLst>
                  <a:outerShdw blurRad="45720" dist="22860" dir="5400000" rotWithShape="0">
                    <a:srgbClr val="000000"/>
                  </a:outerShdw>
                </a:effectLst>
              </a:defRPr>
            </a:pPr>
            <a:r>
              <a:t>Cannot have spaces, common practice is underscores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ndroid Str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Android Strings</a:t>
            </a:r>
          </a:p>
        </p:txBody>
      </p:sp>
      <p:sp>
        <p:nvSpPr>
          <p:cNvPr id="144" name="Can be added directly but the IDE will complain so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667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t>Can be added directly but the IDE will complain so…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t>we store them in the </a:t>
            </a:r>
            <a:r>
              <a:rPr>
                <a:solidFill>
                  <a:srgbClr val="00FDFF"/>
                </a:solidFill>
              </a:rPr>
              <a:t>values</a:t>
            </a:r>
            <a:r>
              <a:t>/</a:t>
            </a:r>
            <a:r>
              <a:rPr>
                <a:solidFill>
                  <a:srgbClr val="00FDFF"/>
                </a:solidFill>
              </a:rPr>
              <a:t>strings.xml</a:t>
            </a:r>
            <a:r>
              <a:t> file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t>Accessed by its “name” attribute</a:t>
            </a:r>
          </a:p>
          <a:p>
            <a:pPr marL="890016" lvl="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t>the XML Value is returned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t>Use case - </a:t>
            </a:r>
            <a:r>
              <a:rPr>
                <a:solidFill>
                  <a:srgbClr val="FF7E79"/>
                </a:solidFill>
              </a:rPr>
              <a:t>android:text</a:t>
            </a:r>
            <a:r>
              <a:t>=“@string/referenced_name”</a:t>
            </a:r>
            <a:br/>
            <a:r>
              <a:t>	In strings.xml - &lt;</a:t>
            </a:r>
            <a:r>
              <a:rPr>
                <a:solidFill>
                  <a:srgbClr val="FF7E79"/>
                </a:solidFill>
              </a:rPr>
              <a:t>string name</a:t>
            </a:r>
            <a:r>
              <a:t>=“referenced_name”&gt;Hello, world!&lt;</a:t>
            </a:r>
            <a:r>
              <a:rPr>
                <a:solidFill>
                  <a:srgbClr val="FF7E79"/>
                </a:solidFill>
              </a:rPr>
              <a:t>/string</a:t>
            </a:r>
            <a:r>
              <a:t>&gt;</a:t>
            </a:r>
            <a:br/>
            <a:r>
              <a:t>	This widget would display “Hello, world!”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t>This should be how you define and access all strings APP WIDE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blurRad="37084" dist="18542" dir="5400000" rotWithShape="0">
                    <a:srgbClr val="000000"/>
                  </a:outerShdw>
                </a:effectLst>
              </a:defRPr>
            </a:pPr>
            <a:r>
              <a:t>Strings can also be referenced in </a:t>
            </a:r>
            <a:r>
              <a:rPr>
                <a:solidFill>
                  <a:srgbClr val="FF2600"/>
                </a:solidFill>
              </a:rPr>
              <a:t>code</a:t>
            </a:r>
            <a:r>
              <a:t> just like android:id can be: </a:t>
            </a:r>
            <a:br/>
            <a:r>
              <a:t> textView.setText(R.strings.referenced_name);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Macintosh PowerPoint</Application>
  <PresentationFormat>Custom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Helvetica Neue</vt:lpstr>
      <vt:lpstr>Helvetica Neue Medium</vt:lpstr>
      <vt:lpstr>New_Template2</vt:lpstr>
      <vt:lpstr>Activities and Layouts</vt:lpstr>
      <vt:lpstr>Layouts</vt:lpstr>
      <vt:lpstr>Common Layouts (ViewGroup)</vt:lpstr>
      <vt:lpstr>Common Layouts (ViewGroup)</vt:lpstr>
      <vt:lpstr>Common Layouts (ViewGroup)</vt:lpstr>
      <vt:lpstr>Layout Attributes</vt:lpstr>
      <vt:lpstr>Attributes</vt:lpstr>
      <vt:lpstr>Android ID</vt:lpstr>
      <vt:lpstr>Android Strings</vt:lpstr>
      <vt:lpstr>Strings.xml</vt:lpstr>
      <vt:lpstr>Strings</vt:lpstr>
      <vt:lpstr>Accessing The View from an Activity</vt:lpstr>
      <vt:lpstr>Accessing Elements in an Activity</vt:lpstr>
      <vt:lpstr>Android Activity</vt:lpstr>
      <vt:lpstr>Android Activity</vt:lpstr>
      <vt:lpstr>Activity Lifecycle</vt:lpstr>
      <vt:lpstr>PowerPoint Presentation</vt:lpstr>
      <vt:lpstr>View/Activity Lifetimes</vt:lpstr>
      <vt:lpstr>Configuration Changes</vt:lpstr>
      <vt:lpstr>Configuration Changes</vt:lpstr>
      <vt:lpstr>With a Bundle</vt:lpstr>
      <vt:lpstr>ViewModel (new)</vt:lpstr>
      <vt:lpstr>Enough of this for now Let’s see some Kotlin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Layouts</dc:title>
  <cp:lastModifiedBy>Eric Goodwin</cp:lastModifiedBy>
  <cp:revision>1</cp:revision>
  <dcterms:modified xsi:type="dcterms:W3CDTF">2019-02-19T00:28:22Z</dcterms:modified>
</cp:coreProperties>
</file>