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 snapToObjects="1">
      <p:cViewPr varScale="1">
        <p:scale>
          <a:sx n="75" d="100"/>
          <a:sy n="75" d="100"/>
        </p:scale>
        <p:origin x="1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r>
              <a:t>“Type a quote here.”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iceatlas.com/blog/android-v-ios-market-share#us" TargetMode="External"/><Relationship Id="rId2" Type="http://schemas.openxmlformats.org/officeDocument/2006/relationships/hyperlink" Target="http://gs.statcounter.com/os-market-share/mobile/worldwide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ndroid Programming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Android Programming</a:t>
            </a:r>
          </a:p>
        </p:txBody>
      </p:sp>
      <p:sp>
        <p:nvSpPr>
          <p:cNvPr id="120" name="CMP SCI 4020/5020…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CMP SCI 4020/5020</a:t>
            </a:r>
          </a:p>
          <a:p>
            <a:r>
              <a:t>Spring 2019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Android Runtime (ART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Android Runtime (ART)</a:t>
            </a:r>
          </a:p>
        </p:txBody>
      </p:sp>
      <p:sp>
        <p:nvSpPr>
          <p:cNvPr id="149" name="uses AOT Compilation (Ahead of time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8055" indent="-448055" defTabSz="572516">
              <a:spcBef>
                <a:spcPts val="4100"/>
              </a:spcBef>
              <a:defRPr sz="3724"/>
            </a:pPr>
            <a:r>
              <a:t>uses AOT Compilation (Ahead of time)</a:t>
            </a:r>
          </a:p>
          <a:p>
            <a:pPr marL="1344168" lvl="2" indent="-448055" defTabSz="572516">
              <a:spcBef>
                <a:spcPts val="4100"/>
              </a:spcBef>
              <a:defRPr sz="3724"/>
            </a:pPr>
            <a:r>
              <a:t>Takes up more storage space vs. JIT</a:t>
            </a:r>
          </a:p>
          <a:p>
            <a:pPr marL="1344168" lvl="2" indent="-448055" defTabSz="572516">
              <a:spcBef>
                <a:spcPts val="4100"/>
              </a:spcBef>
              <a:defRPr sz="3724"/>
            </a:pPr>
            <a:r>
              <a:t>7.0 includes some JIT abilities for performance increases</a:t>
            </a:r>
          </a:p>
          <a:p>
            <a:pPr marL="448055" indent="-448055" defTabSz="572516">
              <a:spcBef>
                <a:spcPts val="4100"/>
              </a:spcBef>
              <a:defRPr sz="3724"/>
            </a:pPr>
            <a:r>
              <a:t>Uses the same .dex file but has .elf replacing .odex</a:t>
            </a:r>
          </a:p>
          <a:p>
            <a:pPr marL="448055" indent="-448055" defTabSz="572516">
              <a:spcBef>
                <a:spcPts val="4100"/>
              </a:spcBef>
              <a:defRPr sz="3724"/>
            </a:pPr>
            <a:r>
              <a:t>Also limited by 65K methods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alvik Virtual Machine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27152">
              <a:defRPr sz="4480"/>
            </a:pPr>
            <a:r>
              <a:t>Dalvik Virtual Machine </a:t>
            </a:r>
          </a:p>
          <a:p>
            <a:pPr defTabSz="327152">
              <a:defRPr sz="4480"/>
            </a:pPr>
            <a:r>
              <a:t>vs </a:t>
            </a:r>
          </a:p>
          <a:p>
            <a:pPr defTabSz="327152">
              <a:defRPr sz="4480"/>
            </a:pPr>
            <a:r>
              <a:t>Android Runtime</a:t>
            </a:r>
          </a:p>
        </p:txBody>
      </p:sp>
      <p:sp>
        <p:nvSpPr>
          <p:cNvPr id="152" name="Dalvik only used JIT compila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3756" indent="-333756" defTabSz="426466">
              <a:spcBef>
                <a:spcPts val="3000"/>
              </a:spcBef>
              <a:defRPr sz="2774"/>
            </a:pPr>
            <a:r>
              <a:t>Dalvik only used JIT compilation</a:t>
            </a:r>
          </a:p>
          <a:p>
            <a:pPr marL="667512" lvl="1" indent="-333756" defTabSz="426466">
              <a:spcBef>
                <a:spcPts val="3000"/>
              </a:spcBef>
              <a:defRPr sz="2774"/>
            </a:pPr>
            <a:r>
              <a:t>Code is compiled to native in chunks and when needed</a:t>
            </a:r>
          </a:p>
          <a:p>
            <a:pPr marL="667512" lvl="1" indent="-333756" defTabSz="426466">
              <a:spcBef>
                <a:spcPts val="3000"/>
              </a:spcBef>
              <a:defRPr sz="2774"/>
            </a:pPr>
            <a:r>
              <a:t>Compilation happens during runtime</a:t>
            </a:r>
          </a:p>
          <a:p>
            <a:pPr marL="667512" lvl="1" indent="-333756" defTabSz="426466">
              <a:spcBef>
                <a:spcPts val="3000"/>
              </a:spcBef>
              <a:defRPr sz="2774"/>
            </a:pPr>
            <a:r>
              <a:t>Lots of dynamic translation</a:t>
            </a:r>
          </a:p>
          <a:p>
            <a:pPr marL="333756" indent="-333756" defTabSz="426466">
              <a:spcBef>
                <a:spcPts val="3000"/>
              </a:spcBef>
              <a:defRPr sz="2774"/>
            </a:pPr>
            <a:r>
              <a:t>ART uses AOT compilation</a:t>
            </a:r>
          </a:p>
          <a:p>
            <a:pPr marL="667512" lvl="1" indent="-333756" defTabSz="426466">
              <a:spcBef>
                <a:spcPts val="3000"/>
              </a:spcBef>
              <a:defRPr sz="2774"/>
            </a:pPr>
            <a:r>
              <a:t>Code is fully compiled to native</a:t>
            </a:r>
          </a:p>
          <a:p>
            <a:pPr marL="667512" lvl="1" indent="-333756" defTabSz="426466">
              <a:spcBef>
                <a:spcPts val="3000"/>
              </a:spcBef>
              <a:defRPr sz="2774"/>
            </a:pPr>
            <a:r>
              <a:t>Larger binaries</a:t>
            </a:r>
          </a:p>
          <a:p>
            <a:pPr marL="667512" lvl="1" indent="-333756" defTabSz="426466">
              <a:spcBef>
                <a:spcPts val="3000"/>
              </a:spcBef>
              <a:defRPr sz="2774"/>
            </a:pPr>
            <a:r>
              <a:t>Static translation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"/>
          <p:cNvSpPr/>
          <p:nvPr/>
        </p:nvSpPr>
        <p:spPr>
          <a:xfrm>
            <a:off x="1159321" y="1581822"/>
            <a:ext cx="11079337" cy="7890047"/>
          </a:xfrm>
          <a:prstGeom prst="rect">
            <a:avLst/>
          </a:prstGeom>
          <a:gradFill>
            <a:gsLst>
              <a:gs pos="0">
                <a:srgbClr val="EBEBEB"/>
              </a:gs>
              <a:gs pos="100000">
                <a:srgbClr val="929292"/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55" name="Compariso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1401217"/>
          </a:xfrm>
          <a:prstGeom prst="rect">
            <a:avLst/>
          </a:prstGeom>
        </p:spPr>
        <p:txBody>
          <a:bodyPr/>
          <a:lstStyle/>
          <a:p>
            <a:r>
              <a:t>Comparison</a:t>
            </a:r>
          </a:p>
        </p:txBody>
      </p:sp>
      <p:pic>
        <p:nvPicPr>
          <p:cNvPr id="15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0390" y="1581907"/>
            <a:ext cx="8658358" cy="7889928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he Mobile Wa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Mobile Wars</a:t>
            </a:r>
          </a:p>
        </p:txBody>
      </p:sp>
      <p:pic>
        <p:nvPicPr>
          <p:cNvPr id="159" name="Apple-vs-Android-HD-Funny-Picture.jpg" descr="Apple-vs-Android-HD-Funny-Pictur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6506" y="2503866"/>
            <a:ext cx="10031788" cy="62698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1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Android’s Greatne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Android’s Greatness</a:t>
            </a:r>
          </a:p>
        </p:txBody>
      </p:sp>
      <p:sp>
        <p:nvSpPr>
          <p:cNvPr id="162" name="HUGE market share: ~75% worldwid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3484" indent="-443484" defTabSz="566674">
              <a:spcBef>
                <a:spcPts val="4000"/>
              </a:spcBef>
              <a:defRPr sz="3686"/>
            </a:pPr>
            <a:r>
              <a:t>HUGE market share: ~75% worldwide</a:t>
            </a:r>
          </a:p>
          <a:p>
            <a:pPr marL="1330452" lvl="2" indent="-443484" defTabSz="566674">
              <a:spcBef>
                <a:spcPts val="3800"/>
              </a:spcBef>
              <a:defRPr sz="3686"/>
            </a:pPr>
            <a:r>
              <a:t>42.7% vs 56.9% iOS US Market share</a:t>
            </a:r>
            <a:br/>
            <a:r>
              <a:rPr sz="2134"/>
              <a:t>(</a:t>
            </a:r>
            <a:r>
              <a:rPr sz="2134" u="sng">
                <a:hlinkClick r:id="rId2"/>
              </a:rPr>
              <a:t>http://gs.statcounter.com/os-market-share/mobile/worldwide</a:t>
            </a:r>
            <a:r>
              <a:rPr sz="2134"/>
              <a:t>)</a:t>
            </a:r>
          </a:p>
          <a:p>
            <a:pPr marL="1330452" lvl="2" indent="-443484" defTabSz="566674">
              <a:spcBef>
                <a:spcPts val="2000"/>
              </a:spcBef>
              <a:defRPr sz="3686"/>
            </a:pPr>
            <a:r>
              <a:t>37% to 63% iOS US Market share</a:t>
            </a:r>
            <a:br/>
            <a:r>
              <a:rPr sz="2134"/>
              <a:t>(</a:t>
            </a:r>
            <a:r>
              <a:rPr sz="2134" u="sng">
                <a:hlinkClick r:id="rId3"/>
              </a:rPr>
              <a:t>https://deviceatlas.com/blog/android-v-ios-market-share#us</a:t>
            </a:r>
            <a:r>
              <a:rPr sz="2134"/>
              <a:t>)</a:t>
            </a:r>
          </a:p>
          <a:p>
            <a:pPr marL="443484" indent="-443484" defTabSz="566674">
              <a:spcBef>
                <a:spcPts val="2300"/>
              </a:spcBef>
              <a:defRPr sz="3686"/>
            </a:pPr>
            <a:r>
              <a:t>Open Source!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t>Lots of options when selecting a device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t>Developers tend to love open platforms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“Religious” Wa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“Religious” Wars</a:t>
            </a:r>
          </a:p>
        </p:txBody>
      </p:sp>
      <p:sp>
        <p:nvSpPr>
          <p:cNvPr id="165" name="Tabs or Spaces?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3756" indent="-333756" defTabSz="426466">
              <a:spcBef>
                <a:spcPts val="3000"/>
              </a:spcBef>
              <a:defRPr sz="2774"/>
            </a:pPr>
            <a:r>
              <a:t>Tabs or Spaces?</a:t>
            </a:r>
          </a:p>
          <a:p>
            <a:pPr marL="333756" indent="-333756" defTabSz="426466">
              <a:spcBef>
                <a:spcPts val="3000"/>
              </a:spcBef>
              <a:defRPr sz="2774"/>
            </a:pPr>
            <a:r>
              <a:t>Which language to start programming with?</a:t>
            </a:r>
          </a:p>
          <a:p>
            <a:pPr marL="333756" indent="-333756" defTabSz="426466">
              <a:spcBef>
                <a:spcPts val="3000"/>
              </a:spcBef>
              <a:defRPr sz="2774"/>
            </a:pPr>
            <a:r>
              <a:t>Android or iOS?</a:t>
            </a:r>
          </a:p>
          <a:p>
            <a:pPr marL="333756" indent="-333756" defTabSz="426466">
              <a:spcBef>
                <a:spcPts val="3000"/>
              </a:spcBef>
              <a:defRPr sz="2774"/>
            </a:pPr>
            <a:r>
              <a:t>Mac or PC?</a:t>
            </a:r>
          </a:p>
          <a:p>
            <a:pPr marL="333756" indent="-333756" defTabSz="426466">
              <a:spcBef>
                <a:spcPts val="3000"/>
              </a:spcBef>
              <a:defRPr sz="2774"/>
            </a:pPr>
            <a:r>
              <a:t>Objective-C or Swift?</a:t>
            </a:r>
          </a:p>
          <a:p>
            <a:pPr marL="333756" indent="-333756" defTabSz="426466">
              <a:spcBef>
                <a:spcPts val="3000"/>
              </a:spcBef>
              <a:defRPr sz="2774"/>
            </a:pPr>
            <a:r>
              <a:t>Java or Kotlin?</a:t>
            </a:r>
          </a:p>
          <a:p>
            <a:pPr marL="333756" indent="-333756" defTabSz="426466">
              <a:spcBef>
                <a:spcPts val="3000"/>
              </a:spcBef>
              <a:defRPr sz="2774"/>
            </a:pPr>
            <a:r>
              <a:t>Java or Scala?</a:t>
            </a:r>
          </a:p>
          <a:p>
            <a:pPr marL="333756" indent="-333756" defTabSz="426466">
              <a:spcBef>
                <a:spcPts val="3000"/>
              </a:spcBef>
              <a:defRPr sz="2774"/>
            </a:pPr>
            <a:r>
              <a:t>Java or Python?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It Really Doesn't Matt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It Really Doesn't Matter</a:t>
            </a:r>
          </a:p>
        </p:txBody>
      </p:sp>
      <p:sp>
        <p:nvSpPr>
          <p:cNvPr id="168" name="This is all (in the end) personal preferenc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4340" indent="-434340" defTabSz="554990">
              <a:spcBef>
                <a:spcPts val="3900"/>
              </a:spcBef>
              <a:defRPr sz="3609"/>
            </a:pPr>
            <a:r>
              <a:t>This is all (in the end) personal preference</a:t>
            </a:r>
          </a:p>
          <a:p>
            <a:pPr marL="434340" indent="-434340" defTabSz="554990">
              <a:spcBef>
                <a:spcPts val="3900"/>
              </a:spcBef>
              <a:defRPr sz="3609"/>
            </a:pPr>
            <a:r>
              <a:t>You are in this class to learn android and kotlin</a:t>
            </a:r>
          </a:p>
          <a:p>
            <a:pPr marL="434340" indent="-434340" defTabSz="554990">
              <a:spcBef>
                <a:spcPts val="3900"/>
              </a:spcBef>
              <a:defRPr sz="3609"/>
            </a:pPr>
            <a:r>
              <a:t>If you would rather learn iOS, I will see you in the fall!</a:t>
            </a:r>
          </a:p>
          <a:p>
            <a:pPr marL="434340" indent="-434340" defTabSz="554990">
              <a:spcBef>
                <a:spcPts val="3900"/>
              </a:spcBef>
              <a:defRPr sz="3609"/>
            </a:pPr>
            <a:r>
              <a:t>The focus should be how you write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“good code”</a:t>
            </a:r>
            <a:r>
              <a:t> and not “use 2 tab spaces instead of 4”</a:t>
            </a:r>
          </a:p>
          <a:p>
            <a:pPr marL="434340" indent="-434340" defTabSz="554990">
              <a:spcBef>
                <a:spcPts val="3900"/>
              </a:spcBef>
              <a:defRPr sz="3609"/>
            </a:pPr>
            <a:r>
              <a:t>You should use what you are most comfortable with</a:t>
            </a:r>
          </a:p>
        </p:txBody>
      </p:sp>
      <p:sp>
        <p:nvSpPr>
          <p:cNvPr id="169" name="~ end tangent"/>
          <p:cNvSpPr txBox="1"/>
          <p:nvPr/>
        </p:nvSpPr>
        <p:spPr>
          <a:xfrm>
            <a:off x="4917821" y="8788399"/>
            <a:ext cx="3169159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~ end tangent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1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ndroid’s Issues"/>
          <p:cNvSpPr txBox="1">
            <a:spLocks noGrp="1"/>
          </p:cNvSpPr>
          <p:nvPr>
            <p:ph type="title"/>
          </p:nvPr>
        </p:nvSpPr>
        <p:spPr>
          <a:xfrm>
            <a:off x="952500" y="169267"/>
            <a:ext cx="11099800" cy="1316633"/>
          </a:xfrm>
          <a:prstGeom prst="rect">
            <a:avLst/>
          </a:prstGeom>
        </p:spPr>
        <p:txBody>
          <a:bodyPr/>
          <a:lstStyle/>
          <a:p>
            <a:r>
              <a:t>Android’s Issues</a:t>
            </a:r>
          </a:p>
        </p:txBody>
      </p:sp>
      <p:sp>
        <p:nvSpPr>
          <p:cNvPr id="172" name="EXTREMELY FRAGMENTED!!!…"/>
          <p:cNvSpPr txBox="1">
            <a:spLocks noGrp="1"/>
          </p:cNvSpPr>
          <p:nvPr>
            <p:ph type="body" idx="1"/>
          </p:nvPr>
        </p:nvSpPr>
        <p:spPr>
          <a:xfrm>
            <a:off x="679276" y="1785937"/>
            <a:ext cx="11646248" cy="7091363"/>
          </a:xfrm>
          <a:prstGeom prst="rect">
            <a:avLst/>
          </a:prstGeom>
        </p:spPr>
        <p:txBody>
          <a:bodyPr/>
          <a:lstStyle/>
          <a:p>
            <a:pPr marL="347472" indent="-347472" defTabSz="443991">
              <a:spcBef>
                <a:spcPts val="3100"/>
              </a:spcBef>
              <a:defRPr sz="2888"/>
            </a:pPr>
            <a:r>
              <a:t>EXTREMELY FRAGMENTED!!!</a:t>
            </a:r>
          </a:p>
          <a:p>
            <a:pPr marL="1042416" lvl="2" indent="-347472" defTabSz="443991">
              <a:spcBef>
                <a:spcPts val="3100"/>
              </a:spcBef>
              <a:defRPr sz="2888"/>
            </a:pPr>
            <a:r>
              <a:t>Google’s biggest issue with the platform (still trying to fix…)</a:t>
            </a:r>
          </a:p>
          <a:p>
            <a:pPr marL="347472" indent="-347472" defTabSz="443991">
              <a:spcBef>
                <a:spcPts val="3100"/>
              </a:spcBef>
              <a:defRPr sz="2888"/>
            </a:pPr>
            <a:r>
              <a:t>Open Source (yes this is good and bad)</a:t>
            </a:r>
          </a:p>
          <a:p>
            <a:pPr marL="347472" indent="-347472" defTabSz="443991">
              <a:spcBef>
                <a:spcPts val="3100"/>
              </a:spcBef>
              <a:defRPr sz="2888"/>
            </a:pPr>
            <a:r>
              <a:t>An incredible amount of badly written apps</a:t>
            </a:r>
          </a:p>
          <a:p>
            <a:pPr marL="347472" indent="-347472" defTabSz="443991">
              <a:spcBef>
                <a:spcPts val="3100"/>
              </a:spcBef>
              <a:defRPr sz="2888"/>
            </a:pPr>
            <a:r>
              <a:t>In comparison, Play store is far less monitored than Apple’s App Store</a:t>
            </a:r>
          </a:p>
          <a:p>
            <a:pPr marL="694944" lvl="1" indent="-347472" defTabSz="443991">
              <a:spcBef>
                <a:spcPts val="3100"/>
              </a:spcBef>
              <a:defRPr sz="2888"/>
            </a:pPr>
            <a:r>
              <a:t>Results in very high chance of viruses or</a:t>
            </a:r>
          </a:p>
          <a:p>
            <a:pPr marL="694944" lvl="1" indent="-347472" defTabSz="443991">
              <a:spcBef>
                <a:spcPts val="3100"/>
              </a:spcBef>
              <a:defRPr sz="2888"/>
            </a:pPr>
            <a:r>
              <a:t>apps that run the system to the ground</a:t>
            </a:r>
          </a:p>
          <a:p>
            <a:pPr marL="347472" indent="-347472" defTabSz="443991">
              <a:spcBef>
                <a:spcPts val="3100"/>
              </a:spcBef>
              <a:defRPr sz="2888"/>
            </a:pPr>
            <a:r>
              <a:t>Too easy to root and gain access to everyone’s app data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Android Ap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Android Apps</a:t>
            </a:r>
          </a:p>
        </p:txBody>
      </p:sp>
      <p:sp>
        <p:nvSpPr>
          <p:cNvPr id="175" name="Apps run in a sandbox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9475" indent="-379475" defTabSz="484886">
              <a:spcBef>
                <a:spcPts val="3400"/>
              </a:spcBef>
              <a:defRPr sz="3154"/>
            </a:pPr>
            <a:r>
              <a:t>Apps run in a sandbox</a:t>
            </a:r>
          </a:p>
          <a:p>
            <a:pPr marL="1138427" lvl="2" indent="-379475" defTabSz="484886">
              <a:spcBef>
                <a:spcPts val="3400"/>
              </a:spcBef>
              <a:defRPr sz="3154"/>
            </a:pPr>
            <a:r>
              <a:t>No one has access to it unless given</a:t>
            </a:r>
          </a:p>
          <a:p>
            <a:pPr marL="379475" indent="-379475" defTabSz="484886">
              <a:spcBef>
                <a:spcPts val="3400"/>
              </a:spcBef>
              <a:defRPr sz="3154"/>
            </a:pPr>
            <a:r>
              <a:t>Apps can run services</a:t>
            </a:r>
          </a:p>
          <a:p>
            <a:pPr marL="379475" indent="-379475" defTabSz="484886">
              <a:spcBef>
                <a:spcPts val="3400"/>
              </a:spcBef>
              <a:defRPr sz="3154"/>
            </a:pPr>
            <a:r>
              <a:t>Apps can run in the background (more limited now-a-days)</a:t>
            </a:r>
          </a:p>
          <a:p>
            <a:pPr marL="379475" indent="-379475" defTabSz="484886">
              <a:spcBef>
                <a:spcPts val="3400"/>
              </a:spcBef>
              <a:defRPr sz="3154"/>
            </a:pPr>
            <a:r>
              <a:t>Apps can run while the device is sleeping</a:t>
            </a:r>
          </a:p>
          <a:p>
            <a:pPr marL="379475" indent="-379475" defTabSz="484886">
              <a:spcBef>
                <a:spcPts val="3400"/>
              </a:spcBef>
              <a:defRPr sz="3154"/>
            </a:pPr>
            <a:r>
              <a:t>Apps pretty much act just like desktop apps at this point</a:t>
            </a:r>
          </a:p>
          <a:p>
            <a:pPr marL="379475" indent="-379475" defTabSz="484886">
              <a:spcBef>
                <a:spcPts val="3400"/>
              </a:spcBef>
              <a:defRPr sz="3154"/>
            </a:pPr>
            <a:r>
              <a:t>As you can see, this could cause some serious issues….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Android Ap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Android Apps</a:t>
            </a:r>
          </a:p>
        </p:txBody>
      </p:sp>
      <p:sp>
        <p:nvSpPr>
          <p:cNvPr id="178" name="Because of these issues, users had to have memory/battery managers in the pas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3484" indent="-443484" defTabSz="566674">
              <a:spcBef>
                <a:spcPts val="4000"/>
              </a:spcBef>
              <a:defRPr sz="3686"/>
            </a:pPr>
            <a:r>
              <a:t>Because of these issues, users had to have memory/battery managers in the past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t>Phones seem to die quicker based on the apps that were installed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t>It can be hard to find a good version of the app you are actually looking for</a:t>
            </a:r>
          </a:p>
          <a:p>
            <a:pPr marL="886968" lvl="1" indent="-443484" defTabSz="566674">
              <a:spcBef>
                <a:spcPts val="4000"/>
              </a:spcBef>
              <a:defRPr sz="3686"/>
            </a:pPr>
            <a:r>
              <a:t>Honestly, iOS suffers from this last one as well despite apple reviewing them...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What is Expecte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Expected</a:t>
            </a:r>
          </a:p>
        </p:txBody>
      </p:sp>
      <p:sp>
        <p:nvSpPr>
          <p:cNvPr id="123" name="You should know how to program in Java…"/>
          <p:cNvSpPr txBox="1">
            <a:spLocks noGrp="1"/>
          </p:cNvSpPr>
          <p:nvPr>
            <p:ph type="body" idx="1"/>
          </p:nvPr>
        </p:nvSpPr>
        <p:spPr>
          <a:xfrm>
            <a:off x="952500" y="2083544"/>
            <a:ext cx="11099800" cy="7313712"/>
          </a:xfrm>
          <a:prstGeom prst="rect">
            <a:avLst/>
          </a:prstGeom>
        </p:spPr>
        <p:txBody>
          <a:bodyPr/>
          <a:lstStyle/>
          <a:p>
            <a:r>
              <a:t>You should know how to program in Java</a:t>
            </a:r>
          </a:p>
          <a:p>
            <a:r>
              <a:t>This is not a Java class and I am not going to teach you Java...but</a:t>
            </a:r>
          </a:p>
          <a:p>
            <a:r>
              <a:t>We will come across a lot of Java by using/learning Android frameworks</a:t>
            </a:r>
          </a:p>
          <a:p>
            <a:r>
              <a:t>This is still essential even though we will use Kotlin instead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d News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Good News!</a:t>
            </a:r>
          </a:p>
        </p:txBody>
      </p:sp>
      <p:sp>
        <p:nvSpPr>
          <p:cNvPr id="181" name="Google has stepped up their game on this!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Google has stepped up their game on this!</a:t>
            </a:r>
          </a:p>
          <a:p>
            <a:r>
              <a:t>Battery/memory managers still exist but not really needed anymore</a:t>
            </a:r>
          </a:p>
          <a:p>
            <a:r>
              <a:t>“Good apps” still hard to find tho….but that now plagues all app stores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's Respons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Google's Response</a:t>
            </a:r>
          </a:p>
        </p:txBody>
      </p:sp>
      <p:sp>
        <p:nvSpPr>
          <p:cNvPr id="184" name="Apps that have viruses don't last long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1479" indent="-411479" defTabSz="525779">
              <a:spcBef>
                <a:spcPts val="3700"/>
              </a:spcBef>
              <a:defRPr sz="3420"/>
            </a:pPr>
            <a:r>
              <a:t>Apps that have viruses don't last long</a:t>
            </a:r>
          </a:p>
          <a:p>
            <a:pPr marL="411479" indent="-411479" defTabSz="525779">
              <a:spcBef>
                <a:spcPts val="3700"/>
              </a:spcBef>
              <a:defRPr sz="3420"/>
            </a:pPr>
            <a:r>
              <a:t>Apps are killed by the OS typically if it takes too many resources</a:t>
            </a:r>
          </a:p>
          <a:p>
            <a:pPr marL="411479" indent="-411479" defTabSz="525779">
              <a:spcBef>
                <a:spcPts val="3700"/>
              </a:spcBef>
              <a:defRPr sz="3420"/>
            </a:pPr>
            <a:r>
              <a:t>Google tried to fix code issues with AppCompat</a:t>
            </a:r>
          </a:p>
          <a:p>
            <a:pPr marL="411479" indent="-411479" defTabSz="525779">
              <a:spcBef>
                <a:spcPts val="3700"/>
              </a:spcBef>
              <a:defRPr sz="3420"/>
            </a:pPr>
            <a:r>
              <a:t>Might have ACTUALLY fixed with Jetpack (We shall see)</a:t>
            </a:r>
          </a:p>
          <a:p>
            <a:pPr marL="822959" lvl="1" indent="-411479" defTabSz="525779">
              <a:spcBef>
                <a:spcPts val="3700"/>
              </a:spcBef>
              <a:defRPr sz="3420"/>
            </a:pPr>
            <a:r>
              <a:t>Incorporates AppCompat so works with older platform versions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reating Android Ap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Creating Android Apps</a:t>
            </a:r>
          </a:p>
        </p:txBody>
      </p:sp>
      <p:sp>
        <p:nvSpPr>
          <p:cNvPr id="187" name="Can use most Java IDEs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Can use most Java IDEs:</a:t>
            </a:r>
          </a:p>
          <a:p>
            <a:pPr lvl="2"/>
            <a:r>
              <a:t>Android Studio (what we will use)</a:t>
            </a:r>
          </a:p>
          <a:p>
            <a:pPr lvl="2"/>
            <a:r>
              <a:t>IntelliJ (Android Plugin)</a:t>
            </a:r>
          </a:p>
          <a:p>
            <a:pPr lvl="2"/>
            <a:r>
              <a:t>Eclipse</a:t>
            </a:r>
          </a:p>
          <a:p>
            <a:pPr lvl="2"/>
            <a:r>
              <a:t>NetBeans (NBAndroid)</a:t>
            </a:r>
          </a:p>
          <a:p>
            <a:r>
              <a:t>Can use a text files……but why?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reating Android Ap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Creating Android Apps</a:t>
            </a:r>
          </a:p>
        </p:txBody>
      </p:sp>
      <p:sp>
        <p:nvSpPr>
          <p:cNvPr id="190" name="Build is done using Grad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Build is done using Gradle</a:t>
            </a:r>
          </a:p>
          <a:p>
            <a:pPr lvl="1"/>
            <a:r>
              <a:t>This is the default for Android Studio</a:t>
            </a:r>
          </a:p>
          <a:p>
            <a:pPr lvl="1"/>
            <a:r>
              <a:t>Gradle is similar to maven or Node.js's NPM</a:t>
            </a:r>
          </a:p>
          <a:p>
            <a:r>
              <a:t>Builds can be done using Ant as well</a:t>
            </a:r>
          </a:p>
          <a:p>
            <a:pPr lvl="1"/>
            <a:r>
              <a:t>I believe the other IDE’s may use this still</a:t>
            </a:r>
          </a:p>
          <a:p>
            <a:pPr lvl="1"/>
            <a:r>
              <a:t>We won’t use this however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Android ADB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Android ADB</a:t>
            </a:r>
          </a:p>
        </p:txBody>
      </p:sp>
      <p:sp>
        <p:nvSpPr>
          <p:cNvPr id="193" name="Android Debug Bridg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6615" indent="-356615" defTabSz="455675">
              <a:spcBef>
                <a:spcPts val="3200"/>
              </a:spcBef>
              <a:defRPr sz="2964"/>
            </a:pPr>
            <a:r>
              <a:t>Android Debug Bridge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What is used to install the apps on your device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Also what is used when rooting to gain access to the filesystem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You will see this running in Logcat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Basically, this is a UNIX shell for Android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You can run command line directly on your device with this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This will allow you to push and pull data to your phone/tablet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Where to find Information"/>
          <p:cNvSpPr txBox="1">
            <a:spLocks noGrp="1"/>
          </p:cNvSpPr>
          <p:nvPr>
            <p:ph type="title"/>
          </p:nvPr>
        </p:nvSpPr>
        <p:spPr>
          <a:xfrm>
            <a:off x="952500" y="63500"/>
            <a:ext cx="11099800" cy="2120900"/>
          </a:xfrm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r>
              <a:t>Where to find Information</a:t>
            </a:r>
          </a:p>
        </p:txBody>
      </p:sp>
      <p:sp>
        <p:nvSpPr>
          <p:cNvPr id="196" name="You have a few resources:…"/>
          <p:cNvSpPr txBox="1">
            <a:spLocks noGrp="1"/>
          </p:cNvSpPr>
          <p:nvPr>
            <p:ph type="body" idx="1"/>
          </p:nvPr>
        </p:nvSpPr>
        <p:spPr>
          <a:xfrm>
            <a:off x="598214" y="2099865"/>
            <a:ext cx="11808372" cy="6777435"/>
          </a:xfrm>
          <a:prstGeom prst="rect">
            <a:avLst/>
          </a:prstGeom>
        </p:spPr>
        <p:txBody>
          <a:bodyPr/>
          <a:lstStyle/>
          <a:p>
            <a:pPr marL="301752" indent="-301752" defTabSz="385572">
              <a:spcBef>
                <a:spcPts val="2700"/>
              </a:spcBef>
              <a:defRPr sz="2508"/>
            </a:pPr>
            <a:r>
              <a:t>You have a few resources:</a:t>
            </a:r>
          </a:p>
          <a:p>
            <a:pPr marL="905256" lvl="2" indent="-301752" defTabSz="385572">
              <a:spcBef>
                <a:spcPts val="2700"/>
              </a:spcBef>
              <a:defRPr sz="2508"/>
            </a:pPr>
            <a:r>
              <a:t>Books (Big Nerd Ranch, Kotlin for Android, etc.)</a:t>
            </a:r>
          </a:p>
          <a:p>
            <a:pPr marL="1207008" lvl="3" indent="-301752" defTabSz="385572">
              <a:spcBef>
                <a:spcPts val="2700"/>
              </a:spcBef>
              <a:defRPr sz="2508"/>
            </a:pPr>
            <a:r>
              <a:t>Kotlin for Android: will be your go-to for Kotlin conversions for android if you decide to pick it up</a:t>
            </a:r>
          </a:p>
          <a:p>
            <a:pPr marL="905256" lvl="2" indent="-301752" defTabSz="385572">
              <a:spcBef>
                <a:spcPts val="2700"/>
              </a:spcBef>
              <a:defRPr sz="2508"/>
            </a:pPr>
            <a:r>
              <a:t>Google is your friend</a:t>
            </a:r>
          </a:p>
          <a:p>
            <a:pPr marL="1207008" lvl="3" indent="-301752" defTabSz="385572">
              <a:spcBef>
                <a:spcPts val="2700"/>
              </a:spcBef>
              <a:defRPr sz="2508"/>
            </a:pPr>
            <a:r>
              <a:t>Google has a plethora of documents on Android but can be difficult to read at first</a:t>
            </a:r>
          </a:p>
          <a:p>
            <a:pPr marL="1207008" lvl="3" indent="-301752" defTabSz="385572">
              <a:spcBef>
                <a:spcPts val="2700"/>
              </a:spcBef>
              <a:defRPr sz="2508"/>
            </a:pPr>
            <a:r>
              <a:t>Stack Overflow is a good site but be careful here and choose wisely</a:t>
            </a:r>
          </a:p>
          <a:p>
            <a:pPr marL="905256" lvl="2" indent="-301752" defTabSz="385572">
              <a:spcBef>
                <a:spcPts val="2700"/>
              </a:spcBef>
              <a:defRPr sz="2508"/>
            </a:pPr>
            <a:r>
              <a:t>I will post everything I can</a:t>
            </a:r>
          </a:p>
          <a:p>
            <a:pPr marL="1207008" lvl="3" indent="-301752" defTabSz="385572">
              <a:spcBef>
                <a:spcPts val="2700"/>
              </a:spcBef>
              <a:defRPr sz="2508"/>
            </a:pPr>
            <a:r>
              <a:t>All code is yours to read, modify, use (just not copied into your projects)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Quick Getting Starte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Quick Getting Started</a:t>
            </a:r>
          </a:p>
        </p:txBody>
      </p:sp>
      <p:sp>
        <p:nvSpPr>
          <p:cNvPr id="199" name="Android creates the default project structure for you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8620" indent="-388620" defTabSz="496570">
              <a:spcBef>
                <a:spcPts val="3500"/>
              </a:spcBef>
              <a:defRPr sz="3230"/>
            </a:pPr>
            <a:r>
              <a:t>Android creates the default project structure for you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You will have:</a:t>
            </a:r>
          </a:p>
          <a:p>
            <a:pPr marL="777240" lvl="1" indent="-388620" defTabSz="496570">
              <a:spcBef>
                <a:spcPts val="3500"/>
              </a:spcBef>
              <a:defRPr sz="3230"/>
            </a:pPr>
            <a:r>
              <a:t>.kt files or .java class files</a:t>
            </a:r>
          </a:p>
          <a:p>
            <a:pPr marL="777240" lvl="1" indent="-388620" defTabSz="496570">
              <a:spcBef>
                <a:spcPts val="3500"/>
              </a:spcBef>
              <a:defRPr sz="3230"/>
            </a:pPr>
            <a:r>
              <a:t>.xml files</a:t>
            </a:r>
          </a:p>
          <a:p>
            <a:pPr marL="777240" lvl="1" indent="-388620" defTabSz="496570">
              <a:spcBef>
                <a:spcPts val="3500"/>
              </a:spcBef>
              <a:defRPr sz="3230"/>
            </a:pPr>
            <a:r>
              <a:t>.gradle files</a:t>
            </a:r>
          </a:p>
          <a:p>
            <a:pPr marL="777240" lvl="1" indent="-388620" defTabSz="496570">
              <a:spcBef>
                <a:spcPts val="3500"/>
              </a:spcBef>
              <a:defRPr sz="3230"/>
            </a:pPr>
            <a:r>
              <a:t>.properties files</a:t>
            </a:r>
          </a:p>
          <a:p>
            <a:pPr marL="777240" lvl="1" indent="-388620" defTabSz="496570">
              <a:spcBef>
                <a:spcPts val="3500"/>
              </a:spcBef>
              <a:defRPr sz="3230"/>
            </a:pPr>
            <a:r>
              <a:t>.png, .svg files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Android Manife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Android Manifest</a:t>
            </a:r>
          </a:p>
        </p:txBody>
      </p:sp>
      <p:sp>
        <p:nvSpPr>
          <p:cNvPr id="202" name="AndroidManifest.xml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6052" indent="-416052" defTabSz="531622">
              <a:spcBef>
                <a:spcPts val="3800"/>
              </a:spcBef>
              <a:defRPr sz="3458"/>
            </a:pPr>
            <a:r>
              <a:t>AndroidManifest.xml</a:t>
            </a:r>
          </a:p>
          <a:p>
            <a:pPr marL="832104" lvl="1" indent="-416052" defTabSz="531622">
              <a:spcBef>
                <a:spcPts val="3800"/>
              </a:spcBef>
              <a:defRPr sz="3458"/>
            </a:pPr>
            <a:r>
              <a:t>This is basically your project outline and settings file</a:t>
            </a:r>
          </a:p>
          <a:p>
            <a:pPr marL="832104" lvl="1" indent="-416052" defTabSz="531622">
              <a:spcBef>
                <a:spcPts val="3800"/>
              </a:spcBef>
              <a:defRPr sz="3458"/>
            </a:pPr>
            <a:r>
              <a:t>Any “Activity” will need to be added here</a:t>
            </a:r>
          </a:p>
          <a:p>
            <a:pPr marL="832104" lvl="1" indent="-416052" defTabSz="531622">
              <a:spcBef>
                <a:spcPts val="3800"/>
              </a:spcBef>
              <a:defRPr sz="3458"/>
            </a:pPr>
            <a:r>
              <a:t>uses permissions</a:t>
            </a:r>
          </a:p>
          <a:p>
            <a:pPr marL="832104" lvl="1" indent="-416052" defTabSz="531622">
              <a:spcBef>
                <a:spcPts val="3800"/>
              </a:spcBef>
              <a:defRPr sz="3458"/>
            </a:pPr>
            <a:r>
              <a:t>services</a:t>
            </a:r>
          </a:p>
          <a:p>
            <a:pPr marL="832104" lvl="1" indent="-416052" defTabSz="531622">
              <a:spcBef>
                <a:spcPts val="3800"/>
              </a:spcBef>
              <a:defRPr sz="3458"/>
            </a:pPr>
            <a:r>
              <a:t>requirements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build.gra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build.grade</a:t>
            </a:r>
          </a:p>
        </p:txBody>
      </p:sp>
      <p:sp>
        <p:nvSpPr>
          <p:cNvPr id="205" name="There are two in the projec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8620" indent="-388620" defTabSz="496570">
              <a:spcBef>
                <a:spcPts val="3500"/>
              </a:spcBef>
              <a:defRPr sz="3230"/>
            </a:pPr>
            <a:r>
              <a:t>There are two in the project</a:t>
            </a:r>
          </a:p>
          <a:p>
            <a:pPr marL="777240" lvl="1" indent="-388620" defTabSz="496570">
              <a:spcBef>
                <a:spcPts val="3500"/>
              </a:spcBef>
              <a:defRPr sz="3230"/>
            </a:pPr>
            <a:r>
              <a:t>Module and Project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Module defines the following:</a:t>
            </a:r>
          </a:p>
          <a:p>
            <a:pPr marL="1165860" lvl="2" indent="-388620" defTabSz="496570">
              <a:spcBef>
                <a:spcPts val="3500"/>
              </a:spcBef>
              <a:defRPr sz="3230"/>
            </a:pPr>
            <a:r>
              <a:t>Libraries to compile (dependancies)</a:t>
            </a:r>
          </a:p>
          <a:p>
            <a:pPr marL="1165860" lvl="2" indent="-388620" defTabSz="496570">
              <a:spcBef>
                <a:spcPts val="3500"/>
              </a:spcBef>
              <a:defRPr sz="3230"/>
            </a:pPr>
            <a:r>
              <a:t>min/max SDK version</a:t>
            </a:r>
          </a:p>
          <a:p>
            <a:pPr marL="1165860" lvl="2" indent="-388620" defTabSz="496570">
              <a:spcBef>
                <a:spcPts val="3500"/>
              </a:spcBef>
              <a:defRPr sz="3230"/>
            </a:pPr>
            <a:r>
              <a:t>appID</a:t>
            </a:r>
          </a:p>
          <a:p>
            <a:pPr marL="1165860" lvl="2" indent="-388620" defTabSz="496570">
              <a:spcBef>
                <a:spcPts val="3500"/>
              </a:spcBef>
              <a:defRPr sz="3230"/>
            </a:pPr>
            <a:r>
              <a:t>appVersion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/res direct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/res directory</a:t>
            </a:r>
          </a:p>
        </p:txBody>
      </p:sp>
      <p:sp>
        <p:nvSpPr>
          <p:cNvPr id="208" name="Composed mostly of .xml and .png fil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6615" indent="-356615" defTabSz="455675">
              <a:spcBef>
                <a:spcPts val="3200"/>
              </a:spcBef>
              <a:defRPr sz="2964"/>
            </a:pPr>
            <a:r>
              <a:t>Composed mostly of .xml and .png files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Where you build:</a:t>
            </a:r>
          </a:p>
          <a:p>
            <a:pPr marL="1069847" lvl="2" indent="-356615" defTabSz="455675">
              <a:spcBef>
                <a:spcPts val="3200"/>
              </a:spcBef>
              <a:defRPr sz="2964"/>
            </a:pPr>
            <a:r>
              <a:t>Layouts, custom drawings,</a:t>
            </a:r>
          </a:p>
          <a:p>
            <a:pPr marL="1069847" lvl="2" indent="-356615" defTabSz="455675">
              <a:spcBef>
                <a:spcPts val="3200"/>
              </a:spcBef>
              <a:defRPr sz="2964"/>
            </a:pPr>
            <a:r>
              <a:t>images, strings, styling, colors,</a:t>
            </a:r>
          </a:p>
          <a:p>
            <a:pPr marL="1069847" lvl="2" indent="-356615" defTabSz="455675">
              <a:spcBef>
                <a:spcPts val="3200"/>
              </a:spcBef>
              <a:defRPr sz="2964"/>
            </a:pPr>
            <a:r>
              <a:t>dimens (dimensions file)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Will define your layout based on screen size, density, orientation, etc.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Java classes will use these to wire-up your interface to code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What is Expecte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Expected</a:t>
            </a:r>
          </a:p>
        </p:txBody>
      </p:sp>
      <p:sp>
        <p:nvSpPr>
          <p:cNvPr id="126" name="You will need access to a computer that has Android Studio 3.x (hopefully 3.2/3.3)…"/>
          <p:cNvSpPr txBox="1">
            <a:spLocks noGrp="1"/>
          </p:cNvSpPr>
          <p:nvPr>
            <p:ph type="body" idx="1"/>
          </p:nvPr>
        </p:nvSpPr>
        <p:spPr>
          <a:xfrm>
            <a:off x="952500" y="2083544"/>
            <a:ext cx="11099800" cy="7313712"/>
          </a:xfrm>
          <a:prstGeom prst="rect">
            <a:avLst/>
          </a:prstGeom>
        </p:spPr>
        <p:txBody>
          <a:bodyPr/>
          <a:lstStyle/>
          <a:p>
            <a:r>
              <a:t>You will need access to a computer that has Android Studio 3.x (hopefully 3.2/3.3)</a:t>
            </a:r>
          </a:p>
          <a:p>
            <a:r>
              <a:t>Your projects will be actual applications that you will submit to me</a:t>
            </a:r>
          </a:p>
          <a:p>
            <a:r>
              <a:t>You should know the basic concepts of Object Oriented Programming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/java direct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/java directory</a:t>
            </a:r>
          </a:p>
        </p:txBody>
      </p:sp>
      <p:sp>
        <p:nvSpPr>
          <p:cNvPr id="211" name="where your app packages liv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1479" indent="-411479" defTabSz="525779">
              <a:spcBef>
                <a:spcPts val="3700"/>
              </a:spcBef>
              <a:defRPr sz="3420"/>
            </a:pPr>
            <a:r>
              <a:t>where your app packages live</a:t>
            </a:r>
          </a:p>
          <a:p>
            <a:pPr marL="411479" indent="-411479" defTabSz="525779">
              <a:spcBef>
                <a:spcPts val="3700"/>
              </a:spcBef>
              <a:defRPr sz="3420"/>
            </a:pPr>
            <a:r>
              <a:t>uses “reversed” domain naming convention (common in any Java)</a:t>
            </a:r>
          </a:p>
          <a:p>
            <a:pPr marL="411479" indent="-411479" defTabSz="525779">
              <a:spcBef>
                <a:spcPts val="3700"/>
              </a:spcBef>
              <a:defRPr sz="3420"/>
            </a:pPr>
            <a:r>
              <a:t>The classes that will be compiled into the .apk file as byte code/native code</a:t>
            </a:r>
          </a:p>
          <a:p>
            <a:pPr marL="411479" indent="-411479" defTabSz="525779">
              <a:spcBef>
                <a:spcPts val="3700"/>
              </a:spcBef>
              <a:defRPr sz="3420"/>
            </a:pPr>
            <a:r>
              <a:t>Most of your time is spent here after you've defined your layouts in the /res directory</a:t>
            </a:r>
          </a:p>
          <a:p>
            <a:pPr marL="411479" indent="-411479" defTabSz="525779">
              <a:spcBef>
                <a:spcPts val="3700"/>
              </a:spcBef>
              <a:defRPr sz="3420"/>
            </a:pPr>
            <a:r>
              <a:t>Both Java and Kotlin files live in this directory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What is Expecte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Expected</a:t>
            </a:r>
          </a:p>
        </p:txBody>
      </p:sp>
      <p:sp>
        <p:nvSpPr>
          <p:cNvPr id="129" name="You will spend a good amount of time on some of these projects (10+ hours per project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You will spend a good amount of time on some of these projects (10+ hours per project)</a:t>
            </a:r>
          </a:p>
          <a:p>
            <a:r>
              <a:t>You will have to do some research</a:t>
            </a:r>
          </a:p>
          <a:p>
            <a:r>
              <a:t>You are expected to ask me questions whenever!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Quick 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Quick Overview</a:t>
            </a:r>
          </a:p>
        </p:txBody>
      </p:sp>
      <p:sp>
        <p:nvSpPr>
          <p:cNvPr id="132" name="Android was NOT Goog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Android was NOT Google</a:t>
            </a:r>
          </a:p>
          <a:p>
            <a:pPr lvl="1"/>
            <a:r>
              <a:t>Google bought the company in 2005</a:t>
            </a:r>
          </a:p>
          <a:p>
            <a:r>
              <a:t>First public android device released released in 2008 - HTC Dream (T-Mobile G1)</a:t>
            </a:r>
          </a:p>
          <a:p>
            <a:r>
              <a:t>Ran Android version 1.5 “Donut”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Version names"/>
          <p:cNvSpPr txBox="1">
            <a:spLocks noGrp="1"/>
          </p:cNvSpPr>
          <p:nvPr>
            <p:ph type="title"/>
          </p:nvPr>
        </p:nvSpPr>
        <p:spPr>
          <a:xfrm>
            <a:off x="952500" y="406400"/>
            <a:ext cx="11099800" cy="1429991"/>
          </a:xfrm>
          <a:prstGeom prst="rect">
            <a:avLst/>
          </a:prstGeom>
        </p:spPr>
        <p:txBody>
          <a:bodyPr/>
          <a:lstStyle/>
          <a:p>
            <a:r>
              <a:t>Version names</a:t>
            </a:r>
          </a:p>
        </p:txBody>
      </p:sp>
      <p:sp>
        <p:nvSpPr>
          <p:cNvPr id="135" name="Google uses a “confection” naming method"/>
          <p:cNvSpPr txBox="1">
            <a:spLocks noGrp="1"/>
          </p:cNvSpPr>
          <p:nvPr>
            <p:ph type="body" sz="quarter" idx="1"/>
          </p:nvPr>
        </p:nvSpPr>
        <p:spPr>
          <a:xfrm>
            <a:off x="952500" y="1634430"/>
            <a:ext cx="11099800" cy="93097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</a:lstStyle>
          <a:p>
            <a:r>
              <a:t>Google uses a “confection” naming method</a:t>
            </a:r>
          </a:p>
        </p:txBody>
      </p:sp>
      <p:sp>
        <p:nvSpPr>
          <p:cNvPr id="136" name="1.5 Cupcake…"/>
          <p:cNvSpPr txBox="1"/>
          <p:nvPr/>
        </p:nvSpPr>
        <p:spPr>
          <a:xfrm>
            <a:off x="775493" y="2806922"/>
            <a:ext cx="5819529" cy="6061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marL="758951" lvl="1" indent="-379475" algn="l" defTabSz="484886">
              <a:spcBef>
                <a:spcPts val="3400"/>
              </a:spcBef>
              <a:buSzPct val="32000"/>
              <a:buBlip>
                <a:blip r:embed="rId2"/>
              </a:buBlip>
              <a:defRPr sz="3154"/>
            </a:pPr>
            <a:r>
              <a:t>1.5 Cupcake</a:t>
            </a:r>
          </a:p>
          <a:p>
            <a:pPr marL="758951" lvl="1" indent="-379475" algn="l" defTabSz="484886">
              <a:spcBef>
                <a:spcPts val="3400"/>
              </a:spcBef>
              <a:buSzPct val="32000"/>
              <a:buBlip>
                <a:blip r:embed="rId2"/>
              </a:buBlip>
              <a:defRPr sz="3154"/>
            </a:pPr>
            <a:r>
              <a:t>1.6 Donut</a:t>
            </a:r>
          </a:p>
          <a:p>
            <a:pPr marL="758951" lvl="1" indent="-379475" algn="l" defTabSz="484886">
              <a:spcBef>
                <a:spcPts val="3400"/>
              </a:spcBef>
              <a:buSzPct val="32000"/>
              <a:buBlip>
                <a:blip r:embed="rId2"/>
              </a:buBlip>
              <a:defRPr sz="3154"/>
            </a:pPr>
            <a:r>
              <a:t>2.0-2.1 Eclair</a:t>
            </a:r>
          </a:p>
          <a:p>
            <a:pPr marL="758951" lvl="1" indent="-379475" algn="l" defTabSz="484886">
              <a:spcBef>
                <a:spcPts val="3400"/>
              </a:spcBef>
              <a:buSzPct val="32000"/>
              <a:buBlip>
                <a:blip r:embed="rId2"/>
              </a:buBlip>
              <a:defRPr sz="3154"/>
            </a:pPr>
            <a:r>
              <a:t>2.2 FroYo (Frozen Yogurt)</a:t>
            </a:r>
          </a:p>
          <a:p>
            <a:pPr marL="758951" lvl="1" indent="-379475" algn="l" defTabSz="484886">
              <a:spcBef>
                <a:spcPts val="3400"/>
              </a:spcBef>
              <a:buSzPct val="32000"/>
              <a:buBlip>
                <a:blip r:embed="rId2"/>
              </a:buBlip>
              <a:defRPr sz="3154"/>
            </a:pPr>
            <a:r>
              <a:t>2.3 Gingerbread</a:t>
            </a:r>
          </a:p>
          <a:p>
            <a:pPr marL="758951" lvl="1" indent="-379475" algn="l" defTabSz="484886">
              <a:spcBef>
                <a:spcPts val="3400"/>
              </a:spcBef>
              <a:buSzPct val="32000"/>
              <a:buBlip>
                <a:blip r:embed="rId2"/>
              </a:buBlip>
              <a:defRPr sz="3154"/>
            </a:pPr>
            <a:r>
              <a:t>3.0 Honeycomb</a:t>
            </a:r>
          </a:p>
          <a:p>
            <a:pPr marL="758951" lvl="1" indent="-379475" algn="l" defTabSz="484886">
              <a:spcBef>
                <a:spcPts val="3400"/>
              </a:spcBef>
              <a:buSzPct val="32000"/>
              <a:buBlip>
                <a:blip r:embed="rId2"/>
              </a:buBlip>
              <a:defRPr sz="3154"/>
            </a:pPr>
            <a:r>
              <a:t>4.0 Ice Cream Sandwich</a:t>
            </a:r>
          </a:p>
        </p:txBody>
      </p:sp>
      <p:sp>
        <p:nvSpPr>
          <p:cNvPr id="137" name="4.1-4.3 Jelly Bean…"/>
          <p:cNvSpPr txBox="1"/>
          <p:nvPr/>
        </p:nvSpPr>
        <p:spPr>
          <a:xfrm>
            <a:off x="6375400" y="2806923"/>
            <a:ext cx="5819527" cy="6061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marL="758951" lvl="1" indent="-379475" algn="l" defTabSz="484886">
              <a:spcBef>
                <a:spcPts val="3400"/>
              </a:spcBef>
              <a:buSzPct val="32000"/>
              <a:buBlip>
                <a:blip r:embed="rId2"/>
              </a:buBlip>
              <a:defRPr sz="3154"/>
            </a:pPr>
            <a:r>
              <a:t>4.1-4.3 Jelly Bean</a:t>
            </a:r>
          </a:p>
          <a:p>
            <a:pPr marL="758951" lvl="1" indent="-379475" algn="l" defTabSz="484886">
              <a:spcBef>
                <a:spcPts val="3400"/>
              </a:spcBef>
              <a:buSzPct val="32000"/>
              <a:buBlip>
                <a:blip r:embed="rId2"/>
              </a:buBlip>
              <a:defRPr sz="3154"/>
            </a:pPr>
            <a:r>
              <a:t>4.4 Kit Kat</a:t>
            </a:r>
          </a:p>
          <a:p>
            <a:pPr marL="758951" lvl="1" indent="-379475" algn="l" defTabSz="484886">
              <a:spcBef>
                <a:spcPts val="3400"/>
              </a:spcBef>
              <a:buSzPct val="32000"/>
              <a:buBlip>
                <a:blip r:embed="rId2"/>
              </a:buBlip>
              <a:defRPr sz="3154"/>
            </a:pPr>
            <a:r>
              <a:t>5.0-5.1 Lollipop</a:t>
            </a:r>
          </a:p>
          <a:p>
            <a:pPr marL="758951" lvl="1" indent="-379475" algn="l" defTabSz="484886">
              <a:spcBef>
                <a:spcPts val="3400"/>
              </a:spcBef>
              <a:buSzPct val="32000"/>
              <a:buBlip>
                <a:blip r:embed="rId2"/>
              </a:buBlip>
              <a:defRPr sz="3154"/>
            </a:pPr>
            <a:r>
              <a:t>6.0 Marshmallow</a:t>
            </a:r>
          </a:p>
          <a:p>
            <a:pPr marL="758951" lvl="1" indent="-379475" algn="l" defTabSz="484886">
              <a:spcBef>
                <a:spcPts val="3400"/>
              </a:spcBef>
              <a:buSzPct val="32000"/>
              <a:buBlip>
                <a:blip r:embed="rId2"/>
              </a:buBlip>
              <a:defRPr sz="3154"/>
            </a:pPr>
            <a:r>
              <a:t>7.0 Nougat</a:t>
            </a:r>
          </a:p>
          <a:p>
            <a:pPr marL="758951" lvl="1" indent="-379475" algn="l" defTabSz="484886">
              <a:spcBef>
                <a:spcPts val="3400"/>
              </a:spcBef>
              <a:buSzPct val="32000"/>
              <a:buBlip>
                <a:blip r:embed="rId2"/>
              </a:buBlip>
              <a:defRPr sz="3154"/>
            </a:pPr>
            <a:r>
              <a:t>8.0-8.1 Oreo</a:t>
            </a:r>
          </a:p>
          <a:p>
            <a:pPr marL="758951" lvl="1" indent="-379475" algn="l" defTabSz="484886">
              <a:spcBef>
                <a:spcPts val="3400"/>
              </a:spcBef>
              <a:buSzPct val="32000"/>
              <a:buBlip>
                <a:blip r:embed="rId2"/>
              </a:buBlip>
              <a:defRPr sz="3154"/>
            </a:pPr>
            <a:r>
              <a:t>9.0 Pie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ore Androi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Core Android</a:t>
            </a:r>
          </a:p>
        </p:txBody>
      </p:sp>
      <p:sp>
        <p:nvSpPr>
          <p:cNvPr id="140" name="Android is based on a linux kernel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1479" indent="-411479" defTabSz="525779">
              <a:spcBef>
                <a:spcPts val="3700"/>
              </a:spcBef>
              <a:defRPr sz="3420"/>
            </a:pPr>
            <a:r>
              <a:t>Android is based on a linux kernel</a:t>
            </a:r>
          </a:p>
          <a:p>
            <a:pPr marL="411479" indent="-411479" defTabSz="525779">
              <a:spcBef>
                <a:spcPts val="3700"/>
              </a:spcBef>
              <a:defRPr sz="3420"/>
            </a:pPr>
            <a:r>
              <a:t>Uses Garbage collection</a:t>
            </a:r>
          </a:p>
          <a:p>
            <a:pPr marL="411479" indent="-411479" defTabSz="525779">
              <a:spcBef>
                <a:spcPts val="3700"/>
              </a:spcBef>
              <a:defRPr sz="3420"/>
            </a:pPr>
            <a:r>
              <a:t>Main hardware is ARM but supports x86 and MIPS architectures (32-bit and 64-bit as well)</a:t>
            </a:r>
          </a:p>
          <a:p>
            <a:pPr marL="411479" indent="-411479" defTabSz="525779">
              <a:spcBef>
                <a:spcPts val="3700"/>
              </a:spcBef>
              <a:defRPr sz="3420"/>
            </a:pPr>
            <a:r>
              <a:t>Uses either the Dalvik engine or Android Runtime (there are some major changes here)</a:t>
            </a:r>
          </a:p>
          <a:p>
            <a:pPr marL="411479" indent="-411479" defTabSz="525779">
              <a:spcBef>
                <a:spcPts val="3700"/>
              </a:spcBef>
              <a:defRPr sz="3420"/>
            </a:pPr>
            <a:r>
              <a:t>Dalvik Engine is only on OS versions &lt; 5.0 </a:t>
            </a:r>
            <a:br/>
            <a:r>
              <a:t>(4.4 was experimental)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Dalvi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Dalvik</a:t>
            </a:r>
          </a:p>
        </p:txBody>
      </p:sp>
      <p:sp>
        <p:nvSpPr>
          <p:cNvPr id="143" name="Is at its basic level, a JV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6052" indent="-416052" defTabSz="531622">
              <a:spcBef>
                <a:spcPts val="3800"/>
              </a:spcBef>
              <a:defRPr sz="3458"/>
            </a:pPr>
            <a:r>
              <a:t>Is at its basic level, a JVM</a:t>
            </a:r>
          </a:p>
          <a:p>
            <a:pPr marL="416052" indent="-416052" defTabSz="531622">
              <a:spcBef>
                <a:spcPts val="3800"/>
              </a:spcBef>
              <a:defRPr sz="3458"/>
            </a:pPr>
            <a:r>
              <a:t>Programs are compiled to Java byte code and then translated for dalvik to read</a:t>
            </a:r>
          </a:p>
          <a:p>
            <a:pPr marL="416052" indent="-416052" defTabSz="531622">
              <a:spcBef>
                <a:spcPts val="3800"/>
              </a:spcBef>
              <a:defRPr sz="3458"/>
            </a:pPr>
            <a:r>
              <a:t>Files stored as .dex or .odex</a:t>
            </a:r>
          </a:p>
          <a:p>
            <a:pPr marL="416052" indent="-416052" defTabSz="531622">
              <a:spcBef>
                <a:spcPts val="3800"/>
              </a:spcBef>
              <a:defRPr sz="3458"/>
            </a:pPr>
            <a:r>
              <a:t>Has a maximum limit of methods - 65536 to be exact</a:t>
            </a:r>
          </a:p>
          <a:p>
            <a:pPr marL="416052" indent="-416052" defTabSz="531622">
              <a:spcBef>
                <a:spcPts val="3800"/>
              </a:spcBef>
              <a:defRPr sz="3458"/>
            </a:pPr>
            <a:r>
              <a:t>Can be addressed with multi-dex applications</a:t>
            </a:r>
          </a:p>
          <a:p>
            <a:pPr marL="416052" indent="-416052" defTabSz="531622">
              <a:spcBef>
                <a:spcPts val="3800"/>
              </a:spcBef>
              <a:defRPr sz="3458"/>
            </a:pPr>
            <a:r>
              <a:t>Uses JIT Compilation (Just In Time)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Android Runtime (ART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Android Runtime (ART)</a:t>
            </a:r>
          </a:p>
        </p:txBody>
      </p:sp>
      <p:sp>
        <p:nvSpPr>
          <p:cNvPr id="146" name="Replaces Dalvik starting with Kit Kat (experimental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8055" indent="-448055" defTabSz="572516">
              <a:spcBef>
                <a:spcPts val="4100"/>
              </a:spcBef>
              <a:defRPr sz="3724"/>
            </a:pPr>
            <a:r>
              <a:t>Replaces Dalvik starting with Kit Kat (experimental)</a:t>
            </a:r>
          </a:p>
          <a:p>
            <a:pPr marL="448055" indent="-448055" defTabSz="572516">
              <a:spcBef>
                <a:spcPts val="4100"/>
              </a:spcBef>
              <a:defRPr sz="3724"/>
            </a:pPr>
            <a:r>
              <a:t>Is now the default runtime for android versions &gt; 5.0</a:t>
            </a:r>
          </a:p>
          <a:p>
            <a:pPr marL="448055" indent="-448055" defTabSz="572516">
              <a:spcBef>
                <a:spcPts val="4100"/>
              </a:spcBef>
              <a:defRPr sz="3724"/>
            </a:pPr>
            <a:r>
              <a:t>Much better garbage collection</a:t>
            </a:r>
          </a:p>
          <a:p>
            <a:pPr marL="448055" indent="-448055" defTabSz="572516">
              <a:spcBef>
                <a:spcPts val="4100"/>
              </a:spcBef>
              <a:defRPr sz="3724"/>
            </a:pPr>
            <a:r>
              <a:t>Better memory management</a:t>
            </a:r>
          </a:p>
          <a:p>
            <a:pPr marL="448055" indent="-448055" defTabSz="572516">
              <a:spcBef>
                <a:spcPts val="4100"/>
              </a:spcBef>
              <a:defRPr sz="3724"/>
            </a:pPr>
            <a:r>
              <a:t>Better battery life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1347</Words>
  <Application>Microsoft Macintosh PowerPoint</Application>
  <PresentationFormat>Custom</PresentationFormat>
  <Paragraphs>198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Helvetica</vt:lpstr>
      <vt:lpstr>Helvetica Light</vt:lpstr>
      <vt:lpstr>Helvetica Neue</vt:lpstr>
      <vt:lpstr>Gradient</vt:lpstr>
      <vt:lpstr>Android Programming</vt:lpstr>
      <vt:lpstr>What is Expected</vt:lpstr>
      <vt:lpstr>What is Expected</vt:lpstr>
      <vt:lpstr>What is Expected</vt:lpstr>
      <vt:lpstr>Quick Overview</vt:lpstr>
      <vt:lpstr>Version names</vt:lpstr>
      <vt:lpstr>Core Android</vt:lpstr>
      <vt:lpstr>Dalvik</vt:lpstr>
      <vt:lpstr>Android Runtime (ART)</vt:lpstr>
      <vt:lpstr>Android Runtime (ART)</vt:lpstr>
      <vt:lpstr>Dalvik Virtual Machine  vs  Android Runtime</vt:lpstr>
      <vt:lpstr>Comparison</vt:lpstr>
      <vt:lpstr>The Mobile Wars</vt:lpstr>
      <vt:lpstr>Android’s Greatness</vt:lpstr>
      <vt:lpstr>“Religious” Wars</vt:lpstr>
      <vt:lpstr>It Really Doesn't Matter</vt:lpstr>
      <vt:lpstr>Android’s Issues</vt:lpstr>
      <vt:lpstr>Android Apps</vt:lpstr>
      <vt:lpstr>Android Apps</vt:lpstr>
      <vt:lpstr>Good News!</vt:lpstr>
      <vt:lpstr>Google's Response</vt:lpstr>
      <vt:lpstr>Creating Android Apps</vt:lpstr>
      <vt:lpstr>Creating Android Apps</vt:lpstr>
      <vt:lpstr>Android ADB</vt:lpstr>
      <vt:lpstr>Where to find Information</vt:lpstr>
      <vt:lpstr>Quick Getting Started</vt:lpstr>
      <vt:lpstr>Android Manifest</vt:lpstr>
      <vt:lpstr>build.grade</vt:lpstr>
      <vt:lpstr>/res directory</vt:lpstr>
      <vt:lpstr>/java directory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Programming</dc:title>
  <cp:lastModifiedBy>Eric Goodwin</cp:lastModifiedBy>
  <cp:revision>1</cp:revision>
  <dcterms:modified xsi:type="dcterms:W3CDTF">2019-01-29T01:07:05Z</dcterms:modified>
</cp:coreProperties>
</file>