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s.statcounter.com/os-market-share/mobile/worldwide" TargetMode="External"/><Relationship Id="rId3" Type="http://schemas.openxmlformats.org/officeDocument/2006/relationships/hyperlink" Target="https://deviceatlas.com/blog/android-v-ios-market-share#us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droid Programm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Programming</a:t>
            </a:r>
          </a:p>
        </p:txBody>
      </p:sp>
      <p:sp>
        <p:nvSpPr>
          <p:cNvPr id="120" name="CMP SCI 4020/5020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CMP SCI 4020/5020</a:t>
            </a:r>
          </a:p>
          <a:p>
            <a:pPr/>
            <a:r>
              <a:t>Spring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droid Runtime (A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Runtime (ART)</a:t>
            </a:r>
          </a:p>
        </p:txBody>
      </p:sp>
      <p:sp>
        <p:nvSpPr>
          <p:cNvPr id="149" name="uses AOT Compilation (Ahead of tim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uses AOT Compilation (Ahead of time)</a:t>
            </a:r>
          </a:p>
          <a:p>
            <a:pPr lvl="2" marL="1344168" indent="-448055" defTabSz="572516">
              <a:spcBef>
                <a:spcPts val="4100"/>
              </a:spcBef>
              <a:defRPr sz="3724"/>
            </a:pPr>
            <a:r>
              <a:t>Takes up more storage space vs. JIT</a:t>
            </a:r>
          </a:p>
          <a:p>
            <a:pPr lvl="2" marL="1344168" indent="-448055" defTabSz="572516">
              <a:spcBef>
                <a:spcPts val="4100"/>
              </a:spcBef>
              <a:defRPr sz="3724"/>
            </a:pPr>
            <a:r>
              <a:t>7.0 includes some JIT abilities for performance increases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Uses the same .dex file but has .elf replacing .odex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Also limited by 65K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lvik Virtual Machin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defRPr sz="4480"/>
            </a:pPr>
            <a:r>
              <a:t>Dalvik Virtual Machine </a:t>
            </a:r>
          </a:p>
          <a:p>
            <a:pPr defTabSz="327152">
              <a:defRPr sz="4480"/>
            </a:pPr>
            <a:r>
              <a:t>vs </a:t>
            </a:r>
          </a:p>
          <a:p>
            <a:pPr defTabSz="327152">
              <a:defRPr sz="4480"/>
            </a:pPr>
            <a:r>
              <a:t>Android Runtime</a:t>
            </a:r>
          </a:p>
        </p:txBody>
      </p:sp>
      <p:sp>
        <p:nvSpPr>
          <p:cNvPr id="152" name="Dalvik only used JIT compi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Dalvik only used JIT compilation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Code is compiled to native in chunks and when needed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Compilation happens during runtime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Lots of dynamic translation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ART uses AOT compilation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Code is fully compiled to native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Larger binaries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Static translation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1159321" y="1581822"/>
            <a:ext cx="11079337" cy="7890047"/>
          </a:xfrm>
          <a:prstGeom prst="rect">
            <a:avLst/>
          </a:prstGeom>
          <a:gradFill>
            <a:gsLst>
              <a:gs pos="0">
                <a:srgbClr val="EBEBEB"/>
              </a:gs>
              <a:gs pos="100000">
                <a:srgbClr val="9292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Comparison"/>
          <p:cNvSpPr txBox="1"/>
          <p:nvPr>
            <p:ph type="title"/>
          </p:nvPr>
        </p:nvSpPr>
        <p:spPr>
          <a:xfrm>
            <a:off x="952500" y="254000"/>
            <a:ext cx="11099800" cy="1401217"/>
          </a:xfrm>
          <a:prstGeom prst="rect">
            <a:avLst/>
          </a:prstGeom>
        </p:spPr>
        <p:txBody>
          <a:bodyPr/>
          <a:lstStyle/>
          <a:p>
            <a:pPr/>
            <a:r>
              <a:t>Comparison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390" y="1581907"/>
            <a:ext cx="8658358" cy="7889928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Mobile W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Mobile Wars</a:t>
            </a:r>
          </a:p>
        </p:txBody>
      </p:sp>
      <p:pic>
        <p:nvPicPr>
          <p:cNvPr id="159" name="Apple-vs-Android-HD-Funny-Picture.jpg" descr="Apple-vs-Android-HD-Funny-Pi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506" y="2503866"/>
            <a:ext cx="10031788" cy="6269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ndroid’s Great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Android’s Greatness</a:t>
            </a:r>
          </a:p>
        </p:txBody>
      </p:sp>
      <p:sp>
        <p:nvSpPr>
          <p:cNvPr id="162" name="HUGE market share: ~75% worldwi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HUGE market share: ~75% worldwide</a:t>
            </a:r>
          </a:p>
          <a:p>
            <a:pPr lvl="2" marL="1330452" indent="-443484" defTabSz="566674">
              <a:spcBef>
                <a:spcPts val="3800"/>
              </a:spcBef>
              <a:defRPr sz="3686"/>
            </a:pPr>
            <a:r>
              <a:t>42.7% vs 56.9% iOS US Market share</a:t>
            </a:r>
            <a:br/>
            <a:r>
              <a:rPr sz="2134"/>
              <a:t>(</a:t>
            </a:r>
            <a:r>
              <a:rPr sz="2134" u="sng">
                <a:hlinkClick r:id="rId2" invalidUrl="" action="" tgtFrame="" tooltip="" history="1" highlightClick="0" endSnd="0"/>
              </a:rPr>
              <a:t>http://gs.statcounter.com/os-market-share/mobile/worldwide</a:t>
            </a:r>
            <a:r>
              <a:rPr sz="2134"/>
              <a:t>)</a:t>
            </a:r>
          </a:p>
          <a:p>
            <a:pPr lvl="2" marL="1330452" indent="-443484" defTabSz="566674">
              <a:spcBef>
                <a:spcPts val="2000"/>
              </a:spcBef>
              <a:defRPr sz="3686"/>
            </a:pPr>
            <a:r>
              <a:t>37% to 63% iOS US Market share</a:t>
            </a:r>
            <a:br/>
            <a:r>
              <a:rPr sz="2134"/>
              <a:t>(</a:t>
            </a:r>
            <a:r>
              <a:rPr sz="2134" u="sng">
                <a:hlinkClick r:id="rId3" invalidUrl="" action="" tgtFrame="" tooltip="" history="1" highlightClick="0" endSnd="0"/>
              </a:rPr>
              <a:t>https://deviceatlas.com/blog/android-v-ios-market-share#us</a:t>
            </a:r>
            <a:r>
              <a:rPr sz="2134"/>
              <a:t>)</a:t>
            </a:r>
          </a:p>
          <a:p>
            <a:pPr marL="443484" indent="-443484" defTabSz="566674">
              <a:spcBef>
                <a:spcPts val="2300"/>
              </a:spcBef>
              <a:defRPr sz="3686"/>
            </a:pPr>
            <a:r>
              <a:t>Open Source!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Lots of options when selecting a device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Developers tend to love open 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“Religious” W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“Religious” Wars</a:t>
            </a:r>
          </a:p>
        </p:txBody>
      </p:sp>
      <p:sp>
        <p:nvSpPr>
          <p:cNvPr id="165" name="Tabs or Spac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Tabs or Spaces?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Which language to start programming with?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Android or iOS?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Mac or PC?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Objective-C or Swift?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Java or Kotlin?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Java or Scala?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Java or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t Really Doesn't Ma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Really Doesn't Matter</a:t>
            </a:r>
          </a:p>
        </p:txBody>
      </p:sp>
      <p:sp>
        <p:nvSpPr>
          <p:cNvPr id="168" name="This is all (in the end) personal prefer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  <a:r>
              <a:t>This is all (in the end) personal preference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You are in this class to learn android and kotlin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If you would rather learn iOS, I will see you in the fall!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The focus should be how you write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“good code”</a:t>
            </a:r>
            <a:r>
              <a:t> and not “use 2 tab spaces instead of 4”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You should use what you are most comfortable with</a:t>
            </a:r>
          </a:p>
        </p:txBody>
      </p:sp>
      <p:sp>
        <p:nvSpPr>
          <p:cNvPr id="169" name="~ end tangent"/>
          <p:cNvSpPr txBox="1"/>
          <p:nvPr/>
        </p:nvSpPr>
        <p:spPr>
          <a:xfrm>
            <a:off x="4917821" y="8788399"/>
            <a:ext cx="31691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~ end tangent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droid’s Issues"/>
          <p:cNvSpPr txBox="1"/>
          <p:nvPr>
            <p:ph type="title"/>
          </p:nvPr>
        </p:nvSpPr>
        <p:spPr>
          <a:xfrm>
            <a:off x="952500" y="169267"/>
            <a:ext cx="11099800" cy="1316633"/>
          </a:xfrm>
          <a:prstGeom prst="rect">
            <a:avLst/>
          </a:prstGeom>
        </p:spPr>
        <p:txBody>
          <a:bodyPr/>
          <a:lstStyle/>
          <a:p>
            <a:pPr/>
            <a:r>
              <a:t>Android’s Issues</a:t>
            </a:r>
          </a:p>
        </p:txBody>
      </p:sp>
      <p:sp>
        <p:nvSpPr>
          <p:cNvPr id="172" name="EXTREMELY FRAGMENTED!!!…"/>
          <p:cNvSpPr txBox="1"/>
          <p:nvPr>
            <p:ph type="body" idx="1"/>
          </p:nvPr>
        </p:nvSpPr>
        <p:spPr>
          <a:xfrm>
            <a:off x="679276" y="1785937"/>
            <a:ext cx="11646248" cy="7091363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88"/>
            </a:pPr>
            <a:r>
              <a:t>EXTREMELY FRAGMENTED!!!</a:t>
            </a:r>
          </a:p>
          <a:p>
            <a:pPr lvl="2" marL="1042416" indent="-347472" defTabSz="443991">
              <a:spcBef>
                <a:spcPts val="3100"/>
              </a:spcBef>
              <a:defRPr sz="2888"/>
            </a:pPr>
            <a:r>
              <a:t>Google’s biggest issue with the platform (still trying to fix…)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Open Source (yes this is good and bad)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An incredible amount of badly written apps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In comparison, Play store is far less monitored than Apple’s App Store</a:t>
            </a:r>
          </a:p>
          <a:p>
            <a:pPr lvl="1" marL="694944" indent="-347472" defTabSz="443991">
              <a:spcBef>
                <a:spcPts val="3100"/>
              </a:spcBef>
              <a:defRPr sz="2888"/>
            </a:pPr>
            <a:r>
              <a:t>Results in very high chance of viruses or</a:t>
            </a:r>
          </a:p>
          <a:p>
            <a:pPr lvl="1" marL="694944" indent="-347472" defTabSz="443991">
              <a:spcBef>
                <a:spcPts val="3100"/>
              </a:spcBef>
              <a:defRPr sz="2888"/>
            </a:pPr>
            <a:r>
              <a:t>apps that run the system to the ground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Too easy to root and gain access to everyone’s app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ndroid 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Apps</a:t>
            </a:r>
          </a:p>
        </p:txBody>
      </p:sp>
      <p:sp>
        <p:nvSpPr>
          <p:cNvPr id="175" name="Apps run in a sand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Apps run in a sandbox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No one has access to it unless given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can run services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can run in the background (more limited now-a-days)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can run while the device is sleeping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pretty much act just like desktop apps at this point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As you can see, this could cause some serious issues….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droid 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Apps</a:t>
            </a:r>
          </a:p>
        </p:txBody>
      </p:sp>
      <p:sp>
        <p:nvSpPr>
          <p:cNvPr id="178" name="Because of these issues, users had to have memory/battery managers in the pa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Because of these issues, users had to have memory/battery managers in the past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Phones seem to die quicker based on the apps that were installed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It can be hard to find a good version of the app you are actually looking for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Honestly, iOS suffers from this last one as well despite apple reviewing them...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Expec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Expected</a:t>
            </a:r>
          </a:p>
        </p:txBody>
      </p:sp>
      <p:sp>
        <p:nvSpPr>
          <p:cNvPr id="123" name="You should know how to program in Java…"/>
          <p:cNvSpPr txBox="1"/>
          <p:nvPr>
            <p:ph type="body" idx="1"/>
          </p:nvPr>
        </p:nvSpPr>
        <p:spPr>
          <a:xfrm>
            <a:off x="952500" y="2083544"/>
            <a:ext cx="11099800" cy="7313712"/>
          </a:xfrm>
          <a:prstGeom prst="rect">
            <a:avLst/>
          </a:prstGeom>
        </p:spPr>
        <p:txBody>
          <a:bodyPr/>
          <a:lstStyle/>
          <a:p>
            <a:pPr/>
            <a:r>
              <a:t>You should know how to program in Java</a:t>
            </a:r>
          </a:p>
          <a:p>
            <a:pPr/>
            <a:r>
              <a:t>This is not a Java class and I am not going to teach you Java...but</a:t>
            </a:r>
          </a:p>
          <a:p>
            <a:pPr/>
            <a:r>
              <a:t>We will come across a lot of Java by using/learning Android frameworks</a:t>
            </a:r>
          </a:p>
          <a:p>
            <a:pPr/>
            <a:r>
              <a:t>This is still essential even though we will use Kotlin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d New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News!</a:t>
            </a:r>
          </a:p>
        </p:txBody>
      </p:sp>
      <p:sp>
        <p:nvSpPr>
          <p:cNvPr id="181" name="Google has stepped up their game on thi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has stepped up their game on this!</a:t>
            </a:r>
          </a:p>
          <a:p>
            <a:pPr/>
            <a:r>
              <a:t>Battery/memory managers still exist but not really needed anymore</a:t>
            </a:r>
          </a:p>
          <a:p>
            <a:pPr/>
            <a:r>
              <a:t>“Good apps” still hard to find tho….but that now plagues all app stores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's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Google's Response</a:t>
            </a:r>
          </a:p>
        </p:txBody>
      </p:sp>
      <p:sp>
        <p:nvSpPr>
          <p:cNvPr id="184" name="Apps that have viruses don't last lo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Apps that have viruses don't last long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Apps are killed by the OS typically if it takes too many resources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Google tried to fix code issues with AppCompat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Might have ACTUALLY fixed with Jetpack (We shall see)</a:t>
            </a:r>
          </a:p>
          <a:p>
            <a:pPr lvl="1" marL="822959" indent="-411479" defTabSz="525779">
              <a:spcBef>
                <a:spcPts val="3700"/>
              </a:spcBef>
              <a:defRPr sz="3420"/>
            </a:pPr>
            <a:r>
              <a:t>Incorporates AppCompat so works with older platform versions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reating Android 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Android Apps</a:t>
            </a:r>
          </a:p>
        </p:txBody>
      </p:sp>
      <p:sp>
        <p:nvSpPr>
          <p:cNvPr id="187" name="Can use most Java ID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use most Java IDEs:</a:t>
            </a:r>
          </a:p>
          <a:p>
            <a:pPr lvl="2"/>
            <a:r>
              <a:t>Android Studio (what we will use)</a:t>
            </a:r>
          </a:p>
          <a:p>
            <a:pPr lvl="2"/>
            <a:r>
              <a:t>IntelliJ (Android Plugin)</a:t>
            </a:r>
          </a:p>
          <a:p>
            <a:pPr lvl="2"/>
            <a:r>
              <a:t>Eclipse</a:t>
            </a:r>
          </a:p>
          <a:p>
            <a:pPr lvl="2"/>
            <a:r>
              <a:t>NetBeans (NBAndroid)</a:t>
            </a:r>
          </a:p>
          <a:p>
            <a:pPr/>
            <a:r>
              <a:t>Can use a text files……but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reating Android 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Android Apps</a:t>
            </a:r>
          </a:p>
        </p:txBody>
      </p:sp>
      <p:sp>
        <p:nvSpPr>
          <p:cNvPr id="190" name="Build is done using Grad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is done using Gradle</a:t>
            </a:r>
          </a:p>
          <a:p>
            <a:pPr lvl="1"/>
            <a:r>
              <a:t>This is the default for Android Studio</a:t>
            </a:r>
          </a:p>
          <a:p>
            <a:pPr lvl="1"/>
            <a:r>
              <a:t>Gradle is similar to maven or Node.js's NPM</a:t>
            </a:r>
          </a:p>
          <a:p>
            <a:pPr/>
            <a:r>
              <a:t>Builds can be done using Ant as well</a:t>
            </a:r>
          </a:p>
          <a:p>
            <a:pPr lvl="1"/>
            <a:r>
              <a:t>I believe the other IDE’s may use this still</a:t>
            </a:r>
          </a:p>
          <a:p>
            <a:pPr lvl="1"/>
            <a:r>
              <a:t>We won’t use this however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ndroid AD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ADB</a:t>
            </a:r>
          </a:p>
        </p:txBody>
      </p:sp>
      <p:sp>
        <p:nvSpPr>
          <p:cNvPr id="193" name="Android Debug Brid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Android Debug Bridge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What is used to install the apps on your device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Also what is used when rooting to gain access to the filesystem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You will see this running in Logcat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Basically, this is a UNIX shell for Android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You can run command line directly on your device with this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This will allow you to push and pull data to your phone/tablet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here to find Information"/>
          <p:cNvSpPr txBox="1"/>
          <p:nvPr>
            <p:ph type="title"/>
          </p:nvPr>
        </p:nvSpPr>
        <p:spPr>
          <a:xfrm>
            <a:off x="952500" y="63500"/>
            <a:ext cx="11099800" cy="2120900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Where to find Information</a:t>
            </a:r>
          </a:p>
        </p:txBody>
      </p:sp>
      <p:sp>
        <p:nvSpPr>
          <p:cNvPr id="196" name="You have a few resources:…"/>
          <p:cNvSpPr txBox="1"/>
          <p:nvPr>
            <p:ph type="body" idx="1"/>
          </p:nvPr>
        </p:nvSpPr>
        <p:spPr>
          <a:xfrm>
            <a:off x="598214" y="2099865"/>
            <a:ext cx="11808372" cy="6777435"/>
          </a:xfrm>
          <a:prstGeom prst="rect">
            <a:avLst/>
          </a:prstGeom>
        </p:spPr>
        <p:txBody>
          <a:bodyPr/>
          <a:lstStyle/>
          <a:p>
            <a:pPr marL="301752" indent="-301752" defTabSz="385572">
              <a:spcBef>
                <a:spcPts val="2700"/>
              </a:spcBef>
              <a:defRPr sz="2508"/>
            </a:pPr>
            <a:r>
              <a:t>You have a few resources:</a:t>
            </a:r>
          </a:p>
          <a:p>
            <a:pPr lvl="2" marL="905256" indent="-301752" defTabSz="385572">
              <a:spcBef>
                <a:spcPts val="2700"/>
              </a:spcBef>
              <a:defRPr sz="2508"/>
            </a:pPr>
            <a:r>
              <a:t>Books (Big Nerd Ranch, Kotlin for Android, etc.)</a:t>
            </a:r>
          </a:p>
          <a:p>
            <a:pPr lvl="3" marL="1207008" indent="-301752" defTabSz="385572">
              <a:spcBef>
                <a:spcPts val="2700"/>
              </a:spcBef>
              <a:defRPr sz="2508"/>
            </a:pPr>
            <a:r>
              <a:t>Kotlin for Android: will be your go-to for Kotlin conversions for android if you decide to pick it up</a:t>
            </a:r>
          </a:p>
          <a:p>
            <a:pPr lvl="2" marL="905256" indent="-301752" defTabSz="385572">
              <a:spcBef>
                <a:spcPts val="2700"/>
              </a:spcBef>
              <a:defRPr sz="2508"/>
            </a:pPr>
            <a:r>
              <a:t>Google is your friend</a:t>
            </a:r>
          </a:p>
          <a:p>
            <a:pPr lvl="3" marL="1207008" indent="-301752" defTabSz="385572">
              <a:spcBef>
                <a:spcPts val="2700"/>
              </a:spcBef>
              <a:defRPr sz="2508"/>
            </a:pPr>
            <a:r>
              <a:t>Google has a plethora of documents on Android but can be difficult to read at first</a:t>
            </a:r>
          </a:p>
          <a:p>
            <a:pPr lvl="3" marL="1207008" indent="-301752" defTabSz="385572">
              <a:spcBef>
                <a:spcPts val="2700"/>
              </a:spcBef>
              <a:defRPr sz="2508"/>
            </a:pPr>
            <a:r>
              <a:t>Stack Overflow is a good site but be careful here and choose wisely</a:t>
            </a:r>
          </a:p>
          <a:p>
            <a:pPr lvl="2" marL="905256" indent="-301752" defTabSz="385572">
              <a:spcBef>
                <a:spcPts val="2700"/>
              </a:spcBef>
              <a:defRPr sz="2508"/>
            </a:pPr>
            <a:r>
              <a:t>I will post everything I can</a:t>
            </a:r>
          </a:p>
          <a:p>
            <a:pPr lvl="3" marL="1207008" indent="-301752" defTabSz="385572">
              <a:spcBef>
                <a:spcPts val="2700"/>
              </a:spcBef>
              <a:defRPr sz="2508"/>
            </a:pPr>
            <a:r>
              <a:t>All code is yours to read, modify, use (just not copied into your projects)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Quick 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Getting Started</a:t>
            </a:r>
          </a:p>
        </p:txBody>
      </p:sp>
      <p:sp>
        <p:nvSpPr>
          <p:cNvPr id="199" name="Android creates the default project structure for yo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Android creates the default project structure for you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You will have: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.kt files or .java class files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.xml files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.gradle files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.properties files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.png, .svg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ndroid Manif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Manifest</a:t>
            </a:r>
          </a:p>
        </p:txBody>
      </p:sp>
      <p:sp>
        <p:nvSpPr>
          <p:cNvPr id="202" name="AndroidManifest.x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AndroidManifest.xml</a:t>
            </a:r>
          </a:p>
          <a:p>
            <a:pPr lvl="1" marL="832104" indent="-416052" defTabSz="531622">
              <a:spcBef>
                <a:spcPts val="3800"/>
              </a:spcBef>
              <a:defRPr sz="3458"/>
            </a:pPr>
            <a:r>
              <a:t>This is basically your project outline and settings file</a:t>
            </a:r>
          </a:p>
          <a:p>
            <a:pPr lvl="1" marL="832104" indent="-416052" defTabSz="531622">
              <a:spcBef>
                <a:spcPts val="3800"/>
              </a:spcBef>
              <a:defRPr sz="3458"/>
            </a:pPr>
            <a:r>
              <a:t>Any “Activity” will need to be added here</a:t>
            </a:r>
          </a:p>
          <a:p>
            <a:pPr lvl="1" marL="832104" indent="-416052" defTabSz="531622">
              <a:spcBef>
                <a:spcPts val="3800"/>
              </a:spcBef>
              <a:defRPr sz="3458"/>
            </a:pPr>
            <a:r>
              <a:t>uses permissions</a:t>
            </a:r>
          </a:p>
          <a:p>
            <a:pPr lvl="1" marL="832104" indent="-416052" defTabSz="531622">
              <a:spcBef>
                <a:spcPts val="3800"/>
              </a:spcBef>
              <a:defRPr sz="3458"/>
            </a:pPr>
            <a:r>
              <a:t>services</a:t>
            </a:r>
          </a:p>
          <a:p>
            <a:pPr lvl="1" marL="832104" indent="-416052" defTabSz="531622">
              <a:spcBef>
                <a:spcPts val="3800"/>
              </a:spcBef>
              <a:defRPr sz="3458"/>
            </a:pPr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uild.gr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build.grade</a:t>
            </a:r>
          </a:p>
        </p:txBody>
      </p:sp>
      <p:sp>
        <p:nvSpPr>
          <p:cNvPr id="205" name="There are two in the pro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There are two in the project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Module and Project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Module defines the following:</a:t>
            </a:r>
          </a:p>
          <a:p>
            <a:pPr lvl="2" marL="1165860" indent="-388620" defTabSz="496570">
              <a:spcBef>
                <a:spcPts val="3500"/>
              </a:spcBef>
              <a:defRPr sz="3230"/>
            </a:pPr>
            <a:r>
              <a:t>Libraries to compile (dependancies)</a:t>
            </a:r>
          </a:p>
          <a:p>
            <a:pPr lvl="2" marL="1165860" indent="-388620" defTabSz="496570">
              <a:spcBef>
                <a:spcPts val="3500"/>
              </a:spcBef>
              <a:defRPr sz="3230"/>
            </a:pPr>
            <a:r>
              <a:t>min/max SDK version</a:t>
            </a:r>
          </a:p>
          <a:p>
            <a:pPr lvl="2" marL="1165860" indent="-388620" defTabSz="496570">
              <a:spcBef>
                <a:spcPts val="3500"/>
              </a:spcBef>
              <a:defRPr sz="3230"/>
            </a:pPr>
            <a:r>
              <a:t>appID</a:t>
            </a:r>
          </a:p>
          <a:p>
            <a:pPr lvl="2" marL="1165860" indent="-388620" defTabSz="496570">
              <a:spcBef>
                <a:spcPts val="3500"/>
              </a:spcBef>
              <a:defRPr sz="3230"/>
            </a:pPr>
            <a:r>
              <a:t>appVersion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/res dire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/res directory</a:t>
            </a:r>
          </a:p>
        </p:txBody>
      </p:sp>
      <p:sp>
        <p:nvSpPr>
          <p:cNvPr id="208" name="Composed mostly of .xml and .png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Composed mostly of .xml and .png files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Where you build:</a:t>
            </a:r>
          </a:p>
          <a:p>
            <a:pPr lvl="2" marL="1069847" indent="-356615" defTabSz="455675">
              <a:spcBef>
                <a:spcPts val="3200"/>
              </a:spcBef>
              <a:defRPr sz="2964"/>
            </a:pPr>
            <a:r>
              <a:t>Layouts, custom drawings,</a:t>
            </a:r>
          </a:p>
          <a:p>
            <a:pPr lvl="2" marL="1069847" indent="-356615" defTabSz="455675">
              <a:spcBef>
                <a:spcPts val="3200"/>
              </a:spcBef>
              <a:defRPr sz="2964"/>
            </a:pPr>
            <a:r>
              <a:t>images, strings, styling, colors,</a:t>
            </a:r>
          </a:p>
          <a:p>
            <a:pPr lvl="2" marL="1069847" indent="-356615" defTabSz="455675">
              <a:spcBef>
                <a:spcPts val="3200"/>
              </a:spcBef>
              <a:defRPr sz="2964"/>
            </a:pPr>
            <a:r>
              <a:t>dimens (dimensions file)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Will define your layout based on screen size, density, orientation, etc.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Java classes will use these to wire-up your interface to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is Expec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Expected</a:t>
            </a:r>
          </a:p>
        </p:txBody>
      </p:sp>
      <p:sp>
        <p:nvSpPr>
          <p:cNvPr id="126" name="You will need access to a computer that has Android Studio 3.x (hopefully 3.2/3.3)…"/>
          <p:cNvSpPr txBox="1"/>
          <p:nvPr>
            <p:ph type="body" idx="1"/>
          </p:nvPr>
        </p:nvSpPr>
        <p:spPr>
          <a:xfrm>
            <a:off x="952500" y="2083544"/>
            <a:ext cx="11099800" cy="7313712"/>
          </a:xfrm>
          <a:prstGeom prst="rect">
            <a:avLst/>
          </a:prstGeom>
        </p:spPr>
        <p:txBody>
          <a:bodyPr/>
          <a:lstStyle/>
          <a:p>
            <a:pPr/>
            <a:r>
              <a:t>You will need access to a computer that has Android Studio 3.x (hopefully 3.2/3.3)</a:t>
            </a:r>
          </a:p>
          <a:p>
            <a:pPr/>
            <a:r>
              <a:t>Your projects will be actual applications that you will submit to me</a:t>
            </a:r>
          </a:p>
          <a:p>
            <a:pPr/>
            <a:r>
              <a:t>You should know the basic concepts of Object 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/java dire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/java directory</a:t>
            </a:r>
          </a:p>
        </p:txBody>
      </p:sp>
      <p:sp>
        <p:nvSpPr>
          <p:cNvPr id="211" name="where your app packages l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where your app packages live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uses “reversed” domain naming convention (common in any Java)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The classes that will be compiled into the .apk file as byte code/native code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Most of your time is spent here after you've defined your layouts in the /res directory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Both Java and Kotlin files live in this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Expec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Expected</a:t>
            </a:r>
          </a:p>
        </p:txBody>
      </p:sp>
      <p:sp>
        <p:nvSpPr>
          <p:cNvPr id="129" name="You will spend a good amount of time on some of these projects (10+ hours per projec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will spend a good amount of time on some of these projects (10+ hours per project)</a:t>
            </a:r>
          </a:p>
          <a:p>
            <a:pPr/>
            <a:r>
              <a:t>You will have to do some research</a:t>
            </a:r>
          </a:p>
          <a:p>
            <a:pPr/>
            <a:r>
              <a:t>You are expected to ask me questions whenever!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Quick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Overview</a:t>
            </a:r>
          </a:p>
        </p:txBody>
      </p:sp>
      <p:sp>
        <p:nvSpPr>
          <p:cNvPr id="132" name="Android was NOT Goog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was NOT Google</a:t>
            </a:r>
          </a:p>
          <a:p>
            <a:pPr lvl="1"/>
            <a:r>
              <a:t>Google bought the company in 2005</a:t>
            </a:r>
          </a:p>
          <a:p>
            <a:pPr/>
            <a:r>
              <a:t>First public android device released released in 2008 - HTC Dream (T-Mobile G1)</a:t>
            </a:r>
          </a:p>
          <a:p>
            <a:pPr/>
            <a:r>
              <a:t>Ran Android version 1.5 “Donut”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ersion names"/>
          <p:cNvSpPr txBox="1"/>
          <p:nvPr>
            <p:ph type="title"/>
          </p:nvPr>
        </p:nvSpPr>
        <p:spPr>
          <a:xfrm>
            <a:off x="952500" y="406400"/>
            <a:ext cx="11099800" cy="1429991"/>
          </a:xfrm>
          <a:prstGeom prst="rect">
            <a:avLst/>
          </a:prstGeom>
        </p:spPr>
        <p:txBody>
          <a:bodyPr/>
          <a:lstStyle/>
          <a:p>
            <a:pPr/>
            <a:r>
              <a:t>Version names</a:t>
            </a:r>
          </a:p>
        </p:txBody>
      </p:sp>
      <p:sp>
        <p:nvSpPr>
          <p:cNvPr id="135" name="Google uses a “confection” naming method"/>
          <p:cNvSpPr txBox="1"/>
          <p:nvPr>
            <p:ph type="body" sz="quarter" idx="1"/>
          </p:nvPr>
        </p:nvSpPr>
        <p:spPr>
          <a:xfrm>
            <a:off x="952500" y="1634430"/>
            <a:ext cx="11099800" cy="9309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Google uses a “confection” naming method</a:t>
            </a:r>
          </a:p>
        </p:txBody>
      </p:sp>
      <p:sp>
        <p:nvSpPr>
          <p:cNvPr id="136" name="1.5 Cupcake…"/>
          <p:cNvSpPr txBox="1"/>
          <p:nvPr/>
        </p:nvSpPr>
        <p:spPr>
          <a:xfrm>
            <a:off x="775493" y="2806922"/>
            <a:ext cx="5819529" cy="60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1.5 Cupcake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1.6 Donut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2.0-2.1 Eclair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2.2 FroYo (Frozen Yogurt)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2.3 Gingerbread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3.0 Honeycomb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4.0 Ice Cream Sandwich</a:t>
            </a:r>
          </a:p>
        </p:txBody>
      </p:sp>
      <p:sp>
        <p:nvSpPr>
          <p:cNvPr id="137" name="4.1-4.3 Jelly Bean…"/>
          <p:cNvSpPr txBox="1"/>
          <p:nvPr/>
        </p:nvSpPr>
        <p:spPr>
          <a:xfrm>
            <a:off x="6375400" y="2806923"/>
            <a:ext cx="5819527" cy="60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4.1-4.3 Jelly Bean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4.4 Kit Kat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5.0-5.1 Lollipop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6.0 Marshmallow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7.0 Nougat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8.0-8.1 Oreo</a:t>
            </a:r>
          </a:p>
          <a:p>
            <a:pPr lvl="1" marL="75895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9.0 Pie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re Andr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Android</a:t>
            </a:r>
          </a:p>
        </p:txBody>
      </p:sp>
      <p:sp>
        <p:nvSpPr>
          <p:cNvPr id="140" name="Android is based on a linux kern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Android is based on a linux kernel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Uses Garbage collection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Main hardware is ARM but supports x86 and MIPS architectures (32-bit and 64-bit as well)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Uses either the Dalvik engine or Android Runtime (there are some major changes here)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Dalvik Engine is only on OS versions &lt; 5.0 </a:t>
            </a:r>
            <a:br/>
            <a:r>
              <a:t>(4.4 was experimental)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lvi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Dalvik</a:t>
            </a:r>
          </a:p>
        </p:txBody>
      </p:sp>
      <p:sp>
        <p:nvSpPr>
          <p:cNvPr id="143" name="Is at its basic level, a JV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Is at its basic level, a JVM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Programs are compiled to Java byte code and then translated for dalvik to read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Files stored as .dex or .odex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Has a maximum limit of methods - 65536 to be exact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Can be addressed with multi-dex applications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Uses JIT Compilation (Just In Time)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ndroid Runtime (A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Runtime (ART)</a:t>
            </a:r>
          </a:p>
        </p:txBody>
      </p:sp>
      <p:sp>
        <p:nvSpPr>
          <p:cNvPr id="146" name="Replaces Dalvik starting with Kit Kat (experimenta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Replaces Dalvik starting with Kit Kat (experimental)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Is now the default runtime for android versions &gt; 5.0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Much better garbage collection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Better memory management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Better battery life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