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8" r:id="rId6"/>
    <p:sldId id="260" r:id="rId7"/>
    <p:sldId id="271" r:id="rId8"/>
    <p:sldId id="272" r:id="rId9"/>
    <p:sldId id="267" r:id="rId10"/>
    <p:sldId id="262" r:id="rId11"/>
    <p:sldId id="275" r:id="rId12"/>
    <p:sldId id="274" r:id="rId13"/>
    <p:sldId id="278" r:id="rId14"/>
    <p:sldId id="273" r:id="rId15"/>
    <p:sldId id="266" r:id="rId16"/>
    <p:sldId id="263" r:id="rId17"/>
    <p:sldId id="264" r:id="rId18"/>
    <p:sldId id="276" r:id="rId19"/>
    <p:sldId id="261" r:id="rId20"/>
    <p:sldId id="277" r:id="rId21"/>
    <p:sldId id="269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115" autoAdjust="0"/>
  </p:normalViewPr>
  <p:slideViewPr>
    <p:cSldViewPr snapToGrid="0" snapToObjects="1">
      <p:cViewPr>
        <p:scale>
          <a:sx n="100" d="100"/>
          <a:sy n="100" d="100"/>
        </p:scale>
        <p:origin x="-2128" y="-1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473D6-70D8-024B-B344-BD90F370CE13}" type="datetimeFigureOut">
              <a:rPr lang="en-US" smtClean="0"/>
              <a:t>5/18/14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0346B-3263-2B4C-9FD1-E90148B3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do the same thing going in the other direction…</a:t>
            </a:r>
          </a:p>
          <a:p>
            <a:endParaRPr lang="en-US" dirty="0" smtClean="0"/>
          </a:p>
          <a:p>
            <a:r>
              <a:rPr lang="en-US" dirty="0" smtClean="0"/>
              <a:t>Its obvious</a:t>
            </a:r>
            <a:r>
              <a:rPr lang="en-US" baseline="0" dirty="0" smtClean="0"/>
              <a:t> that it is possible to brute force open the message since the private key is known!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0346B-3263-2B4C-9FD1-E90148B3EB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private key? What is the public</a:t>
            </a:r>
            <a:r>
              <a:rPr lang="en-US" baseline="0" dirty="0" smtClean="0"/>
              <a:t> key?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you can go both ways with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0346B-3263-2B4C-9FD1-E90148B3EB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private key? What is the public</a:t>
            </a:r>
            <a:r>
              <a:rPr lang="en-US" baseline="0" dirty="0" smtClean="0"/>
              <a:t> key?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you can go both ways with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0346B-3263-2B4C-9FD1-E90148B3EB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do the same thing going in the other direction…</a:t>
            </a:r>
          </a:p>
          <a:p>
            <a:endParaRPr lang="en-US" dirty="0" smtClean="0"/>
          </a:p>
          <a:p>
            <a:r>
              <a:rPr lang="en-US" dirty="0" smtClean="0"/>
              <a:t>Its obvious</a:t>
            </a:r>
            <a:r>
              <a:rPr lang="en-US" baseline="0" dirty="0" smtClean="0"/>
              <a:t> that it is possible to brute force open the message since the private key is known!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0346B-3263-2B4C-9FD1-E90148B3EB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break may still be infeasible</a:t>
            </a:r>
            <a:r>
              <a:rPr lang="en-US" baseline="0" dirty="0" smtClean="0"/>
              <a:t>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0346B-3263-2B4C-9FD1-E90148B3EB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1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2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5D62-5D94-8B4F-9374-AA8F8E83C52E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55D62-5D94-8B4F-9374-AA8F8E83C52E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88A7-9F3A-F44D-8BA9-75FBC6489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0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ypto.stackexchange.com/questions/5646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7887"/>
            <a:ext cx="7772400" cy="819971"/>
          </a:xfrm>
        </p:spPr>
        <p:txBody>
          <a:bodyPr/>
          <a:lstStyle/>
          <a:p>
            <a:r>
              <a:rPr lang="en-US" dirty="0" smtClean="0"/>
              <a:t>How HTTP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34616"/>
            <a:ext cx="6400800" cy="744681"/>
          </a:xfrm>
        </p:spPr>
        <p:txBody>
          <a:bodyPr/>
          <a:lstStyle/>
          <a:p>
            <a:r>
              <a:rPr lang="en-US" dirty="0" smtClean="0"/>
              <a:t>J. David Giese</a:t>
            </a:r>
            <a:endParaRPr lang="en-US" dirty="0"/>
          </a:p>
        </p:txBody>
      </p:sp>
      <p:pic>
        <p:nvPicPr>
          <p:cNvPr id="4" name="Picture 3" descr="httpsPac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297"/>
            <a:ext cx="9144000" cy="47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3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432"/>
          </a:xfrm>
        </p:spPr>
        <p:txBody>
          <a:bodyPr>
            <a:noAutofit/>
          </a:bodyPr>
          <a:lstStyle/>
          <a:p>
            <a:r>
              <a:rPr lang="en-US" sz="3200" dirty="0" smtClean="0"/>
              <a:t>You can’t just pick any e, d, and 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166"/>
            <a:ext cx="8229600" cy="679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Let d = 39, e = 11, n = 35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44426"/>
              </p:ext>
            </p:extLst>
          </p:nvPr>
        </p:nvGraphicFramePr>
        <p:xfrm>
          <a:off x="2110162" y="2300167"/>
          <a:ext cx="4659918" cy="3817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3306"/>
                <a:gridCol w="1553306"/>
                <a:gridCol w="1553306"/>
              </a:tblGrid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= M</a:t>
                      </a:r>
                      <a:r>
                        <a:rPr lang="en-US" baseline="30000" dirty="0" smtClean="0"/>
                        <a:t>e</a:t>
                      </a:r>
                      <a:r>
                        <a:rPr lang="en-US" dirty="0" smtClean="0"/>
                        <a:t> mod 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720206" y="3276600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20206" y="4390320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20206" y="2858958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20206" y="3619013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20206" y="4011431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20206" y="5155155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20206" y="5537572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20206" y="5889987"/>
            <a:ext cx="14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93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432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 to pick </a:t>
            </a:r>
            <a:r>
              <a:rPr lang="en-US" sz="3200" dirty="0" smtClean="0">
                <a:solidFill>
                  <a:srgbClr val="0000FF"/>
                </a:solidFill>
              </a:rPr>
              <a:t>d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e</a:t>
            </a:r>
            <a:r>
              <a:rPr lang="en-US" sz="3200" dirty="0" smtClean="0"/>
              <a:t>, and </a:t>
            </a:r>
            <a:r>
              <a:rPr lang="en-US" sz="3200" dirty="0" smtClean="0">
                <a:solidFill>
                  <a:srgbClr val="008000"/>
                </a:solidFill>
              </a:rPr>
              <a:t>n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100"/>
            <a:ext cx="8229600" cy="45403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A6A6A6"/>
                </a:solidFill>
              </a:rPr>
              <a:t>Pick two large primes, </a:t>
            </a:r>
            <a:r>
              <a:rPr lang="en-US" dirty="0" smtClean="0">
                <a:solidFill>
                  <a:srgbClr val="800000"/>
                </a:solidFill>
              </a:rPr>
              <a:t>p </a:t>
            </a:r>
            <a:r>
              <a:rPr lang="en-US" dirty="0" smtClean="0">
                <a:solidFill>
                  <a:srgbClr val="A6A6A6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0"/>
                </a:solidFill>
              </a:rPr>
              <a:t>q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A6A6A6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660066"/>
                </a:solidFill>
              </a:rPr>
              <a:t>p</a:t>
            </a:r>
            <a:r>
              <a:rPr lang="en-US" sz="2400" dirty="0" smtClean="0"/>
              <a:t>*</a:t>
            </a:r>
            <a:r>
              <a:rPr lang="en-US" dirty="0" smtClean="0">
                <a:solidFill>
                  <a:srgbClr val="000090"/>
                </a:solidFill>
              </a:rPr>
              <a:t>q  100 = 2*2*5*5</a:t>
            </a:r>
            <a:endParaRPr lang="en-US" dirty="0" smtClean="0">
              <a:solidFill>
                <a:srgbClr val="00009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A6A6A6"/>
                </a:solidFill>
              </a:rPr>
              <a:t>Pick d such that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GCD(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dirty="0" smtClean="0"/>
              <a:t>, (</a:t>
            </a:r>
            <a:r>
              <a:rPr lang="en-US" dirty="0" smtClean="0">
                <a:solidFill>
                  <a:srgbClr val="660066"/>
                </a:solidFill>
              </a:rPr>
              <a:t>p</a:t>
            </a:r>
            <a:r>
              <a:rPr lang="en-US" dirty="0" smtClean="0"/>
              <a:t> – 1)</a:t>
            </a:r>
            <a:r>
              <a:rPr lang="en-US" sz="2400" dirty="0" smtClean="0"/>
              <a:t>*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90"/>
                </a:solidFill>
              </a:rPr>
              <a:t>q</a:t>
            </a:r>
            <a:r>
              <a:rPr lang="en-US" dirty="0" smtClean="0"/>
              <a:t> – 1))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Pick e such that: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/>
              <a:t>*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dirty="0" smtClean="0"/>
              <a:t> = 1 mod (</a:t>
            </a:r>
            <a:r>
              <a:rPr lang="en-US" dirty="0" smtClean="0">
                <a:solidFill>
                  <a:srgbClr val="660066"/>
                </a:solidFill>
              </a:rPr>
              <a:t>p</a:t>
            </a:r>
            <a:r>
              <a:rPr lang="en-US" dirty="0" smtClean="0"/>
              <a:t> – 1)</a:t>
            </a:r>
            <a:r>
              <a:rPr lang="en-US" sz="2400" dirty="0" smtClean="0"/>
              <a:t>*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90"/>
                </a:solidFill>
              </a:rPr>
              <a:t>q</a:t>
            </a:r>
            <a:r>
              <a:rPr lang="en-US" dirty="0" smtClean="0"/>
              <a:t> – 1)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4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626"/>
            <a:ext cx="8229600" cy="685432"/>
          </a:xfrm>
        </p:spPr>
        <p:txBody>
          <a:bodyPr>
            <a:noAutofit/>
          </a:bodyPr>
          <a:lstStyle/>
          <a:p>
            <a:r>
              <a:rPr lang="en-US" sz="3200" dirty="0" smtClean="0"/>
              <a:t>Simplistic example of RSA keys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070"/>
            <a:ext cx="8229600" cy="590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Let d = 157, e = 17, n = 2773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70417"/>
              </p:ext>
            </p:extLst>
          </p:nvPr>
        </p:nvGraphicFramePr>
        <p:xfrm>
          <a:off x="457200" y="1850134"/>
          <a:ext cx="8453044" cy="3767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2836"/>
                <a:gridCol w="930026"/>
                <a:gridCol w="1300035"/>
                <a:gridCol w="910025"/>
                <a:gridCol w="690019"/>
                <a:gridCol w="841574"/>
                <a:gridCol w="1258483"/>
                <a:gridCol w="780022"/>
                <a:gridCol w="880024"/>
              </a:tblGrid>
              <a:tr h="33169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H</a:t>
                      </a:r>
                      <a:r>
                        <a:rPr lang="en-US" sz="1200" baseline="30000" dirty="0" smtClean="0"/>
                        <a:t>e</a:t>
                      </a:r>
                      <a:r>
                        <a:rPr lang="en-US" sz="1200" baseline="0" dirty="0" smtClean="0"/>
                        <a:t> mod n</a:t>
                      </a:r>
                      <a:endParaRPr lang="en-US" sz="1200" baseline="30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 = M</a:t>
                      </a:r>
                      <a:r>
                        <a:rPr lang="en-US" sz="1200" baseline="30000" dirty="0" smtClean="0"/>
                        <a:t>d</a:t>
                      </a:r>
                      <a:r>
                        <a:rPr lang="en-US" sz="1200" dirty="0" smtClean="0"/>
                        <a:t> mod 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 = M</a:t>
                      </a:r>
                      <a:r>
                        <a:rPr lang="en-US" sz="1200" baseline="30000" dirty="0" smtClean="0"/>
                        <a:t>e</a:t>
                      </a:r>
                      <a:r>
                        <a:rPr lang="en-US" sz="1200" dirty="0" smtClean="0"/>
                        <a:t> mod 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r>
                        <a:rPr lang="en-US" sz="1200" baseline="30000" dirty="0" smtClean="0"/>
                        <a:t>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mod n</a:t>
                      </a:r>
                      <a:endParaRPr lang="en-US" sz="1200" baseline="30000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2218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2770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2771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1736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1736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81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2772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2772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5250248" y="2378923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50248" y="2751339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50248" y="3143756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50248" y="3501394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50248" y="3873810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50248" y="4671479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0248" y="5043895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0248" y="5436312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02700" y="2357226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02700" y="2729642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02700" y="3122059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02700" y="3479697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02700" y="3852113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02700" y="4649782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302700" y="5022198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302700" y="5414615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44968" y="2380396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644968" y="2752812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44968" y="3145229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44968" y="3502867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44968" y="3875283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644968" y="4672952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644968" y="5045368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644968" y="5437785"/>
            <a:ext cx="6699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430220" y="2357226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430220" y="2729642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430220" y="3122059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430220" y="3479697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30220" y="3852113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430220" y="4649782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430220" y="5022198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30220" y="5414615"/>
            <a:ext cx="669914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5280" y="1688020"/>
            <a:ext cx="4094480" cy="41703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5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205159" y="2740200"/>
            <a:ext cx="2705085" cy="3069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5000" y="2893354"/>
            <a:ext cx="1967158" cy="2916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4632"/>
            <a:ext cx="8229600" cy="115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Cryptographic Primitives</a:t>
            </a:r>
            <a:r>
              <a:rPr lang="en-US" sz="2400" dirty="0">
                <a:solidFill>
                  <a:srgbClr val="A6A6A6"/>
                </a:solidFill>
              </a:rPr>
              <a:t>:</a:t>
            </a:r>
            <a:r>
              <a:rPr lang="en-US" sz="3200" dirty="0">
                <a:solidFill>
                  <a:srgbClr val="A6A6A6"/>
                </a:solidFill>
              </a:rPr>
              <a:t/>
            </a:r>
            <a:br>
              <a:rPr lang="en-US" sz="3200" dirty="0">
                <a:solidFill>
                  <a:srgbClr val="A6A6A6"/>
                </a:solidFill>
              </a:rPr>
            </a:br>
            <a:endParaRPr lang="en-US" sz="3200" dirty="0" smtClean="0">
              <a:solidFill>
                <a:srgbClr val="A6A6A6"/>
              </a:solidFill>
            </a:endParaRPr>
          </a:p>
          <a:p>
            <a:r>
              <a:rPr lang="en-US" sz="3200" dirty="0" smtClean="0"/>
              <a:t>Problem with Asymmetric Cryptography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4152" y="33662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HELLO ALL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4707" y="3860444"/>
            <a:ext cx="0" cy="96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655" y="5121643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125134223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8292"/>
              </p:ext>
            </p:extLst>
          </p:nvPr>
        </p:nvGraphicFramePr>
        <p:xfrm>
          <a:off x="2448822" y="3105052"/>
          <a:ext cx="915035" cy="73151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5035"/>
              </a:tblGrid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Server’s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Public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08364" y="3955676"/>
            <a:ext cx="137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Encrypt</a:t>
            </a:r>
          </a:p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With</a:t>
            </a:r>
          </a:p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Server’s Public 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5957" y="305336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HELLO ALL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57569" y="3600831"/>
            <a:ext cx="0" cy="1179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5630" y="4936977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125134223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2015" y="3955676"/>
            <a:ext cx="1652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Decrypt </a:t>
            </a:r>
          </a:p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With</a:t>
            </a:r>
          </a:p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Server’s Private Key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9583" y="4393584"/>
            <a:ext cx="1700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send across internet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282157" y="5121643"/>
            <a:ext cx="3923002" cy="616691"/>
          </a:xfrm>
          <a:custGeom>
            <a:avLst/>
            <a:gdLst>
              <a:gd name="connsiteX0" fmla="*/ 0 w 2870078"/>
              <a:gd name="connsiteY0" fmla="*/ 156597 h 616691"/>
              <a:gd name="connsiteX1" fmla="*/ 570015 w 2870078"/>
              <a:gd name="connsiteY1" fmla="*/ 26588 h 616691"/>
              <a:gd name="connsiteX2" fmla="*/ 1050028 w 2870078"/>
              <a:gd name="connsiteY2" fmla="*/ 616631 h 616691"/>
              <a:gd name="connsiteX3" fmla="*/ 1650045 w 2870078"/>
              <a:gd name="connsiteY3" fmla="*/ 66591 h 616691"/>
              <a:gd name="connsiteX4" fmla="*/ 2150058 w 2870078"/>
              <a:gd name="connsiteY4" fmla="*/ 576628 h 616691"/>
              <a:gd name="connsiteX5" fmla="*/ 2590070 w 2870078"/>
              <a:gd name="connsiteY5" fmla="*/ 156597 h 616691"/>
              <a:gd name="connsiteX6" fmla="*/ 2870078 w 2870078"/>
              <a:gd name="connsiteY6" fmla="*/ 66591 h 61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0078" h="616691">
                <a:moveTo>
                  <a:pt x="0" y="156597"/>
                </a:moveTo>
                <a:cubicBezTo>
                  <a:pt x="197505" y="53256"/>
                  <a:pt x="395010" y="-50084"/>
                  <a:pt x="570015" y="26588"/>
                </a:cubicBezTo>
                <a:cubicBezTo>
                  <a:pt x="745020" y="103260"/>
                  <a:pt x="870023" y="609964"/>
                  <a:pt x="1050028" y="616631"/>
                </a:cubicBezTo>
                <a:cubicBezTo>
                  <a:pt x="1230033" y="623298"/>
                  <a:pt x="1466707" y="73258"/>
                  <a:pt x="1650045" y="66591"/>
                </a:cubicBezTo>
                <a:cubicBezTo>
                  <a:pt x="1833383" y="59924"/>
                  <a:pt x="1993387" y="561627"/>
                  <a:pt x="2150058" y="576628"/>
                </a:cubicBezTo>
                <a:cubicBezTo>
                  <a:pt x="2306729" y="591629"/>
                  <a:pt x="2470067" y="241603"/>
                  <a:pt x="2590070" y="156597"/>
                </a:cubicBezTo>
                <a:cubicBezTo>
                  <a:pt x="2710073" y="71591"/>
                  <a:pt x="2806743" y="81592"/>
                  <a:pt x="2870078" y="66591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0687" y="252402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CLIENT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83198" y="2370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SERVER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800687" y="6080442"/>
            <a:ext cx="7902636" cy="609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Problem: How can the server know who sent the message?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19502"/>
              </p:ext>
            </p:extLst>
          </p:nvPr>
        </p:nvGraphicFramePr>
        <p:xfrm>
          <a:off x="7788288" y="2965523"/>
          <a:ext cx="915035" cy="73151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5035"/>
              </a:tblGrid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Server’s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Private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46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80356"/>
            <a:ext cx="8229600" cy="1400102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Ensures that you, and only you, could have sent the message (assuming your private key is secure)</a:t>
            </a:r>
          </a:p>
          <a:p>
            <a:r>
              <a:rPr lang="en-US" sz="2800" dirty="0" smtClean="0"/>
              <a:t>Anyone can verify the signature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4632"/>
            <a:ext cx="8229600" cy="115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Cryptographic Primitives</a:t>
            </a:r>
            <a:r>
              <a:rPr lang="en-US" sz="2400" dirty="0" smtClean="0">
                <a:solidFill>
                  <a:srgbClr val="A6A6A6"/>
                </a:solidFill>
              </a:rPr>
              <a:t>:</a:t>
            </a:r>
            <a:r>
              <a:rPr lang="en-US" sz="3200" dirty="0" smtClean="0">
                <a:solidFill>
                  <a:srgbClr val="A6A6A6"/>
                </a:solidFill>
              </a:rPr>
              <a:t/>
            </a:r>
            <a:br>
              <a:rPr lang="en-US" sz="3200" dirty="0" smtClean="0">
                <a:solidFill>
                  <a:srgbClr val="A6A6A6"/>
                </a:solidFill>
              </a:rPr>
            </a:br>
            <a:r>
              <a:rPr lang="en-US" sz="3200" dirty="0" smtClean="0"/>
              <a:t>Digital Signature</a:t>
            </a:r>
            <a:endParaRPr lang="en-US" sz="32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57200" y="1562503"/>
            <a:ext cx="8229600" cy="1400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Hash the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Encrypt hash with your private key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Attach to message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34" y="3008212"/>
            <a:ext cx="6363924" cy="18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632"/>
            <a:ext cx="8229600" cy="73543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Review of Cryptographic Primitives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04"/>
            <a:ext cx="8229600" cy="510608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Cryptographic </a:t>
            </a:r>
            <a:r>
              <a:rPr lang="en-US" sz="2800" dirty="0" smtClean="0"/>
              <a:t>hash </a:t>
            </a:r>
            <a:r>
              <a:rPr lang="en-US" sz="2800" dirty="0" smtClean="0"/>
              <a:t>function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arbitrary length data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sym typeface="Wingdings"/>
              </a:rPr>
              <a:t> fixed length </a:t>
            </a:r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  <a:sym typeface="Wingdings"/>
              </a:rPr>
              <a:t>hash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Symmetric (or </a:t>
            </a:r>
            <a:r>
              <a:rPr lang="en-US" sz="2800" dirty="0" smtClean="0"/>
              <a:t>conventional) </a:t>
            </a:r>
            <a:r>
              <a:rPr lang="en-US" sz="2800" dirty="0" smtClean="0"/>
              <a:t>cryptography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A6A6A6"/>
                </a:solidFill>
              </a:rPr>
              <a:t>one key is used for encryption and decryption</a:t>
            </a:r>
          </a:p>
          <a:p>
            <a:endParaRPr lang="en-US" sz="2800" dirty="0"/>
          </a:p>
          <a:p>
            <a:r>
              <a:rPr lang="en-US" sz="2800" dirty="0" smtClean="0"/>
              <a:t>Asymmetric (or “public key”) cryptography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A6A6A6"/>
                </a:solidFill>
              </a:rPr>
              <a:t>two keys: each key decrypts the what the other </a:t>
            </a:r>
            <a:r>
              <a:rPr lang="en-US" sz="2800" dirty="0" smtClean="0">
                <a:solidFill>
                  <a:srgbClr val="A6A6A6"/>
                </a:solidFill>
              </a:rPr>
              <a:t>encrypts</a:t>
            </a:r>
          </a:p>
          <a:p>
            <a:endParaRPr lang="en-US" sz="2800" dirty="0" smtClean="0">
              <a:solidFill>
                <a:srgbClr val="A6A6A6"/>
              </a:solidFill>
            </a:endParaRPr>
          </a:p>
          <a:p>
            <a:r>
              <a:rPr lang="en-US" sz="2800" dirty="0" smtClean="0"/>
              <a:t>Digital Signature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A6A6A6"/>
                </a:solidFill>
              </a:rPr>
              <a:t>hash of a message encrypted with a private key</a:t>
            </a:r>
            <a:endParaRPr lang="en-US" sz="2800" dirty="0" smtClean="0">
              <a:solidFill>
                <a:srgbClr val="A6A6A6"/>
              </a:solidFill>
            </a:endParaRPr>
          </a:p>
          <a:p>
            <a:endParaRPr lang="en-US" sz="2800" dirty="0">
              <a:solidFill>
                <a:srgbClr val="A6A6A6"/>
              </a:solidFill>
            </a:endParaRP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8559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“trusted” third party that associates a public key with an identity.</a:t>
            </a:r>
          </a:p>
          <a:p>
            <a:r>
              <a:rPr lang="en-US" dirty="0" smtClean="0"/>
              <a:t>Public keys of common CAs are distributed with browsers.</a:t>
            </a:r>
          </a:p>
          <a:p>
            <a:r>
              <a:rPr lang="en-US" dirty="0" smtClean="0"/>
              <a:t>Need to register with a CA to setup HTTPS for your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630"/>
            <a:ext cx="8229600" cy="7254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Details about TLS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3129" r="3129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5" name="Rectangle 4"/>
          <p:cNvSpPr/>
          <p:nvPr/>
        </p:nvSpPr>
        <p:spPr>
          <a:xfrm>
            <a:off x="457200" y="6375627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Dierks, T. and E. Rescorla, "The Transport Layer Security (TLS) Protocol Version 1.2", RFC 5246, August 2008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367197" y="740137"/>
            <a:ext cx="1510042" cy="860063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Certificate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Authority</a:t>
            </a: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355038" y="1990145"/>
            <a:ext cx="110002" cy="840061"/>
          </a:xfrm>
          <a:prstGeom prst="straightConnector1">
            <a:avLst/>
          </a:prstGeom>
          <a:ln w="139700" cmpd="sng"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  <a:headEnd type="none"/>
            <a:tailEnd type="triangle" w="sm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85412" y="2195508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630"/>
            <a:ext cx="8229600" cy="4654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Details about TLS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3129" r="3129"/>
          <a:stretch>
            <a:fillRect/>
          </a:stretch>
        </p:blipFill>
        <p:spPr>
          <a:xfrm>
            <a:off x="3829988" y="740098"/>
            <a:ext cx="4036788" cy="2220078"/>
          </a:xfrm>
        </p:spPr>
      </p:pic>
      <p:sp>
        <p:nvSpPr>
          <p:cNvPr id="10" name="Rectangle 9"/>
          <p:cNvSpPr/>
          <p:nvPr/>
        </p:nvSpPr>
        <p:spPr>
          <a:xfrm>
            <a:off x="697207" y="1170168"/>
            <a:ext cx="1510042" cy="860063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Certificate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Authority</a:t>
            </a:r>
            <a:endParaRPr lang="en-US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04762" y="1600200"/>
            <a:ext cx="725020" cy="0"/>
          </a:xfrm>
          <a:prstGeom prst="straightConnector1">
            <a:avLst/>
          </a:prstGeom>
          <a:ln w="139700" cmpd="sng"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  <a:headEnd type="none"/>
            <a:tailEnd type="triangle" w="sm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35457" y="1415534"/>
            <a:ext cx="3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016" y="3280239"/>
            <a:ext cx="80002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CLIENT: </a:t>
            </a:r>
            <a:r>
              <a:rPr lang="en-US" sz="2000" dirty="0" smtClean="0"/>
              <a:t>I want to start a connection; here are the cipher suites I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A6A6A6"/>
                </a:solidFill>
              </a:rPr>
              <a:t>SERVER: </a:t>
            </a:r>
            <a:r>
              <a:rPr lang="en-US" sz="2000" dirty="0" smtClean="0"/>
              <a:t>Ok use this cipher suite; here is my certificate (and public key)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A6A6A6"/>
                </a:solidFill>
              </a:rPr>
              <a:t>CLIENT: </a:t>
            </a:r>
            <a:r>
              <a:rPr lang="en-US" sz="2000" dirty="0" smtClean="0"/>
              <a:t>You checked out with the CA; here is a “secret” so we can switch to a faster symmetric encryption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A6A6A6"/>
                </a:solidFill>
              </a:rPr>
              <a:t>SERVER: </a:t>
            </a:r>
            <a:r>
              <a:rPr lang="en-US" sz="2000" dirty="0" smtClean="0"/>
              <a:t>Ok, here is a small encrypted token to proove we are on the same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A6A6A6"/>
                </a:solidFill>
              </a:rPr>
              <a:t> </a:t>
            </a:r>
            <a:r>
              <a:rPr lang="en-US" sz="2000" dirty="0" smtClean="0">
                <a:solidFill>
                  <a:srgbClr val="A6A6A6"/>
                </a:solidFill>
              </a:rPr>
              <a:t>… Send HTTP Messages …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9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Forward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a key pair over extended periods of time is dangerous.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Different Keys for each connection, and use public key only for “authentication”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80417" y="2020148"/>
            <a:ext cx="4089702" cy="1226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9"/>
            <a:ext cx="8229600" cy="735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Hyper Text Transfer Protocol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3252242"/>
            <a:ext cx="1650045" cy="1450106"/>
          </a:xfrm>
          <a:prstGeom prst="round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36755" y="3252242"/>
            <a:ext cx="1650045" cy="1450106"/>
          </a:xfrm>
          <a:prstGeom prst="roundRect">
            <a:avLst/>
          </a:prstGeom>
          <a:solidFill>
            <a:srgbClr val="0000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Server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70063" y="3674343"/>
            <a:ext cx="4530124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057" y="2130604"/>
            <a:ext cx="412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60066"/>
                </a:solidFill>
                <a:latin typeface="Monaco"/>
                <a:cs typeface="Monaco"/>
              </a:rPr>
              <a:t>GET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/ </a:t>
            </a:r>
            <a:r>
              <a:rPr lang="en-US" sz="1200" dirty="0">
                <a:latin typeface="Monaco"/>
                <a:cs typeface="Monaco"/>
              </a:rPr>
              <a:t>HTTP/</a:t>
            </a:r>
            <a:r>
              <a:rPr lang="en-US" sz="1200" dirty="0" smtClean="0">
                <a:latin typeface="Monaco"/>
                <a:cs typeface="Monaco"/>
              </a:rPr>
              <a:t>1.1</a:t>
            </a:r>
          </a:p>
          <a:p>
            <a:r>
              <a:rPr lang="en-US" sz="1200" dirty="0" smtClean="0">
                <a:solidFill>
                  <a:srgbClr val="FF6600"/>
                </a:solidFill>
                <a:latin typeface="Monaco"/>
                <a:cs typeface="Monaco"/>
              </a:rPr>
              <a:t>HOST: edge-effect.github.io</a:t>
            </a:r>
          </a:p>
          <a:p>
            <a:r>
              <a:rPr lang="en-US" sz="1200" i="1" dirty="0" smtClean="0">
                <a:solidFill>
                  <a:srgbClr val="FF6600"/>
                </a:solidFill>
                <a:latin typeface="Monaco"/>
                <a:cs typeface="Monaco"/>
              </a:rPr>
              <a:t>HEADERS</a:t>
            </a:r>
          </a:p>
          <a:p>
            <a:endParaRPr lang="en-US" sz="1200" i="1" dirty="0">
              <a:solidFill>
                <a:srgbClr val="FF6600"/>
              </a:solidFill>
              <a:latin typeface="Monaco"/>
              <a:cs typeface="Monaco"/>
            </a:endParaRPr>
          </a:p>
          <a:p>
            <a:r>
              <a:rPr lang="en-US" sz="1200" i="1" dirty="0" smtClean="0">
                <a:solidFill>
                  <a:srgbClr val="FF0000"/>
                </a:solidFill>
                <a:latin typeface="Monaco"/>
                <a:cs typeface="Monaco"/>
              </a:rPr>
              <a:t>BODY</a:t>
            </a:r>
            <a:endParaRPr lang="en-US" sz="1200" i="1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endParaRPr lang="en-US" sz="1200" i="1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70062" y="4120553"/>
            <a:ext cx="453012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80417" y="4684336"/>
            <a:ext cx="4089702" cy="10560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22345" y="4799080"/>
            <a:ext cx="17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aco"/>
                <a:cs typeface="Monaco"/>
              </a:rPr>
              <a:t>HTTP</a:t>
            </a:r>
            <a:r>
              <a:rPr lang="en-US" sz="1200" dirty="0">
                <a:latin typeface="Monaco"/>
                <a:cs typeface="Monaco"/>
              </a:rPr>
              <a:t>/</a:t>
            </a:r>
            <a:r>
              <a:rPr lang="en-US" sz="1200" dirty="0" smtClean="0">
                <a:latin typeface="Monaco"/>
                <a:cs typeface="Monaco"/>
              </a:rPr>
              <a:t>1.1 </a:t>
            </a:r>
            <a:r>
              <a:rPr lang="en-US" sz="1200" dirty="0" smtClean="0">
                <a:solidFill>
                  <a:srgbClr val="660066"/>
                </a:solidFill>
                <a:latin typeface="Monaco"/>
                <a:cs typeface="Monaco"/>
              </a:rPr>
              <a:t>200</a:t>
            </a:r>
            <a:r>
              <a:rPr lang="en-US" sz="1200" dirty="0" smtClean="0">
                <a:latin typeface="Monaco"/>
                <a:cs typeface="Monaco"/>
              </a:rPr>
              <a:t> OK</a:t>
            </a:r>
          </a:p>
          <a:p>
            <a:r>
              <a:rPr lang="en-US" sz="1200" i="1" dirty="0" smtClean="0">
                <a:solidFill>
                  <a:srgbClr val="FF6600"/>
                </a:solidFill>
                <a:latin typeface="Monaco"/>
                <a:cs typeface="Monaco"/>
              </a:rPr>
              <a:t>HEADERS</a:t>
            </a:r>
          </a:p>
          <a:p>
            <a:endParaRPr lang="en-US" sz="1200" i="1" dirty="0" smtClean="0">
              <a:solidFill>
                <a:srgbClr val="FF6600"/>
              </a:solidFill>
              <a:latin typeface="Monaco"/>
              <a:cs typeface="Monaco"/>
            </a:endParaRPr>
          </a:p>
          <a:p>
            <a:r>
              <a:rPr lang="en-US" sz="1200" i="1" dirty="0" smtClean="0">
                <a:solidFill>
                  <a:srgbClr val="FF0000"/>
                </a:solidFill>
                <a:latin typeface="Monaco"/>
                <a:cs typeface="Monaco"/>
              </a:rPr>
              <a:t>BODY</a:t>
            </a:r>
            <a:endParaRPr lang="en-US" sz="1200" i="1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11600" y="4333016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48A54"/>
                </a:solidFill>
              </a:rPr>
              <a:t>Response</a:t>
            </a:r>
            <a:endParaRPr lang="en-US" dirty="0">
              <a:solidFill>
                <a:srgbClr val="948A5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8712" y="16270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Request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1008" y="3416100"/>
            <a:ext cx="16890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edge-effect.github.io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4453" y="6475820"/>
            <a:ext cx="81057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Fielding, R., Gettys, J., Mogul, J., Frystyk, H., Masinter, L., Leach, P., and T. Berners-Lee, "Hypertext Transfer Protocol -- HTTP/1.1", RFC 2616, June 1999.</a:t>
            </a:r>
          </a:p>
        </p:txBody>
      </p:sp>
    </p:spTree>
    <p:extLst>
      <p:ext uri="{BB962C8B-B14F-4D97-AF65-F5344CB8AC3E}">
        <p14:creationId xmlns:p14="http://schemas.microsoft.com/office/powerpoint/2010/main" val="7030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9" grpId="0"/>
      <p:bldP spid="17" grpId="0" animBg="1"/>
      <p:bldP spid="11" grpId="0"/>
      <p:bldP spid="18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024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Discussion Question: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Who is concerned or not concerned about the NSA bulk collecting data?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3" y="4558606"/>
            <a:ext cx="12827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7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What is the difference between a hash, a MAC, and a digital signature?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weakness that can be exploited faster than brute force.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070" y="3082542"/>
            <a:ext cx="4023860" cy="318039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Cryptography </a:t>
            </a:r>
            <a:r>
              <a:rPr lang="en-US" sz="2400" dirty="0" smtClean="0">
                <a:solidFill>
                  <a:srgbClr val="A6A6A6"/>
                </a:solidFill>
              </a:rPr>
              <a:t>Basics:</a:t>
            </a:r>
            <a:r>
              <a:rPr lang="en-US" sz="3200" dirty="0" smtClean="0">
                <a:solidFill>
                  <a:srgbClr val="A6A6A6"/>
                </a:solidFill>
              </a:rPr>
              <a:t/>
            </a:r>
            <a:br>
              <a:rPr lang="en-US" sz="3200" dirty="0" smtClean="0">
                <a:solidFill>
                  <a:srgbClr val="A6A6A6"/>
                </a:solidFill>
              </a:rPr>
            </a:br>
            <a:r>
              <a:rPr lang="en-US" sz="3200" dirty="0" smtClean="0"/>
              <a:t>Cryptographic </a:t>
            </a:r>
            <a:r>
              <a:rPr lang="en-US" sz="3200" dirty="0" smtClean="0"/>
              <a:t>Break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404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9"/>
            <a:ext cx="8229600" cy="7354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Hyper Text Transfer Protocol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857861"/>
              </p:ext>
            </p:extLst>
          </p:nvPr>
        </p:nvGraphicFramePr>
        <p:xfrm>
          <a:off x="2527579" y="4033520"/>
          <a:ext cx="3592912" cy="182880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1796456"/>
                <a:gridCol w="179645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Visiting a webpage …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Application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Internet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Link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Ethernet,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etc.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7200" y="1199922"/>
            <a:ext cx="1650045" cy="1450106"/>
          </a:xfrm>
          <a:prstGeom prst="round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36755" y="1199922"/>
            <a:ext cx="1650045" cy="1450106"/>
          </a:xfrm>
          <a:prstGeom prst="roundRect">
            <a:avLst/>
          </a:prstGeom>
          <a:solidFill>
            <a:srgbClr val="0000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Server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70063" y="1622023"/>
            <a:ext cx="4530124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70062" y="2068233"/>
            <a:ext cx="453012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1008" y="1363780"/>
            <a:ext cx="16890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edge-effect.github.io </a:t>
            </a:r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460129"/>
              </p:ext>
            </p:extLst>
          </p:nvPr>
        </p:nvGraphicFramePr>
        <p:xfrm>
          <a:off x="2527579" y="4049136"/>
          <a:ext cx="3592912" cy="219456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1796456"/>
                <a:gridCol w="179645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Visiting a webpage …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Application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TLS – Transport Layer Security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Internet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Link Layer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Ethernet,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etc.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609600" y="2984359"/>
            <a:ext cx="8229600" cy="735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dirty="0" smtClean="0"/>
              <a:t>HTTPS == HTTP + 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7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9" y="1600200"/>
            <a:ext cx="8570233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Developed by Netscape in early 1990s.</a:t>
            </a:r>
          </a:p>
          <a:p>
            <a:r>
              <a:rPr lang="en-US" sz="2600" dirty="0" smtClean="0"/>
              <a:t>Used to be called secure socket layer (SSL)</a:t>
            </a:r>
          </a:p>
          <a:p>
            <a:r>
              <a:rPr lang="en-US" sz="2600" dirty="0" smtClean="0"/>
              <a:t>Can be used with other application layer protocols</a:t>
            </a:r>
          </a:p>
          <a:p>
            <a:r>
              <a:rPr lang="en-US" sz="2600" dirty="0" smtClean="0"/>
              <a:t>Provides:</a:t>
            </a:r>
          </a:p>
          <a:p>
            <a:pPr lvl="1"/>
            <a:r>
              <a:rPr lang="en-US" sz="2600" dirty="0" smtClean="0">
                <a:solidFill>
                  <a:srgbClr val="FF6600"/>
                </a:solidFill>
              </a:rPr>
              <a:t>Privacy: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A6A6A6"/>
                </a:solidFill>
              </a:rPr>
              <a:t>Can </a:t>
            </a:r>
            <a:r>
              <a:rPr lang="en-US" sz="2600" dirty="0">
                <a:solidFill>
                  <a:srgbClr val="A6A6A6"/>
                </a:solidFill>
              </a:rPr>
              <a:t>anyone overhear “us”</a:t>
            </a:r>
            <a:r>
              <a:rPr lang="en-US" sz="2600" dirty="0" smtClean="0">
                <a:solidFill>
                  <a:srgbClr val="A6A6A6"/>
                </a:solidFill>
              </a:rPr>
              <a:t>?</a:t>
            </a:r>
            <a:endParaRPr lang="en-US" sz="2600" dirty="0" smtClean="0"/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Authentication: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Do I know who sent the message?</a:t>
            </a:r>
          </a:p>
          <a:p>
            <a:pPr lvl="1"/>
            <a:r>
              <a:rPr lang="en-US" sz="2600" dirty="0" smtClean="0">
                <a:solidFill>
                  <a:srgbClr val="008000"/>
                </a:solidFill>
              </a:rPr>
              <a:t>Non-repudiation: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 Can I prove who the sender was?</a:t>
            </a:r>
          </a:p>
          <a:p>
            <a:pPr lvl="1"/>
            <a:r>
              <a:rPr lang="en-US" sz="2600" dirty="0" smtClean="0">
                <a:solidFill>
                  <a:srgbClr val="0000FF"/>
                </a:solidFill>
              </a:rPr>
              <a:t>Integrity: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A6A6A6"/>
                </a:solidFill>
              </a:rPr>
              <a:t>Was the message tampered with?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942" y="6447588"/>
            <a:ext cx="87143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Dierks, T. and E. Rescorla, "The Transport Layer Security (TLS) Protocol Version 1.2", RFC 5246, August 2008.</a:t>
            </a:r>
          </a:p>
        </p:txBody>
      </p:sp>
    </p:spTree>
    <p:extLst>
      <p:ext uri="{BB962C8B-B14F-4D97-AF65-F5344CB8AC3E}">
        <p14:creationId xmlns:p14="http://schemas.microsoft.com/office/powerpoint/2010/main" val="161032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25"/>
            <a:ext cx="8229600" cy="1805515"/>
          </a:xfrm>
        </p:spPr>
        <p:txBody>
          <a:bodyPr>
            <a:normAutofit/>
          </a:bodyPr>
          <a:lstStyle/>
          <a:p>
            <a:r>
              <a:rPr lang="en-US" dirty="0" smtClean="0"/>
              <a:t>Cryptographic Primitives</a:t>
            </a:r>
            <a:br>
              <a:rPr lang="en-US" dirty="0" smtClean="0"/>
            </a:br>
            <a:r>
              <a:rPr lang="en-US" sz="3100" i="1" dirty="0" smtClean="0">
                <a:solidFill>
                  <a:srgbClr val="A6A6A6"/>
                </a:solidFill>
              </a:rPr>
              <a:t>the building blocks of TLS</a:t>
            </a:r>
            <a:endParaRPr lang="en-US" sz="3100" i="1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9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632"/>
            <a:ext cx="8229600" cy="115546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Cryptographic Primitives</a:t>
            </a:r>
            <a:r>
              <a:rPr lang="en-US" sz="2400" dirty="0">
                <a:solidFill>
                  <a:srgbClr val="A6A6A6"/>
                </a:solidFill>
              </a:rPr>
              <a:t>:</a:t>
            </a:r>
            <a:r>
              <a:rPr lang="en-US" sz="3200" dirty="0">
                <a:solidFill>
                  <a:srgbClr val="A6A6A6"/>
                </a:solidFill>
              </a:rPr>
              <a:t/>
            </a:r>
            <a:br>
              <a:rPr lang="en-US" sz="3200" dirty="0">
                <a:solidFill>
                  <a:srgbClr val="A6A6A6"/>
                </a:solidFill>
              </a:rPr>
            </a:br>
            <a:r>
              <a:rPr lang="en-US" sz="3200" dirty="0" smtClean="0"/>
              <a:t>Cryptographic </a:t>
            </a:r>
            <a:r>
              <a:rPr lang="en-US" sz="3200" dirty="0" smtClean="0"/>
              <a:t>Hash Function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1800"/>
            <a:ext cx="4154887" cy="30136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0133" y="2252731"/>
            <a:ext cx="41201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normal hash function with extra requirements: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infeasible to generate a message with a given digest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infeasible to change a message without modifying the digest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find two messages with the same digest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3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205159" y="2740200"/>
            <a:ext cx="2705085" cy="3069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4999" y="2893354"/>
            <a:ext cx="3020083" cy="2916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098"/>
            <a:ext cx="8229600" cy="140010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Also know as “conventional cryptography”</a:t>
            </a:r>
          </a:p>
          <a:p>
            <a:r>
              <a:rPr lang="en-US" sz="2800" dirty="0" smtClean="0"/>
              <a:t>Same key used for encryption and decryption</a:t>
            </a:r>
          </a:p>
          <a:p>
            <a:r>
              <a:rPr lang="en-US" sz="2800" dirty="0" smtClean="0"/>
              <a:t>Simplistic example: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4632"/>
            <a:ext cx="8229600" cy="115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Cryptographic Primitives</a:t>
            </a:r>
            <a:r>
              <a:rPr lang="en-US" sz="2400" dirty="0">
                <a:solidFill>
                  <a:srgbClr val="A6A6A6"/>
                </a:solidFill>
              </a:rPr>
              <a:t>:</a:t>
            </a:r>
            <a:r>
              <a:rPr lang="en-US" sz="3200" dirty="0">
                <a:solidFill>
                  <a:srgbClr val="A6A6A6"/>
                </a:solidFill>
              </a:rPr>
              <a:t/>
            </a:r>
            <a:br>
              <a:rPr lang="en-US" sz="3200" dirty="0">
                <a:solidFill>
                  <a:srgbClr val="A6A6A6"/>
                </a:solidFill>
              </a:rPr>
            </a:br>
            <a:r>
              <a:rPr lang="en-US" sz="3200" dirty="0" smtClean="0"/>
              <a:t>Symmetric Cryptography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894491" y="33662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HELLO ALL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05055" y="3813421"/>
            <a:ext cx="0" cy="96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2709" y="4977591"/>
            <a:ext cx="134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 PPAHQPP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63701"/>
              </p:ext>
            </p:extLst>
          </p:nvPr>
        </p:nvGraphicFramePr>
        <p:xfrm>
          <a:off x="585006" y="3134712"/>
          <a:ext cx="760023" cy="2448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60023"/>
              </a:tblGrid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>
                          <a:sym typeface="Wingdings"/>
                        </a:rPr>
                        <a:t> Q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 </a:t>
                      </a:r>
                      <a:r>
                        <a:rPr lang="en-US" sz="1400" dirty="0" smtClean="0">
                          <a:sym typeface="Wingdings"/>
                        </a:rPr>
                        <a:t> _</a:t>
                      </a:r>
                      <a:endParaRPr lang="en-US" sz="1400" dirty="0" smtClean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 </a:t>
                      </a:r>
                      <a:r>
                        <a:rPr lang="en-US" sz="1400" dirty="0" smtClean="0">
                          <a:sym typeface="Wingdings"/>
                        </a:rPr>
                        <a:t> M</a:t>
                      </a:r>
                      <a:endParaRPr lang="en-US" sz="1400" dirty="0" smtClean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 </a:t>
                      </a:r>
                      <a:r>
                        <a:rPr lang="en-US" sz="1400" dirty="0" smtClean="0">
                          <a:sym typeface="Wingdings"/>
                        </a:rPr>
                        <a:t> P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 </a:t>
                      </a:r>
                      <a:r>
                        <a:rPr lang="en-US" sz="1400" dirty="0" smtClean="0">
                          <a:sym typeface="Wingdings"/>
                        </a:rPr>
                        <a:t> A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 </a:t>
                      </a:r>
                      <a:r>
                        <a:rPr lang="en-US" sz="1400" dirty="0" smtClean="0">
                          <a:sym typeface="Wingdings"/>
                        </a:rPr>
                        <a:t> H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77157" y="4109565"/>
            <a:ext cx="77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encrypt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5234" y="305336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HELLO ALL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57569" y="3600831"/>
            <a:ext cx="0" cy="1179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5630" y="4936977"/>
            <a:ext cx="134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 PPAHQPP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2015" y="4109565"/>
            <a:ext cx="77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decrypt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9595" y="4485148"/>
            <a:ext cx="1700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send across internet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335082" y="4936977"/>
            <a:ext cx="2870078" cy="616691"/>
          </a:xfrm>
          <a:custGeom>
            <a:avLst/>
            <a:gdLst>
              <a:gd name="connsiteX0" fmla="*/ 0 w 2870078"/>
              <a:gd name="connsiteY0" fmla="*/ 156597 h 616691"/>
              <a:gd name="connsiteX1" fmla="*/ 570015 w 2870078"/>
              <a:gd name="connsiteY1" fmla="*/ 26588 h 616691"/>
              <a:gd name="connsiteX2" fmla="*/ 1050028 w 2870078"/>
              <a:gd name="connsiteY2" fmla="*/ 616631 h 616691"/>
              <a:gd name="connsiteX3" fmla="*/ 1650045 w 2870078"/>
              <a:gd name="connsiteY3" fmla="*/ 66591 h 616691"/>
              <a:gd name="connsiteX4" fmla="*/ 2150058 w 2870078"/>
              <a:gd name="connsiteY4" fmla="*/ 576628 h 616691"/>
              <a:gd name="connsiteX5" fmla="*/ 2590070 w 2870078"/>
              <a:gd name="connsiteY5" fmla="*/ 156597 h 616691"/>
              <a:gd name="connsiteX6" fmla="*/ 2870078 w 2870078"/>
              <a:gd name="connsiteY6" fmla="*/ 66591 h 61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0078" h="616691">
                <a:moveTo>
                  <a:pt x="0" y="156597"/>
                </a:moveTo>
                <a:cubicBezTo>
                  <a:pt x="197505" y="53256"/>
                  <a:pt x="395010" y="-50084"/>
                  <a:pt x="570015" y="26588"/>
                </a:cubicBezTo>
                <a:cubicBezTo>
                  <a:pt x="745020" y="103260"/>
                  <a:pt x="870023" y="609964"/>
                  <a:pt x="1050028" y="616631"/>
                </a:cubicBezTo>
                <a:cubicBezTo>
                  <a:pt x="1230033" y="623298"/>
                  <a:pt x="1466707" y="73258"/>
                  <a:pt x="1650045" y="66591"/>
                </a:cubicBezTo>
                <a:cubicBezTo>
                  <a:pt x="1833383" y="59924"/>
                  <a:pt x="1993387" y="561627"/>
                  <a:pt x="2150058" y="576628"/>
                </a:cubicBezTo>
                <a:cubicBezTo>
                  <a:pt x="2306729" y="591629"/>
                  <a:pt x="2470067" y="241603"/>
                  <a:pt x="2590070" y="156597"/>
                </a:cubicBezTo>
                <a:cubicBezTo>
                  <a:pt x="2710073" y="71591"/>
                  <a:pt x="2806743" y="81592"/>
                  <a:pt x="2870078" y="66591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90141" y="252936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CLIENT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83198" y="2370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SERVER</a:t>
            </a:r>
            <a:endParaRPr lang="en-US" dirty="0">
              <a:solidFill>
                <a:srgbClr val="A6A6A6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40415"/>
              </p:ext>
            </p:extLst>
          </p:nvPr>
        </p:nvGraphicFramePr>
        <p:xfrm>
          <a:off x="7926777" y="3105052"/>
          <a:ext cx="760023" cy="2448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60023"/>
              </a:tblGrid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>
                          <a:sym typeface="Wingdings"/>
                        </a:rPr>
                        <a:t> Q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 </a:t>
                      </a:r>
                      <a:r>
                        <a:rPr lang="en-US" sz="1400" dirty="0" smtClean="0">
                          <a:sym typeface="Wingdings"/>
                        </a:rPr>
                        <a:t> _</a:t>
                      </a:r>
                      <a:endParaRPr lang="en-US" sz="1400" dirty="0" smtClean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 </a:t>
                      </a:r>
                      <a:r>
                        <a:rPr lang="en-US" sz="1400" dirty="0" smtClean="0">
                          <a:sym typeface="Wingdings"/>
                        </a:rPr>
                        <a:t> M</a:t>
                      </a:r>
                      <a:endParaRPr lang="en-US" sz="1400" dirty="0" smtClean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 </a:t>
                      </a:r>
                      <a:r>
                        <a:rPr lang="en-US" sz="1400" dirty="0" smtClean="0">
                          <a:sym typeface="Wingdings"/>
                        </a:rPr>
                        <a:t> P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 </a:t>
                      </a:r>
                      <a:r>
                        <a:rPr lang="en-US" sz="1400" dirty="0" smtClean="0">
                          <a:sym typeface="Wingdings"/>
                        </a:rPr>
                        <a:t> A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_ </a:t>
                      </a:r>
                      <a:r>
                        <a:rPr lang="en-US" sz="1400" dirty="0" smtClean="0">
                          <a:sym typeface="Wingdings"/>
                        </a:rPr>
                        <a:t> H</a:t>
                      </a:r>
                      <a:endParaRPr lang="en-US" sz="1400" dirty="0"/>
                    </a:p>
                  </a:txBody>
                  <a:tcPr/>
                </a:tc>
              </a:tr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Content Placeholder 2"/>
          <p:cNvSpPr txBox="1">
            <a:spLocks/>
          </p:cNvSpPr>
          <p:nvPr/>
        </p:nvSpPr>
        <p:spPr>
          <a:xfrm>
            <a:off x="1710047" y="6080442"/>
            <a:ext cx="6993276" cy="60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Problem: How to share the key?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8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4" grpId="0" animBg="1"/>
      <p:bldP spid="5" grpId="0"/>
      <p:bldP spid="9" grpId="0"/>
      <p:bldP spid="11" grpId="0"/>
      <p:bldP spid="15" grpId="0"/>
      <p:bldP spid="17" grpId="0"/>
      <p:bldP spid="18" grpId="0"/>
      <p:bldP spid="22" grpId="0"/>
      <p:bldP spid="23" grpId="0" animBg="1"/>
      <p:bldP spid="25" grpId="0"/>
      <p:bldP spid="34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205159" y="2740200"/>
            <a:ext cx="2705085" cy="3069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5000" y="2893354"/>
            <a:ext cx="1967158" cy="2916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098"/>
            <a:ext cx="8229600" cy="1400102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Also know as “public key cryptography”</a:t>
            </a:r>
          </a:p>
          <a:p>
            <a:r>
              <a:rPr lang="en-US" sz="2800" dirty="0" smtClean="0"/>
              <a:t>Two keys; Each decrypts what the other encrypts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84632"/>
            <a:ext cx="8229600" cy="115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Cryptographic Primitives</a:t>
            </a:r>
            <a:r>
              <a:rPr lang="en-US" sz="2400" dirty="0">
                <a:solidFill>
                  <a:srgbClr val="A6A6A6"/>
                </a:solidFill>
              </a:rPr>
              <a:t>:</a:t>
            </a:r>
            <a:r>
              <a:rPr lang="en-US" sz="3200" dirty="0">
                <a:solidFill>
                  <a:srgbClr val="A6A6A6"/>
                </a:solidFill>
              </a:rPr>
              <a:t/>
            </a:r>
            <a:br>
              <a:rPr lang="en-US" sz="3200" dirty="0">
                <a:solidFill>
                  <a:srgbClr val="A6A6A6"/>
                </a:solidFill>
              </a:rPr>
            </a:br>
            <a:r>
              <a:rPr lang="en-US" sz="3200" dirty="0" smtClean="0"/>
              <a:t>Asymmetric Cryptography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4152" y="33662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HELLO ALL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4707" y="3860444"/>
            <a:ext cx="0" cy="96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655" y="5121643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125134223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76178"/>
              </p:ext>
            </p:extLst>
          </p:nvPr>
        </p:nvGraphicFramePr>
        <p:xfrm>
          <a:off x="2448822" y="3105052"/>
          <a:ext cx="915035" cy="73151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5035"/>
              </a:tblGrid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Server’s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Public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08364" y="3955676"/>
            <a:ext cx="137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Encrypt</a:t>
            </a:r>
          </a:p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With</a:t>
            </a:r>
          </a:p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Server’s Public 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5957" y="305336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HELLO ALL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57569" y="3600831"/>
            <a:ext cx="0" cy="1179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45630" y="4936977"/>
            <a:ext cx="123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125134223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2015" y="3955676"/>
            <a:ext cx="1652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Decrypt </a:t>
            </a:r>
          </a:p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With</a:t>
            </a:r>
          </a:p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Server’s Private Key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9583" y="4393584"/>
            <a:ext cx="1700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send across internet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282157" y="5121643"/>
            <a:ext cx="3923002" cy="616691"/>
          </a:xfrm>
          <a:custGeom>
            <a:avLst/>
            <a:gdLst>
              <a:gd name="connsiteX0" fmla="*/ 0 w 2870078"/>
              <a:gd name="connsiteY0" fmla="*/ 156597 h 616691"/>
              <a:gd name="connsiteX1" fmla="*/ 570015 w 2870078"/>
              <a:gd name="connsiteY1" fmla="*/ 26588 h 616691"/>
              <a:gd name="connsiteX2" fmla="*/ 1050028 w 2870078"/>
              <a:gd name="connsiteY2" fmla="*/ 616631 h 616691"/>
              <a:gd name="connsiteX3" fmla="*/ 1650045 w 2870078"/>
              <a:gd name="connsiteY3" fmla="*/ 66591 h 616691"/>
              <a:gd name="connsiteX4" fmla="*/ 2150058 w 2870078"/>
              <a:gd name="connsiteY4" fmla="*/ 576628 h 616691"/>
              <a:gd name="connsiteX5" fmla="*/ 2590070 w 2870078"/>
              <a:gd name="connsiteY5" fmla="*/ 156597 h 616691"/>
              <a:gd name="connsiteX6" fmla="*/ 2870078 w 2870078"/>
              <a:gd name="connsiteY6" fmla="*/ 66591 h 61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0078" h="616691">
                <a:moveTo>
                  <a:pt x="0" y="156597"/>
                </a:moveTo>
                <a:cubicBezTo>
                  <a:pt x="197505" y="53256"/>
                  <a:pt x="395010" y="-50084"/>
                  <a:pt x="570015" y="26588"/>
                </a:cubicBezTo>
                <a:cubicBezTo>
                  <a:pt x="745020" y="103260"/>
                  <a:pt x="870023" y="609964"/>
                  <a:pt x="1050028" y="616631"/>
                </a:cubicBezTo>
                <a:cubicBezTo>
                  <a:pt x="1230033" y="623298"/>
                  <a:pt x="1466707" y="73258"/>
                  <a:pt x="1650045" y="66591"/>
                </a:cubicBezTo>
                <a:cubicBezTo>
                  <a:pt x="1833383" y="59924"/>
                  <a:pt x="1993387" y="561627"/>
                  <a:pt x="2150058" y="576628"/>
                </a:cubicBezTo>
                <a:cubicBezTo>
                  <a:pt x="2306729" y="591629"/>
                  <a:pt x="2470067" y="241603"/>
                  <a:pt x="2590070" y="156597"/>
                </a:cubicBezTo>
                <a:cubicBezTo>
                  <a:pt x="2710073" y="71591"/>
                  <a:pt x="2806743" y="81592"/>
                  <a:pt x="2870078" y="66591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0687" y="252402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CLIENT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83198" y="2370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SERVER</a:t>
            </a:r>
            <a:endParaRPr lang="en-US" dirty="0">
              <a:solidFill>
                <a:srgbClr val="A6A6A6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70139"/>
              </p:ext>
            </p:extLst>
          </p:nvPr>
        </p:nvGraphicFramePr>
        <p:xfrm>
          <a:off x="7788288" y="2965523"/>
          <a:ext cx="915035" cy="73151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15035"/>
              </a:tblGrid>
              <a:tr h="306077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Server’s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Private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75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4" grpId="0" animBg="1"/>
      <p:bldP spid="5" grpId="0"/>
      <p:bldP spid="9" grpId="0"/>
      <p:bldP spid="11" grpId="0"/>
      <p:bldP spid="15" grpId="0"/>
      <p:bldP spid="17" grpId="0"/>
      <p:bldP spid="18" grpId="0"/>
      <p:bldP spid="22" grpId="0"/>
      <p:bldP spid="23" grpId="0" animBg="1"/>
      <p:bldP spid="25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43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of Asymmetric Encryption: RSA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100"/>
            <a:ext cx="8229600" cy="45403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special numbers e, d, and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Represent </a:t>
            </a:r>
            <a:r>
              <a:rPr lang="en-US" dirty="0" smtClean="0"/>
              <a:t>message as a series of integers between 0 and n –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Encrypt each </a:t>
            </a:r>
            <a:r>
              <a:rPr lang="en-US" dirty="0" smtClean="0"/>
              <a:t>integer, M, </a:t>
            </a:r>
            <a:r>
              <a:rPr lang="en-US" dirty="0" smtClean="0"/>
              <a:t>using: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 = Encrypt(M) = M</a:t>
            </a:r>
            <a:r>
              <a:rPr lang="en-US" baseline="30000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mod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Decrypt </a:t>
            </a:r>
            <a:r>
              <a:rPr lang="en-US" dirty="0" smtClean="0"/>
              <a:t>each integer using: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M = Decrypt(C) = M</a:t>
            </a:r>
            <a:r>
              <a:rPr lang="en-US" baseline="30000" dirty="0" smtClean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 mod 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612940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R. Rivest, A. Shamir, and L. M. Adleman, </a:t>
            </a:r>
            <a:r>
              <a:rPr lang="en-US" sz="1000" dirty="0" smtClean="0"/>
              <a:t>”A Method for Obtaining </a:t>
            </a:r>
            <a:r>
              <a:rPr lang="en-US" sz="1000" dirty="0"/>
              <a:t>Digital Signatures and Public-</a:t>
            </a:r>
            <a:r>
              <a:rPr lang="en-US" sz="1000" dirty="0" smtClean="0"/>
              <a:t>Key Cryptosystems</a:t>
            </a:r>
            <a:r>
              <a:rPr lang="en-US" sz="1000" dirty="0"/>
              <a:t>", </a:t>
            </a:r>
            <a:endParaRPr lang="en-US" sz="1000" dirty="0" smtClean="0"/>
          </a:p>
          <a:p>
            <a:pPr algn="r"/>
            <a:r>
              <a:rPr lang="en-US" sz="1000" dirty="0" smtClean="0"/>
              <a:t>Communications </a:t>
            </a:r>
            <a:r>
              <a:rPr lang="en-US" sz="1000" dirty="0"/>
              <a:t>of the ACM, v. 21, n. 2</a:t>
            </a:r>
            <a:r>
              <a:rPr lang="en-US" sz="1000" dirty="0" smtClean="0"/>
              <a:t>, </a:t>
            </a:r>
            <a:r>
              <a:rPr lang="en-US" sz="1000" dirty="0"/>
              <a:t>Feb 1978, pp. 120-126.</a:t>
            </a:r>
          </a:p>
        </p:txBody>
      </p:sp>
    </p:spTree>
    <p:extLst>
      <p:ext uri="{BB962C8B-B14F-4D97-AF65-F5344CB8AC3E}">
        <p14:creationId xmlns:p14="http://schemas.microsoft.com/office/powerpoint/2010/main" val="66068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1112</Words>
  <Application>Microsoft Macintosh PowerPoint</Application>
  <PresentationFormat>On-screen Show (4:3)</PresentationFormat>
  <Paragraphs>279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How HTTPS Works</vt:lpstr>
      <vt:lpstr>Hyper Text Transfer Protocol</vt:lpstr>
      <vt:lpstr>Hyper Text Transfer Protocol</vt:lpstr>
      <vt:lpstr>Transport Layer Security</vt:lpstr>
      <vt:lpstr>Cryptographic Primitives the building blocks of TLS</vt:lpstr>
      <vt:lpstr>Cryptographic Primitives: Cryptographic Hash Function</vt:lpstr>
      <vt:lpstr>PowerPoint Presentation</vt:lpstr>
      <vt:lpstr>PowerPoint Presentation</vt:lpstr>
      <vt:lpstr>Example of Asymmetric Encryption: RSA</vt:lpstr>
      <vt:lpstr>You can’t just pick any e, d, and n</vt:lpstr>
      <vt:lpstr>How to pick d, e, and n</vt:lpstr>
      <vt:lpstr>Simplistic example of RSA keys</vt:lpstr>
      <vt:lpstr>PowerPoint Presentation</vt:lpstr>
      <vt:lpstr>PowerPoint Presentation</vt:lpstr>
      <vt:lpstr>Review of Cryptographic Primitives</vt:lpstr>
      <vt:lpstr>Certificate Authority</vt:lpstr>
      <vt:lpstr>Details about TLS</vt:lpstr>
      <vt:lpstr>Details about TLS</vt:lpstr>
      <vt:lpstr>Perfect Forward Secrecy</vt:lpstr>
      <vt:lpstr>Thanks!</vt:lpstr>
      <vt:lpstr>More Reading</vt:lpstr>
      <vt:lpstr>Cryptography Basics: Cryptographic Break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HTTPS Works</dc:title>
  <dc:creator>David Giese</dc:creator>
  <cp:lastModifiedBy>David Giese</cp:lastModifiedBy>
  <cp:revision>49</cp:revision>
  <dcterms:created xsi:type="dcterms:W3CDTF">2014-05-16T19:10:58Z</dcterms:created>
  <dcterms:modified xsi:type="dcterms:W3CDTF">2014-05-19T02:11:10Z</dcterms:modified>
</cp:coreProperties>
</file>