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98" r:id="rId2"/>
  </p:sldMasterIdLst>
  <p:notesMasterIdLst>
    <p:notesMasterId r:id="rId7"/>
  </p:notesMasterIdLst>
  <p:handoutMasterIdLst>
    <p:handoutMasterId r:id="rId8"/>
  </p:handoutMasterIdLst>
  <p:sldIdLst>
    <p:sldId id="452" r:id="rId3"/>
    <p:sldId id="639" r:id="rId4"/>
    <p:sldId id="640" r:id="rId5"/>
    <p:sldId id="641" r:id="rId6"/>
  </p:sldIdLst>
  <p:sldSz cx="9907588" cy="6858000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omic Sans MS" pitchFamily="66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008000"/>
    <a:srgbClr val="FF9900"/>
    <a:srgbClr val="FFFFCC"/>
    <a:srgbClr val="00B8FF"/>
    <a:srgbClr val="FFFFFF"/>
    <a:srgbClr val="CC3300"/>
    <a:srgbClr val="FFCCCC"/>
    <a:srgbClr val="33CC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6"/>
    <p:restoredTop sz="95035" autoAdjust="0"/>
  </p:normalViewPr>
  <p:slideViewPr>
    <p:cSldViewPr>
      <p:cViewPr>
        <p:scale>
          <a:sx n="179" d="100"/>
          <a:sy n="179" d="100"/>
        </p:scale>
        <p:origin x="-744" y="-34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89FD-212B-45B7-8A62-D1962663BCE9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57D85-FBAB-4341-BEF3-BAD3B48FA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AutoShape 1"/>
          <p:cNvSpPr>
            <a:spLocks noChangeArrowheads="1"/>
          </p:cNvSpPr>
          <p:nvPr/>
        </p:nvSpPr>
        <p:spPr bwMode="auto">
          <a:xfrm>
            <a:off x="2" y="2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endParaRPr lang="ja-JP" altLang="en-US"/>
          </a:p>
        </p:txBody>
      </p:sp>
      <p:sp>
        <p:nvSpPr>
          <p:cNvPr id="705539" name="Text Box 2"/>
          <p:cNvSpPr txBox="1">
            <a:spLocks noChangeArrowheads="1"/>
          </p:cNvSpPr>
          <p:nvPr/>
        </p:nvSpPr>
        <p:spPr bwMode="auto">
          <a:xfrm>
            <a:off x="0" y="3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endParaRPr lang="ja-JP" altLang="en-US"/>
          </a:p>
        </p:txBody>
      </p:sp>
      <p:sp>
        <p:nvSpPr>
          <p:cNvPr id="705540" name="Text Box 3"/>
          <p:cNvSpPr txBox="1">
            <a:spLocks noChangeArrowheads="1"/>
          </p:cNvSpPr>
          <p:nvPr/>
        </p:nvSpPr>
        <p:spPr bwMode="auto">
          <a:xfrm>
            <a:off x="4021140" y="3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endParaRPr lang="ja-JP" altLang="en-US"/>
          </a:p>
        </p:txBody>
      </p:sp>
      <p:sp>
        <p:nvSpPr>
          <p:cNvPr id="7055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45137" cy="38385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11202" y="4860927"/>
            <a:ext cx="5675313" cy="46053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382" tIns="47512" rIns="95382" bIns="47512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noProof="0"/>
          </a:p>
        </p:txBody>
      </p:sp>
      <p:sp>
        <p:nvSpPr>
          <p:cNvPr id="705543" name="Text Box 6"/>
          <p:cNvSpPr txBox="1">
            <a:spLocks noChangeArrowheads="1"/>
          </p:cNvSpPr>
          <p:nvPr/>
        </p:nvSpPr>
        <p:spPr bwMode="auto">
          <a:xfrm>
            <a:off x="0" y="9721853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endParaRPr lang="ja-JP" alt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40" y="9721850"/>
            <a:ext cx="3074987" cy="509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382" tIns="47512" rIns="95382" bIns="4751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766" algn="l"/>
                <a:tab pos="1447531" algn="l"/>
                <a:tab pos="2171297" algn="l"/>
                <a:tab pos="2895064" algn="l"/>
              </a:tabLst>
              <a:defRPr sz="13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ED15A4CB-5466-4EB6-8807-D753AB8886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7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2F9E625A-FE9E-4C40-B438-F4C85BDE6190}" type="slidenum">
              <a:rPr lang="en-US" altLang="ja-JP" b="0" smtClean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altLang="ja-JP" b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A449C-9292-4B0B-9C87-1076D008404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492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0AD31-22AB-4F88-8FBA-C867C241CA9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553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31050" y="-168275"/>
            <a:ext cx="2259013" cy="6367463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50838" y="-168275"/>
            <a:ext cx="6627812" cy="636746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7B605-0F31-483C-AC5B-E2DF13FB82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555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1"/>
            <a:ext cx="97613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defTabSz="914400" eaLnBrk="1" hangingPunct="1">
                  <a:buClrTx/>
                  <a:buSzTx/>
                  <a:buFontTx/>
                  <a:buNone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defTabSz="914400" eaLnBrk="1" hangingPunct="1">
                  <a:buClrTx/>
                  <a:buSzTx/>
                  <a:buFontTx/>
                  <a:buNone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defTabSz="914400" eaLnBrk="1" hangingPunct="1">
                  <a:buClrTx/>
                  <a:buSzTx/>
                  <a:buFontTx/>
                  <a:buNone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defTabSz="914400" eaLnBrk="1" hangingPunct="1">
                  <a:buClrTx/>
                  <a:buSzTx/>
                  <a:buFontTx/>
                  <a:buNone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defTabSz="914400" eaLnBrk="1" hangingPunct="1">
                <a:buClrTx/>
                <a:buSzTx/>
                <a:buFontTx/>
                <a:buNone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defTabSz="914400" eaLnBrk="1" hangingPunct="1">
                <a:buClrTx/>
                <a:buSzTx/>
                <a:buFontTx/>
                <a:buNone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defTabSz="914400" eaLnBrk="1" hangingPunct="1">
                <a:buClrTx/>
                <a:buSzTx/>
                <a:buFontTx/>
                <a:buNone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322" y="1676400"/>
            <a:ext cx="842145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6138" y="3886200"/>
            <a:ext cx="69353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073322" y="6248400"/>
            <a:ext cx="206408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E4D311E9-3274-426B-96B0-5E802C9D816C}" type="datetime1">
              <a:rPr kumimoji="1" lang="en-US" b="1">
                <a:solidFill>
                  <a:srgbClr val="1C1C1C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1C1C1C"/>
              </a:solidFill>
              <a:latin typeface="Tahoma" pitchFamily="34" charset="0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15345" y="6248400"/>
            <a:ext cx="3137403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1C1C1C"/>
              </a:solidFill>
              <a:latin typeface="Tahoma" pitchFamily="34" charset="0"/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30691" y="6248400"/>
            <a:ext cx="2064081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4AD656-00A5-43FC-9827-5459BAFF1E6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9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5A9789B1-F4DF-49C7-8C0E-A1904B9F4EE2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7C478-6F03-44DB-8D31-90B3647C885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21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1" y="4406901"/>
            <a:ext cx="84214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1" y="2906713"/>
            <a:ext cx="84214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F50D75AC-D5D5-47EE-90CD-39591C86E6EB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FB3BF-D3A2-456D-8AA6-2E2B8C0054E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52682" y="1484314"/>
            <a:ext cx="4124722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42530" y="1484314"/>
            <a:ext cx="4126442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DA16C176-D435-4731-8FBA-AFDBD7FD683D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6960-1681-4419-9CC4-DFCFA9B99C1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2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80" y="274638"/>
            <a:ext cx="891682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79" y="1535113"/>
            <a:ext cx="43775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79" y="2174875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917" y="1535113"/>
            <a:ext cx="43792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917" y="2174875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74C24A69-4B45-474D-9389-AF34ED15BBBF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DA15A-118E-40D5-A7F8-80D1EBFE647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22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EB40B71E-728F-4331-A164-570282319D95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92373-2D6A-4E02-AF42-1A74C6E0584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18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57E52C37-184A-4D20-9DC1-82B2212C41BE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7F43-49BE-467A-97FF-0632EFADDF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28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80" y="273050"/>
            <a:ext cx="325952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92" y="273051"/>
            <a:ext cx="55386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80" y="1435101"/>
            <a:ext cx="325952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2D12428D-0A09-4A36-BEB3-E2DB646FEF1E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D026C-10EE-42C8-A7E7-63786B2CCF6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5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007AA-ADFA-4800-84DA-AA24536DC08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626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956" y="4800600"/>
            <a:ext cx="5944553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956" y="612775"/>
            <a:ext cx="59445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956" y="5367338"/>
            <a:ext cx="59445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E948CC87-AFDC-48B1-B9AD-FE2D7F27D089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16CDF-A216-4C49-B7F4-AD19B213165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13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3777BDE6-398D-45BA-9782-3B7C0604F81E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442B4-8C84-49C1-9C41-620A27DFDEB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4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49377" y="188914"/>
            <a:ext cx="2163845" cy="5976937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52681" y="188914"/>
            <a:ext cx="6331568" cy="5976937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06C4C3C3-84D1-4440-B322-4469AE422FFB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E8B12-5EB2-4867-9BCD-2CEC552DF10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59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1443137" y="188914"/>
            <a:ext cx="8270084" cy="8651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052682" y="1484314"/>
            <a:ext cx="4124722" cy="2263775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5342530" y="1484314"/>
            <a:ext cx="4126442" cy="2263775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1052682" y="3900488"/>
            <a:ext cx="4124722" cy="22653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342530" y="3900488"/>
            <a:ext cx="4126442" cy="22653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1E854979-2F65-4BAB-9857-54F7518914BB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77D2F-0CF0-40A4-9C3A-BC6F18ED5AB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69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タイトルと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3137" y="188914"/>
            <a:ext cx="8270084" cy="8651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グラフ プレースホルダ 2"/>
          <p:cNvSpPr>
            <a:spLocks noGrp="1"/>
          </p:cNvSpPr>
          <p:nvPr>
            <p:ph type="chart" idx="1"/>
          </p:nvPr>
        </p:nvSpPr>
        <p:spPr>
          <a:xfrm>
            <a:off x="1052681" y="1484314"/>
            <a:ext cx="8416290" cy="4681537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AA30B0E3-1FE7-40FB-AABD-4FF34EF739FD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38F49-0B8F-47E7-B4FF-A5CEF003E0C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64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3137" y="188914"/>
            <a:ext cx="8270084" cy="8651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052681" y="1484314"/>
            <a:ext cx="8416290" cy="4681537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C122198C-AEA7-451D-A474-EF71DDD9DB7A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8CA8C-8A2D-457D-9616-76BB612AA7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58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3069" y="2130426"/>
            <a:ext cx="842145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6138" y="3886200"/>
            <a:ext cx="69353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59089" y="6243638"/>
            <a:ext cx="206408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30AEB309-8F8C-425D-9B62-BFF4EB7350C4}" type="datetime1">
              <a:rPr kumimoji="1" lang="en-US" b="1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6/4/19</a:t>
            </a:fld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3035" y="6243638"/>
            <a:ext cx="313740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kumimoji="1" lang="en-US" altLang="ja-JP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66145-77C8-4DA7-AA02-BDA99B74C24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16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16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F586B-0FA6-4E9D-8B95-40FB33F7E80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183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50838" y="1119188"/>
            <a:ext cx="4443412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46650" y="1119188"/>
            <a:ext cx="4443413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9BD06-A129-4365-8CA1-58F7893D69A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20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99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99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B8B19-A38B-43CB-B14F-AE8AF884122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391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CBF10-92AB-4784-B15E-CFF8FD2CCEC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5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D7609-A71C-4A71-B617-A0AE915A4D6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846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87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387A2-EDA2-4800-A557-3197D8F3114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724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518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51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51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21822-055F-496B-B882-FA3B75BB89E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1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584200" y="777875"/>
            <a:ext cx="8499475" cy="244475"/>
            <a:chOff x="368" y="490"/>
            <a:chExt cx="5354" cy="154"/>
          </a:xfrm>
        </p:grpSpPr>
        <p:sp>
          <p:nvSpPr>
            <p:cNvPr id="1079" name="Freeform 2"/>
            <p:cNvSpPr>
              <a:spLocks noChangeArrowheads="1"/>
            </p:cNvSpPr>
            <p:nvPr/>
          </p:nvSpPr>
          <p:spPr bwMode="auto">
            <a:xfrm rot="16200000" flipH="1">
              <a:off x="4251" y="-827"/>
              <a:ext cx="130" cy="2815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2"/>
                <a:gd name="T100" fmla="*/ 0 h 3266"/>
                <a:gd name="T101" fmla="*/ 772 w 772"/>
                <a:gd name="T102" fmla="*/ 3266 h 3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0" name="Freeform 3"/>
            <p:cNvSpPr>
              <a:spLocks noChangeArrowheads="1"/>
            </p:cNvSpPr>
            <p:nvPr/>
          </p:nvSpPr>
          <p:spPr bwMode="auto">
            <a:xfrm rot="16200000" flipH="1">
              <a:off x="1915" y="-1054"/>
              <a:ext cx="130" cy="3221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2"/>
                <a:gd name="T100" fmla="*/ 0 h 3266"/>
                <a:gd name="T101" fmla="*/ 772 w 772"/>
                <a:gd name="T102" fmla="*/ 3266 h 3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3047"/>
            <a:ext cx="88122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119188"/>
            <a:ext cx="903922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1485900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3852863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923027" y="6470650"/>
            <a:ext cx="930896" cy="33104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46BBFE13-9A84-4082-BD12-47A12395328C}" type="slidenum">
              <a:rPr lang="en-US" altLang="ja-JP"/>
              <a:pPr/>
              <a:t>‹#›</a:t>
            </a:fld>
            <a:endParaRPr lang="en-US" altLang="ja-JP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7313" y="6280041"/>
            <a:ext cx="741362" cy="484187"/>
            <a:chOff x="55" y="3865"/>
            <a:chExt cx="467" cy="305"/>
          </a:xfrm>
        </p:grpSpPr>
        <p:sp>
          <p:nvSpPr>
            <p:cNvPr id="1053" name="Freeform 10"/>
            <p:cNvSpPr>
              <a:spLocks noChangeArrowheads="1"/>
            </p:cNvSpPr>
            <p:nvPr/>
          </p:nvSpPr>
          <p:spPr bwMode="auto">
            <a:xfrm>
              <a:off x="63" y="3871"/>
              <a:ext cx="452" cy="252"/>
            </a:xfrm>
            <a:custGeom>
              <a:avLst/>
              <a:gdLst>
                <a:gd name="T0" fmla="*/ 0 w 2177"/>
                <a:gd name="T1" fmla="*/ 0 h 1298"/>
                <a:gd name="T2" fmla="*/ 0 w 2177"/>
                <a:gd name="T3" fmla="*/ 0 h 1298"/>
                <a:gd name="T4" fmla="*/ 0 w 2177"/>
                <a:gd name="T5" fmla="*/ 0 h 1298"/>
                <a:gd name="T6" fmla="*/ 0 w 2177"/>
                <a:gd name="T7" fmla="*/ 0 h 1298"/>
                <a:gd name="T8" fmla="*/ 0 w 2177"/>
                <a:gd name="T9" fmla="*/ 0 h 1298"/>
                <a:gd name="T10" fmla="*/ 0 w 2177"/>
                <a:gd name="T11" fmla="*/ 0 h 1298"/>
                <a:gd name="T12" fmla="*/ 0 w 2177"/>
                <a:gd name="T13" fmla="*/ 0 h 1298"/>
                <a:gd name="T14" fmla="*/ 0 w 2177"/>
                <a:gd name="T15" fmla="*/ 0 h 1298"/>
                <a:gd name="T16" fmla="*/ 0 w 2177"/>
                <a:gd name="T17" fmla="*/ 0 h 1298"/>
                <a:gd name="T18" fmla="*/ 0 w 2177"/>
                <a:gd name="T19" fmla="*/ 0 h 1298"/>
                <a:gd name="T20" fmla="*/ 0 w 2177"/>
                <a:gd name="T21" fmla="*/ 0 h 1298"/>
                <a:gd name="T22" fmla="*/ 0 w 2177"/>
                <a:gd name="T23" fmla="*/ 0 h 1298"/>
                <a:gd name="T24" fmla="*/ 0 w 2177"/>
                <a:gd name="T25" fmla="*/ 0 h 1298"/>
                <a:gd name="T26" fmla="*/ 0 w 2177"/>
                <a:gd name="T27" fmla="*/ 0 h 1298"/>
                <a:gd name="T28" fmla="*/ 0 w 2177"/>
                <a:gd name="T29" fmla="*/ 0 h 1298"/>
                <a:gd name="T30" fmla="*/ 0 w 2177"/>
                <a:gd name="T31" fmla="*/ 0 h 1298"/>
                <a:gd name="T32" fmla="*/ 0 w 2177"/>
                <a:gd name="T33" fmla="*/ 0 h 1298"/>
                <a:gd name="T34" fmla="*/ 0 w 2177"/>
                <a:gd name="T35" fmla="*/ 0 h 1298"/>
                <a:gd name="T36" fmla="*/ 0 w 2177"/>
                <a:gd name="T37" fmla="*/ 0 h 1298"/>
                <a:gd name="T38" fmla="*/ 0 w 2177"/>
                <a:gd name="T39" fmla="*/ 0 h 1298"/>
                <a:gd name="T40" fmla="*/ 0 w 2177"/>
                <a:gd name="T41" fmla="*/ 0 h 1298"/>
                <a:gd name="T42" fmla="*/ 0 w 2177"/>
                <a:gd name="T43" fmla="*/ 0 h 1298"/>
                <a:gd name="T44" fmla="*/ 0 w 2177"/>
                <a:gd name="T45" fmla="*/ 0 h 1298"/>
                <a:gd name="T46" fmla="*/ 0 w 2177"/>
                <a:gd name="T47" fmla="*/ 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177"/>
                <a:gd name="T73" fmla="*/ 0 h 1298"/>
                <a:gd name="T74" fmla="*/ 2177 w 2177"/>
                <a:gd name="T75" fmla="*/ 1298 h 129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4" name="Freeform 11"/>
            <p:cNvSpPr>
              <a:spLocks noChangeArrowheads="1"/>
            </p:cNvSpPr>
            <p:nvPr/>
          </p:nvSpPr>
          <p:spPr bwMode="auto">
            <a:xfrm>
              <a:off x="478" y="3901"/>
              <a:ext cx="29" cy="49"/>
            </a:xfrm>
            <a:custGeom>
              <a:avLst/>
              <a:gdLst>
                <a:gd name="T0" fmla="*/ 0 w 143"/>
                <a:gd name="T1" fmla="*/ 0 h 258"/>
                <a:gd name="T2" fmla="*/ 0 w 143"/>
                <a:gd name="T3" fmla="*/ 0 h 258"/>
                <a:gd name="T4" fmla="*/ 0 w 143"/>
                <a:gd name="T5" fmla="*/ 0 h 258"/>
                <a:gd name="T6" fmla="*/ 0 w 143"/>
                <a:gd name="T7" fmla="*/ 0 h 258"/>
                <a:gd name="T8" fmla="*/ 0 w 143"/>
                <a:gd name="T9" fmla="*/ 0 h 258"/>
                <a:gd name="T10" fmla="*/ 0 w 143"/>
                <a:gd name="T11" fmla="*/ 0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258"/>
                <a:gd name="T20" fmla="*/ 143 w 143"/>
                <a:gd name="T21" fmla="*/ 258 h 2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E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5" name="Freeform 12"/>
            <p:cNvSpPr>
              <a:spLocks noChangeArrowheads="1"/>
            </p:cNvSpPr>
            <p:nvPr/>
          </p:nvSpPr>
          <p:spPr bwMode="auto">
            <a:xfrm>
              <a:off x="61" y="3976"/>
              <a:ext cx="329" cy="159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6"/>
                <a:gd name="T37" fmla="*/ 0 h 821"/>
                <a:gd name="T38" fmla="*/ 1586 w 1586"/>
                <a:gd name="T39" fmla="*/ 821 h 8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6" name="Freeform 13"/>
            <p:cNvSpPr>
              <a:spLocks noChangeArrowheads="1"/>
            </p:cNvSpPr>
            <p:nvPr/>
          </p:nvSpPr>
          <p:spPr bwMode="auto">
            <a:xfrm>
              <a:off x="107" y="3989"/>
              <a:ext cx="217" cy="14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49"/>
                <a:gd name="T25" fmla="*/ 0 h 747"/>
                <a:gd name="T26" fmla="*/ 1049 w 1049"/>
                <a:gd name="T27" fmla="*/ 747 h 7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7" name="Freeform 14"/>
            <p:cNvSpPr>
              <a:spLocks noChangeArrowheads="1"/>
            </p:cNvSpPr>
            <p:nvPr/>
          </p:nvSpPr>
          <p:spPr bwMode="auto">
            <a:xfrm>
              <a:off x="255" y="3881"/>
              <a:ext cx="55" cy="47"/>
            </a:xfrm>
            <a:custGeom>
              <a:avLst/>
              <a:gdLst>
                <a:gd name="T0" fmla="*/ 0 w 272"/>
                <a:gd name="T1" fmla="*/ 0 h 241"/>
                <a:gd name="T2" fmla="*/ 0 w 272"/>
                <a:gd name="T3" fmla="*/ 0 h 241"/>
                <a:gd name="T4" fmla="*/ 0 w 272"/>
                <a:gd name="T5" fmla="*/ 0 h 241"/>
                <a:gd name="T6" fmla="*/ 0 w 272"/>
                <a:gd name="T7" fmla="*/ 0 h 241"/>
                <a:gd name="T8" fmla="*/ 0 w 272"/>
                <a:gd name="T9" fmla="*/ 0 h 241"/>
                <a:gd name="T10" fmla="*/ 0 w 272"/>
                <a:gd name="T11" fmla="*/ 0 h 241"/>
                <a:gd name="T12" fmla="*/ 0 w 272"/>
                <a:gd name="T13" fmla="*/ 0 h 241"/>
                <a:gd name="T14" fmla="*/ 0 w 272"/>
                <a:gd name="T15" fmla="*/ 0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241"/>
                <a:gd name="T26" fmla="*/ 272 w 272"/>
                <a:gd name="T27" fmla="*/ 241 h 2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8" name="Freeform 15"/>
            <p:cNvSpPr>
              <a:spLocks noChangeArrowheads="1"/>
            </p:cNvSpPr>
            <p:nvPr/>
          </p:nvSpPr>
          <p:spPr bwMode="auto">
            <a:xfrm>
              <a:off x="320" y="4127"/>
              <a:ext cx="30" cy="43"/>
            </a:xfrm>
            <a:custGeom>
              <a:avLst/>
              <a:gdLst>
                <a:gd name="T0" fmla="*/ 0 w 152"/>
                <a:gd name="T1" fmla="*/ 0 h 224"/>
                <a:gd name="T2" fmla="*/ 0 w 152"/>
                <a:gd name="T3" fmla="*/ 0 h 224"/>
                <a:gd name="T4" fmla="*/ 0 w 152"/>
                <a:gd name="T5" fmla="*/ 0 h 224"/>
                <a:gd name="T6" fmla="*/ 0 w 152"/>
                <a:gd name="T7" fmla="*/ 0 h 224"/>
                <a:gd name="T8" fmla="*/ 0 w 152"/>
                <a:gd name="T9" fmla="*/ 0 h 224"/>
                <a:gd name="T10" fmla="*/ 0 w 152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224"/>
                <a:gd name="T20" fmla="*/ 152 w 152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rgbClr val="00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9" name="Freeform 16"/>
            <p:cNvSpPr>
              <a:spLocks noChangeArrowheads="1"/>
            </p:cNvSpPr>
            <p:nvPr/>
          </p:nvSpPr>
          <p:spPr bwMode="auto">
            <a:xfrm>
              <a:off x="263" y="3911"/>
              <a:ext cx="79" cy="148"/>
            </a:xfrm>
            <a:custGeom>
              <a:avLst/>
              <a:gdLst>
                <a:gd name="T0" fmla="*/ 0 w 386"/>
                <a:gd name="T1" fmla="*/ 0 h 764"/>
                <a:gd name="T2" fmla="*/ 0 w 386"/>
                <a:gd name="T3" fmla="*/ 0 h 764"/>
                <a:gd name="T4" fmla="*/ 0 w 386"/>
                <a:gd name="T5" fmla="*/ 0 h 764"/>
                <a:gd name="T6" fmla="*/ 0 w 386"/>
                <a:gd name="T7" fmla="*/ 0 h 764"/>
                <a:gd name="T8" fmla="*/ 0 w 386"/>
                <a:gd name="T9" fmla="*/ 0 h 764"/>
                <a:gd name="T10" fmla="*/ 0 w 386"/>
                <a:gd name="T11" fmla="*/ 0 h 764"/>
                <a:gd name="T12" fmla="*/ 0 w 386"/>
                <a:gd name="T13" fmla="*/ 0 h 764"/>
                <a:gd name="T14" fmla="*/ 0 w 386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6"/>
                <a:gd name="T25" fmla="*/ 0 h 764"/>
                <a:gd name="T26" fmla="*/ 386 w 386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0" name="Freeform 17"/>
            <p:cNvSpPr>
              <a:spLocks noChangeArrowheads="1"/>
            </p:cNvSpPr>
            <p:nvPr/>
          </p:nvSpPr>
          <p:spPr bwMode="auto">
            <a:xfrm>
              <a:off x="331" y="3904"/>
              <a:ext cx="151" cy="67"/>
            </a:xfrm>
            <a:custGeom>
              <a:avLst/>
              <a:gdLst>
                <a:gd name="T0" fmla="*/ 0 w 728"/>
                <a:gd name="T1" fmla="*/ 0 h 348"/>
                <a:gd name="T2" fmla="*/ 0 w 728"/>
                <a:gd name="T3" fmla="*/ 0 h 348"/>
                <a:gd name="T4" fmla="*/ 0 w 728"/>
                <a:gd name="T5" fmla="*/ 0 h 348"/>
                <a:gd name="T6" fmla="*/ 0 w 728"/>
                <a:gd name="T7" fmla="*/ 0 h 348"/>
                <a:gd name="T8" fmla="*/ 0 w 728"/>
                <a:gd name="T9" fmla="*/ 0 h 348"/>
                <a:gd name="T10" fmla="*/ 0 w 728"/>
                <a:gd name="T11" fmla="*/ 0 h 348"/>
                <a:gd name="T12" fmla="*/ 0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8"/>
                <a:gd name="T22" fmla="*/ 0 h 348"/>
                <a:gd name="T23" fmla="*/ 728 w 728"/>
                <a:gd name="T24" fmla="*/ 348 h 3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1" name="Freeform 18"/>
            <p:cNvSpPr>
              <a:spLocks noChangeArrowheads="1"/>
            </p:cNvSpPr>
            <p:nvPr/>
          </p:nvSpPr>
          <p:spPr bwMode="auto">
            <a:xfrm>
              <a:off x="197" y="3944"/>
              <a:ext cx="64" cy="25"/>
            </a:xfrm>
            <a:custGeom>
              <a:avLst/>
              <a:gdLst>
                <a:gd name="T0" fmla="*/ 0 w 312"/>
                <a:gd name="T1" fmla="*/ 0 h 135"/>
                <a:gd name="T2" fmla="*/ 0 w 312"/>
                <a:gd name="T3" fmla="*/ 0 h 135"/>
                <a:gd name="T4" fmla="*/ 0 w 312"/>
                <a:gd name="T5" fmla="*/ 0 h 135"/>
                <a:gd name="T6" fmla="*/ 0 w 312"/>
                <a:gd name="T7" fmla="*/ 0 h 135"/>
                <a:gd name="T8" fmla="*/ 0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"/>
                <a:gd name="T16" fmla="*/ 0 h 135"/>
                <a:gd name="T17" fmla="*/ 312 w 312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E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062" name="Group 19"/>
            <p:cNvGrpSpPr>
              <a:grpSpLocks/>
            </p:cNvGrpSpPr>
            <p:nvPr/>
          </p:nvGrpSpPr>
          <p:grpSpPr bwMode="auto">
            <a:xfrm>
              <a:off x="55" y="3865"/>
              <a:ext cx="467" cy="303"/>
              <a:chOff x="55" y="3865"/>
              <a:chExt cx="467" cy="303"/>
            </a:xfrm>
          </p:grpSpPr>
          <p:grpSp>
            <p:nvGrpSpPr>
              <p:cNvPr id="1063" name="Group 20"/>
              <p:cNvGrpSpPr>
                <a:grpSpLocks/>
              </p:cNvGrpSpPr>
              <p:nvPr/>
            </p:nvGrpSpPr>
            <p:grpSpPr bwMode="auto">
              <a:xfrm>
                <a:off x="261" y="3893"/>
                <a:ext cx="227" cy="275"/>
                <a:chOff x="261" y="3893"/>
                <a:chExt cx="227" cy="275"/>
              </a:xfrm>
            </p:grpSpPr>
            <p:sp>
              <p:nvSpPr>
                <p:cNvPr id="1076" name="Freeform 21"/>
                <p:cNvSpPr>
                  <a:spLocks noChangeArrowheads="1"/>
                </p:cNvSpPr>
                <p:nvPr/>
              </p:nvSpPr>
              <p:spPr bwMode="auto">
                <a:xfrm>
                  <a:off x="261" y="3903"/>
                  <a:ext cx="64" cy="33"/>
                </a:xfrm>
                <a:custGeom>
                  <a:avLst/>
                  <a:gdLst>
                    <a:gd name="T0" fmla="*/ 0 w 313"/>
                    <a:gd name="T1" fmla="*/ 0 h 175"/>
                    <a:gd name="T2" fmla="*/ 0 w 313"/>
                    <a:gd name="T3" fmla="*/ 0 h 175"/>
                    <a:gd name="T4" fmla="*/ 0 w 313"/>
                    <a:gd name="T5" fmla="*/ 0 h 175"/>
                    <a:gd name="T6" fmla="*/ 0 w 313"/>
                    <a:gd name="T7" fmla="*/ 0 h 175"/>
                    <a:gd name="T8" fmla="*/ 0 w 313"/>
                    <a:gd name="T9" fmla="*/ 0 h 175"/>
                    <a:gd name="T10" fmla="*/ 0 w 313"/>
                    <a:gd name="T11" fmla="*/ 0 h 175"/>
                    <a:gd name="T12" fmla="*/ 0 w 313"/>
                    <a:gd name="T13" fmla="*/ 0 h 175"/>
                    <a:gd name="T14" fmla="*/ 0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3"/>
                    <a:gd name="T31" fmla="*/ 0 h 175"/>
                    <a:gd name="T32" fmla="*/ 313 w 313"/>
                    <a:gd name="T33" fmla="*/ 175 h 17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7" name="Freeform 22"/>
                <p:cNvSpPr>
                  <a:spLocks noChangeArrowheads="1"/>
                </p:cNvSpPr>
                <p:nvPr/>
              </p:nvSpPr>
              <p:spPr bwMode="auto">
                <a:xfrm>
                  <a:off x="318" y="4117"/>
                  <a:ext cx="47" cy="51"/>
                </a:xfrm>
                <a:custGeom>
                  <a:avLst/>
                  <a:gdLst>
                    <a:gd name="T0" fmla="*/ 0 w 230"/>
                    <a:gd name="T1" fmla="*/ 0 h 266"/>
                    <a:gd name="T2" fmla="*/ 0 w 230"/>
                    <a:gd name="T3" fmla="*/ 0 h 266"/>
                    <a:gd name="T4" fmla="*/ 0 w 230"/>
                    <a:gd name="T5" fmla="*/ 0 h 266"/>
                    <a:gd name="T6" fmla="*/ 0 w 230"/>
                    <a:gd name="T7" fmla="*/ 0 h 266"/>
                    <a:gd name="T8" fmla="*/ 0 w 230"/>
                    <a:gd name="T9" fmla="*/ 0 h 266"/>
                    <a:gd name="T10" fmla="*/ 0 w 230"/>
                    <a:gd name="T11" fmla="*/ 0 h 266"/>
                    <a:gd name="T12" fmla="*/ 0 w 230"/>
                    <a:gd name="T13" fmla="*/ 0 h 266"/>
                    <a:gd name="T14" fmla="*/ 0 w 230"/>
                    <a:gd name="T15" fmla="*/ 0 h 266"/>
                    <a:gd name="T16" fmla="*/ 0 w 230"/>
                    <a:gd name="T17" fmla="*/ 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0"/>
                    <a:gd name="T28" fmla="*/ 0 h 266"/>
                    <a:gd name="T29" fmla="*/ 230 w 230"/>
                    <a:gd name="T30" fmla="*/ 266 h 26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8" name="Freeform 23"/>
                <p:cNvSpPr>
                  <a:spLocks noChangeArrowheads="1"/>
                </p:cNvSpPr>
                <p:nvPr/>
              </p:nvSpPr>
              <p:spPr bwMode="auto">
                <a:xfrm>
                  <a:off x="471" y="3893"/>
                  <a:ext cx="17" cy="45"/>
                </a:xfrm>
                <a:custGeom>
                  <a:avLst/>
                  <a:gdLst>
                    <a:gd name="T0" fmla="*/ 0 w 87"/>
                    <a:gd name="T1" fmla="*/ 0 h 234"/>
                    <a:gd name="T2" fmla="*/ 0 w 87"/>
                    <a:gd name="T3" fmla="*/ 0 h 234"/>
                    <a:gd name="T4" fmla="*/ 0 w 87"/>
                    <a:gd name="T5" fmla="*/ 0 h 234"/>
                    <a:gd name="T6" fmla="*/ 0 w 87"/>
                    <a:gd name="T7" fmla="*/ 0 h 234"/>
                    <a:gd name="T8" fmla="*/ 0 w 87"/>
                    <a:gd name="T9" fmla="*/ 0 h 234"/>
                    <a:gd name="T10" fmla="*/ 0 w 87"/>
                    <a:gd name="T11" fmla="*/ 0 h 234"/>
                    <a:gd name="T12" fmla="*/ 0 w 87"/>
                    <a:gd name="T13" fmla="*/ 0 h 234"/>
                    <a:gd name="T14" fmla="*/ 0 w 87"/>
                    <a:gd name="T15" fmla="*/ 0 h 234"/>
                    <a:gd name="T16" fmla="*/ 0 w 87"/>
                    <a:gd name="T17" fmla="*/ 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234"/>
                    <a:gd name="T29" fmla="*/ 87 w 87"/>
                    <a:gd name="T30" fmla="*/ 234 h 23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1064" name="Freeform 24"/>
              <p:cNvSpPr>
                <a:spLocks noChangeArrowheads="1"/>
              </p:cNvSpPr>
              <p:nvPr/>
            </p:nvSpPr>
            <p:spPr bwMode="auto">
              <a:xfrm>
                <a:off x="85" y="3959"/>
                <a:ext cx="246" cy="97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90"/>
                  <a:gd name="T19" fmla="*/ 0 h 500"/>
                  <a:gd name="T20" fmla="*/ 1190 w 1190"/>
                  <a:gd name="T21" fmla="*/ 500 h 5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065" name="Freeform 25"/>
              <p:cNvSpPr>
                <a:spLocks noChangeArrowheads="1"/>
              </p:cNvSpPr>
              <p:nvPr/>
            </p:nvSpPr>
            <p:spPr bwMode="auto">
              <a:xfrm>
                <a:off x="161" y="4019"/>
                <a:ext cx="101" cy="57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89"/>
                  <a:gd name="T49" fmla="*/ 0 h 296"/>
                  <a:gd name="T50" fmla="*/ 489 w 489"/>
                  <a:gd name="T51" fmla="*/ 296 h 2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066" name="Freeform 26"/>
              <p:cNvSpPr>
                <a:spLocks noChangeArrowheads="1"/>
              </p:cNvSpPr>
              <p:nvPr/>
            </p:nvSpPr>
            <p:spPr bwMode="auto">
              <a:xfrm>
                <a:off x="288" y="3939"/>
                <a:ext cx="44" cy="92"/>
              </a:xfrm>
              <a:custGeom>
                <a:avLst/>
                <a:gdLst>
                  <a:gd name="T0" fmla="*/ 0 w 213"/>
                  <a:gd name="T1" fmla="*/ 0 h 478"/>
                  <a:gd name="T2" fmla="*/ 0 w 213"/>
                  <a:gd name="T3" fmla="*/ 0 h 478"/>
                  <a:gd name="T4" fmla="*/ 0 w 213"/>
                  <a:gd name="T5" fmla="*/ 0 h 478"/>
                  <a:gd name="T6" fmla="*/ 0 w 213"/>
                  <a:gd name="T7" fmla="*/ 0 h 478"/>
                  <a:gd name="T8" fmla="*/ 0 w 213"/>
                  <a:gd name="T9" fmla="*/ 0 h 478"/>
                  <a:gd name="T10" fmla="*/ 0 w 213"/>
                  <a:gd name="T11" fmla="*/ 0 h 478"/>
                  <a:gd name="T12" fmla="*/ 0 w 213"/>
                  <a:gd name="T13" fmla="*/ 0 h 478"/>
                  <a:gd name="T14" fmla="*/ 0 w 213"/>
                  <a:gd name="T15" fmla="*/ 0 h 478"/>
                  <a:gd name="T16" fmla="*/ 0 w 213"/>
                  <a:gd name="T17" fmla="*/ 0 h 478"/>
                  <a:gd name="T18" fmla="*/ 0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3"/>
                  <a:gd name="T31" fmla="*/ 0 h 478"/>
                  <a:gd name="T32" fmla="*/ 213 w 213"/>
                  <a:gd name="T33" fmla="*/ 478 h 4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67" name="Group 27"/>
              <p:cNvGrpSpPr>
                <a:grpSpLocks/>
              </p:cNvGrpSpPr>
              <p:nvPr/>
            </p:nvGrpSpPr>
            <p:grpSpPr bwMode="auto">
              <a:xfrm>
                <a:off x="55" y="3865"/>
                <a:ext cx="467" cy="263"/>
                <a:chOff x="55" y="3865"/>
                <a:chExt cx="467" cy="263"/>
              </a:xfrm>
            </p:grpSpPr>
            <p:sp>
              <p:nvSpPr>
                <p:cNvPr id="1068" name="Freeform 28"/>
                <p:cNvSpPr>
                  <a:spLocks noChangeArrowheads="1"/>
                </p:cNvSpPr>
                <p:nvPr/>
              </p:nvSpPr>
              <p:spPr bwMode="auto">
                <a:xfrm>
                  <a:off x="331" y="4082"/>
                  <a:ext cx="31" cy="33"/>
                </a:xfrm>
                <a:custGeom>
                  <a:avLst/>
                  <a:gdLst>
                    <a:gd name="T0" fmla="*/ 0 w 150"/>
                    <a:gd name="T1" fmla="*/ 0 h 173"/>
                    <a:gd name="T2" fmla="*/ 0 w 150"/>
                    <a:gd name="T3" fmla="*/ 0 h 173"/>
                    <a:gd name="T4" fmla="*/ 0 w 150"/>
                    <a:gd name="T5" fmla="*/ 0 h 173"/>
                    <a:gd name="T6" fmla="*/ 0 w 150"/>
                    <a:gd name="T7" fmla="*/ 0 h 173"/>
                    <a:gd name="T8" fmla="*/ 0 w 150"/>
                    <a:gd name="T9" fmla="*/ 0 h 173"/>
                    <a:gd name="T10" fmla="*/ 0 w 150"/>
                    <a:gd name="T11" fmla="*/ 0 h 173"/>
                    <a:gd name="T12" fmla="*/ 0 w 150"/>
                    <a:gd name="T13" fmla="*/ 0 h 173"/>
                    <a:gd name="T14" fmla="*/ 0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173"/>
                    <a:gd name="T26" fmla="*/ 150 w 150"/>
                    <a:gd name="T27" fmla="*/ 173 h 1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9" name="Freeform 29"/>
                <p:cNvSpPr>
                  <a:spLocks noChangeArrowheads="1"/>
                </p:cNvSpPr>
                <p:nvPr/>
              </p:nvSpPr>
              <p:spPr bwMode="auto">
                <a:xfrm>
                  <a:off x="55" y="3958"/>
                  <a:ext cx="350" cy="170"/>
                </a:xfrm>
                <a:custGeom>
                  <a:avLst/>
                  <a:gdLst>
                    <a:gd name="T0" fmla="*/ 0 w 1684"/>
                    <a:gd name="T1" fmla="*/ 0 h 880"/>
                    <a:gd name="T2" fmla="*/ 0 w 1684"/>
                    <a:gd name="T3" fmla="*/ 0 h 880"/>
                    <a:gd name="T4" fmla="*/ 0 w 1684"/>
                    <a:gd name="T5" fmla="*/ 0 h 880"/>
                    <a:gd name="T6" fmla="*/ 0 w 1684"/>
                    <a:gd name="T7" fmla="*/ 0 h 880"/>
                    <a:gd name="T8" fmla="*/ 0 w 1684"/>
                    <a:gd name="T9" fmla="*/ 0 h 880"/>
                    <a:gd name="T10" fmla="*/ 0 w 1684"/>
                    <a:gd name="T11" fmla="*/ 0 h 880"/>
                    <a:gd name="T12" fmla="*/ 0 w 1684"/>
                    <a:gd name="T13" fmla="*/ 0 h 880"/>
                    <a:gd name="T14" fmla="*/ 0 w 1684"/>
                    <a:gd name="T15" fmla="*/ 0 h 880"/>
                    <a:gd name="T16" fmla="*/ 0 w 1684"/>
                    <a:gd name="T17" fmla="*/ 0 h 880"/>
                    <a:gd name="T18" fmla="*/ 0 w 1684"/>
                    <a:gd name="T19" fmla="*/ 0 h 880"/>
                    <a:gd name="T20" fmla="*/ 0 w 1684"/>
                    <a:gd name="T21" fmla="*/ 0 h 880"/>
                    <a:gd name="T22" fmla="*/ 0 w 1684"/>
                    <a:gd name="T23" fmla="*/ 0 h 880"/>
                    <a:gd name="T24" fmla="*/ 0 w 1684"/>
                    <a:gd name="T25" fmla="*/ 0 h 880"/>
                    <a:gd name="T26" fmla="*/ 0 w 1684"/>
                    <a:gd name="T27" fmla="*/ 0 h 880"/>
                    <a:gd name="T28" fmla="*/ 0 w 1684"/>
                    <a:gd name="T29" fmla="*/ 0 h 880"/>
                    <a:gd name="T30" fmla="*/ 0 w 1684"/>
                    <a:gd name="T31" fmla="*/ 0 h 880"/>
                    <a:gd name="T32" fmla="*/ 0 w 1684"/>
                    <a:gd name="T33" fmla="*/ 0 h 880"/>
                    <a:gd name="T34" fmla="*/ 0 w 1684"/>
                    <a:gd name="T35" fmla="*/ 0 h 880"/>
                    <a:gd name="T36" fmla="*/ 0 w 1684"/>
                    <a:gd name="T37" fmla="*/ 0 h 880"/>
                    <a:gd name="T38" fmla="*/ 0 w 1684"/>
                    <a:gd name="T39" fmla="*/ 0 h 880"/>
                    <a:gd name="T40" fmla="*/ 0 w 1684"/>
                    <a:gd name="T41" fmla="*/ 0 h 880"/>
                    <a:gd name="T42" fmla="*/ 0 w 1684"/>
                    <a:gd name="T43" fmla="*/ 0 h 880"/>
                    <a:gd name="T44" fmla="*/ 0 w 1684"/>
                    <a:gd name="T45" fmla="*/ 0 h 880"/>
                    <a:gd name="T46" fmla="*/ 0 w 1684"/>
                    <a:gd name="T47" fmla="*/ 0 h 880"/>
                    <a:gd name="T48" fmla="*/ 0 w 1684"/>
                    <a:gd name="T49" fmla="*/ 0 h 880"/>
                    <a:gd name="T50" fmla="*/ 0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684"/>
                    <a:gd name="T79" fmla="*/ 0 h 880"/>
                    <a:gd name="T80" fmla="*/ 1684 w 1684"/>
                    <a:gd name="T81" fmla="*/ 880 h 88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0" name="Freeform 30"/>
                <p:cNvSpPr>
                  <a:spLocks noChangeArrowheads="1"/>
                </p:cNvSpPr>
                <p:nvPr/>
              </p:nvSpPr>
              <p:spPr bwMode="auto">
                <a:xfrm>
                  <a:off x="97" y="3974"/>
                  <a:ext cx="32" cy="64"/>
                </a:xfrm>
                <a:custGeom>
                  <a:avLst/>
                  <a:gdLst>
                    <a:gd name="T0" fmla="*/ 0 w 160"/>
                    <a:gd name="T1" fmla="*/ 0 h 335"/>
                    <a:gd name="T2" fmla="*/ 0 w 160"/>
                    <a:gd name="T3" fmla="*/ 0 h 335"/>
                    <a:gd name="T4" fmla="*/ 0 w 160"/>
                    <a:gd name="T5" fmla="*/ 0 h 335"/>
                    <a:gd name="T6" fmla="*/ 0 w 160"/>
                    <a:gd name="T7" fmla="*/ 0 h 335"/>
                    <a:gd name="T8" fmla="*/ 0 w 160"/>
                    <a:gd name="T9" fmla="*/ 0 h 335"/>
                    <a:gd name="T10" fmla="*/ 0 w 160"/>
                    <a:gd name="T11" fmla="*/ 0 h 335"/>
                    <a:gd name="T12" fmla="*/ 0 w 160"/>
                    <a:gd name="T13" fmla="*/ 0 h 335"/>
                    <a:gd name="T14" fmla="*/ 0 w 160"/>
                    <a:gd name="T15" fmla="*/ 0 h 335"/>
                    <a:gd name="T16" fmla="*/ 0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0"/>
                    <a:gd name="T28" fmla="*/ 0 h 335"/>
                    <a:gd name="T29" fmla="*/ 160 w 160"/>
                    <a:gd name="T30" fmla="*/ 335 h 3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1" name="Freeform 31"/>
                <p:cNvSpPr>
                  <a:spLocks noChangeArrowheads="1"/>
                </p:cNvSpPr>
                <p:nvPr/>
              </p:nvSpPr>
              <p:spPr bwMode="auto">
                <a:xfrm>
                  <a:off x="240" y="3865"/>
                  <a:ext cx="133" cy="230"/>
                </a:xfrm>
                <a:custGeom>
                  <a:avLst/>
                  <a:gdLst>
                    <a:gd name="T0" fmla="*/ 0 w 642"/>
                    <a:gd name="T1" fmla="*/ 0 h 1188"/>
                    <a:gd name="T2" fmla="*/ 0 w 642"/>
                    <a:gd name="T3" fmla="*/ 0 h 1188"/>
                    <a:gd name="T4" fmla="*/ 0 w 642"/>
                    <a:gd name="T5" fmla="*/ 0 h 1188"/>
                    <a:gd name="T6" fmla="*/ 0 w 642"/>
                    <a:gd name="T7" fmla="*/ 0 h 1188"/>
                    <a:gd name="T8" fmla="*/ 0 w 642"/>
                    <a:gd name="T9" fmla="*/ 0 h 1188"/>
                    <a:gd name="T10" fmla="*/ 0 w 642"/>
                    <a:gd name="T11" fmla="*/ 0 h 1188"/>
                    <a:gd name="T12" fmla="*/ 0 w 642"/>
                    <a:gd name="T13" fmla="*/ 0 h 1188"/>
                    <a:gd name="T14" fmla="*/ 0 w 642"/>
                    <a:gd name="T15" fmla="*/ 0 h 1188"/>
                    <a:gd name="T16" fmla="*/ 0 w 642"/>
                    <a:gd name="T17" fmla="*/ 0 h 1188"/>
                    <a:gd name="T18" fmla="*/ 0 w 642"/>
                    <a:gd name="T19" fmla="*/ 0 h 1188"/>
                    <a:gd name="T20" fmla="*/ 0 w 642"/>
                    <a:gd name="T21" fmla="*/ 0 h 1188"/>
                    <a:gd name="T22" fmla="*/ 0 w 642"/>
                    <a:gd name="T23" fmla="*/ 0 h 1188"/>
                    <a:gd name="T24" fmla="*/ 0 w 642"/>
                    <a:gd name="T25" fmla="*/ 0 h 1188"/>
                    <a:gd name="T26" fmla="*/ 0 w 642"/>
                    <a:gd name="T27" fmla="*/ 0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42"/>
                    <a:gd name="T43" fmla="*/ 0 h 1188"/>
                    <a:gd name="T44" fmla="*/ 642 w 642"/>
                    <a:gd name="T45" fmla="*/ 1188 h 11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2" name="Freeform 32"/>
                <p:cNvSpPr>
                  <a:spLocks noChangeArrowheads="1"/>
                </p:cNvSpPr>
                <p:nvPr/>
              </p:nvSpPr>
              <p:spPr bwMode="auto">
                <a:xfrm>
                  <a:off x="294" y="3927"/>
                  <a:ext cx="39" cy="97"/>
                </a:xfrm>
                <a:custGeom>
                  <a:avLst/>
                  <a:gdLst>
                    <a:gd name="T0" fmla="*/ 0 w 192"/>
                    <a:gd name="T1" fmla="*/ 0 h 504"/>
                    <a:gd name="T2" fmla="*/ 0 w 192"/>
                    <a:gd name="T3" fmla="*/ 0 h 504"/>
                    <a:gd name="T4" fmla="*/ 0 w 192"/>
                    <a:gd name="T5" fmla="*/ 0 h 504"/>
                    <a:gd name="T6" fmla="*/ 0 w 192"/>
                    <a:gd name="T7" fmla="*/ 0 h 504"/>
                    <a:gd name="T8" fmla="*/ 0 w 192"/>
                    <a:gd name="T9" fmla="*/ 0 h 504"/>
                    <a:gd name="T10" fmla="*/ 0 w 192"/>
                    <a:gd name="T11" fmla="*/ 0 h 504"/>
                    <a:gd name="T12" fmla="*/ 0 w 192"/>
                    <a:gd name="T13" fmla="*/ 0 h 504"/>
                    <a:gd name="T14" fmla="*/ 0 w 192"/>
                    <a:gd name="T15" fmla="*/ 0 h 504"/>
                    <a:gd name="T16" fmla="*/ 0 w 192"/>
                    <a:gd name="T17" fmla="*/ 0 h 504"/>
                    <a:gd name="T18" fmla="*/ 0 w 192"/>
                    <a:gd name="T19" fmla="*/ 0 h 504"/>
                    <a:gd name="T20" fmla="*/ 0 w 192"/>
                    <a:gd name="T21" fmla="*/ 0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92"/>
                    <a:gd name="T34" fmla="*/ 0 h 504"/>
                    <a:gd name="T35" fmla="*/ 192 w 192"/>
                    <a:gd name="T36" fmla="*/ 504 h 50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3" name="Freeform 33"/>
                <p:cNvSpPr>
                  <a:spLocks noChangeArrowheads="1"/>
                </p:cNvSpPr>
                <p:nvPr/>
              </p:nvSpPr>
              <p:spPr bwMode="auto">
                <a:xfrm>
                  <a:off x="189" y="3920"/>
                  <a:ext cx="81" cy="51"/>
                </a:xfrm>
                <a:custGeom>
                  <a:avLst/>
                  <a:gdLst>
                    <a:gd name="T0" fmla="*/ 0 w 390"/>
                    <a:gd name="T1" fmla="*/ 0 h 269"/>
                    <a:gd name="T2" fmla="*/ 0 w 390"/>
                    <a:gd name="T3" fmla="*/ 0 h 269"/>
                    <a:gd name="T4" fmla="*/ 0 w 390"/>
                    <a:gd name="T5" fmla="*/ 0 h 269"/>
                    <a:gd name="T6" fmla="*/ 0 w 390"/>
                    <a:gd name="T7" fmla="*/ 0 h 269"/>
                    <a:gd name="T8" fmla="*/ 0 w 390"/>
                    <a:gd name="T9" fmla="*/ 0 h 269"/>
                    <a:gd name="T10" fmla="*/ 0 w 390"/>
                    <a:gd name="T11" fmla="*/ 0 h 269"/>
                    <a:gd name="T12" fmla="*/ 0 w 390"/>
                    <a:gd name="T13" fmla="*/ 0 h 269"/>
                    <a:gd name="T14" fmla="*/ 0 w 390"/>
                    <a:gd name="T15" fmla="*/ 0 h 269"/>
                    <a:gd name="T16" fmla="*/ 0 w 390"/>
                    <a:gd name="T17" fmla="*/ 0 h 269"/>
                    <a:gd name="T18" fmla="*/ 0 w 390"/>
                    <a:gd name="T19" fmla="*/ 0 h 269"/>
                    <a:gd name="T20" fmla="*/ 0 w 390"/>
                    <a:gd name="T21" fmla="*/ 0 h 269"/>
                    <a:gd name="T22" fmla="*/ 0 w 390"/>
                    <a:gd name="T23" fmla="*/ 0 h 269"/>
                    <a:gd name="T24" fmla="*/ 0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90"/>
                    <a:gd name="T40" fmla="*/ 0 h 269"/>
                    <a:gd name="T41" fmla="*/ 390 w 390"/>
                    <a:gd name="T42" fmla="*/ 269 h 26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4" name="Freeform 34"/>
                <p:cNvSpPr>
                  <a:spLocks noChangeArrowheads="1"/>
                </p:cNvSpPr>
                <p:nvPr/>
              </p:nvSpPr>
              <p:spPr bwMode="auto">
                <a:xfrm>
                  <a:off x="327" y="3884"/>
                  <a:ext cx="195" cy="81"/>
                </a:xfrm>
                <a:custGeom>
                  <a:avLst/>
                  <a:gdLst>
                    <a:gd name="T0" fmla="*/ 0 w 941"/>
                    <a:gd name="T1" fmla="*/ 0 h 424"/>
                    <a:gd name="T2" fmla="*/ 0 w 941"/>
                    <a:gd name="T3" fmla="*/ 0 h 424"/>
                    <a:gd name="T4" fmla="*/ 0 w 941"/>
                    <a:gd name="T5" fmla="*/ 0 h 424"/>
                    <a:gd name="T6" fmla="*/ 0 w 941"/>
                    <a:gd name="T7" fmla="*/ 0 h 424"/>
                    <a:gd name="T8" fmla="*/ 0 w 941"/>
                    <a:gd name="T9" fmla="*/ 0 h 424"/>
                    <a:gd name="T10" fmla="*/ 0 w 941"/>
                    <a:gd name="T11" fmla="*/ 0 h 424"/>
                    <a:gd name="T12" fmla="*/ 0 w 941"/>
                    <a:gd name="T13" fmla="*/ 0 h 424"/>
                    <a:gd name="T14" fmla="*/ 0 w 941"/>
                    <a:gd name="T15" fmla="*/ 0 h 424"/>
                    <a:gd name="T16" fmla="*/ 0 w 941"/>
                    <a:gd name="T17" fmla="*/ 0 h 424"/>
                    <a:gd name="T18" fmla="*/ 0 w 941"/>
                    <a:gd name="T19" fmla="*/ 0 h 424"/>
                    <a:gd name="T20" fmla="*/ 0 w 941"/>
                    <a:gd name="T21" fmla="*/ 0 h 424"/>
                    <a:gd name="T22" fmla="*/ 0 w 941"/>
                    <a:gd name="T23" fmla="*/ 0 h 424"/>
                    <a:gd name="T24" fmla="*/ 0 w 941"/>
                    <a:gd name="T25" fmla="*/ 0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41"/>
                    <a:gd name="T40" fmla="*/ 0 h 424"/>
                    <a:gd name="T41" fmla="*/ 941 w 941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5" name="Freeform 35"/>
                <p:cNvSpPr>
                  <a:spLocks noChangeArrowheads="1"/>
                </p:cNvSpPr>
                <p:nvPr/>
              </p:nvSpPr>
              <p:spPr bwMode="auto">
                <a:xfrm>
                  <a:off x="351" y="3910"/>
                  <a:ext cx="101" cy="33"/>
                </a:xfrm>
                <a:custGeom>
                  <a:avLst/>
                  <a:gdLst>
                    <a:gd name="T0" fmla="*/ 0 w 488"/>
                    <a:gd name="T1" fmla="*/ 0 h 173"/>
                    <a:gd name="T2" fmla="*/ 0 w 488"/>
                    <a:gd name="T3" fmla="*/ 0 h 173"/>
                    <a:gd name="T4" fmla="*/ 0 w 488"/>
                    <a:gd name="T5" fmla="*/ 0 h 173"/>
                    <a:gd name="T6" fmla="*/ 0 w 488"/>
                    <a:gd name="T7" fmla="*/ 0 h 173"/>
                    <a:gd name="T8" fmla="*/ 0 w 488"/>
                    <a:gd name="T9" fmla="*/ 0 h 173"/>
                    <a:gd name="T10" fmla="*/ 0 w 488"/>
                    <a:gd name="T11" fmla="*/ 0 h 173"/>
                    <a:gd name="T12" fmla="*/ 0 w 488"/>
                    <a:gd name="T13" fmla="*/ 0 h 173"/>
                    <a:gd name="T14" fmla="*/ 0 w 488"/>
                    <a:gd name="T15" fmla="*/ 0 h 173"/>
                    <a:gd name="T16" fmla="*/ 0 w 488"/>
                    <a:gd name="T17" fmla="*/ 0 h 173"/>
                    <a:gd name="T18" fmla="*/ 0 w 488"/>
                    <a:gd name="T19" fmla="*/ 0 h 173"/>
                    <a:gd name="T20" fmla="*/ 0 w 488"/>
                    <a:gd name="T21" fmla="*/ 0 h 173"/>
                    <a:gd name="T22" fmla="*/ 0 w 488"/>
                    <a:gd name="T23" fmla="*/ 0 h 173"/>
                    <a:gd name="T24" fmla="*/ 0 w 488"/>
                    <a:gd name="T25" fmla="*/ 0 h 173"/>
                    <a:gd name="T26" fmla="*/ 0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88"/>
                    <a:gd name="T49" fmla="*/ 0 h 173"/>
                    <a:gd name="T50" fmla="*/ 488 w 488"/>
                    <a:gd name="T51" fmla="*/ 173 h 17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3" name="Group 36"/>
          <p:cNvGrpSpPr>
            <a:grpSpLocks/>
          </p:cNvGrpSpPr>
          <p:nvPr/>
        </p:nvGrpSpPr>
        <p:grpSpPr bwMode="auto">
          <a:xfrm>
            <a:off x="9490075" y="1431925"/>
            <a:ext cx="250825" cy="4989513"/>
            <a:chOff x="5978" y="902"/>
            <a:chExt cx="158" cy="3143"/>
          </a:xfrm>
        </p:grpSpPr>
        <p:sp>
          <p:nvSpPr>
            <p:cNvPr id="1051" name="Freeform 37"/>
            <p:cNvSpPr>
              <a:spLocks noChangeArrowheads="1"/>
            </p:cNvSpPr>
            <p:nvPr/>
          </p:nvSpPr>
          <p:spPr bwMode="auto">
            <a:xfrm flipH="1">
              <a:off x="5977" y="2393"/>
              <a:ext cx="133" cy="1652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2"/>
                <a:gd name="T100" fmla="*/ 0 h 3266"/>
                <a:gd name="T101" fmla="*/ 772 w 772"/>
                <a:gd name="T102" fmla="*/ 3266 h 3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rgbClr val="703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2" name="Freeform 38"/>
            <p:cNvSpPr>
              <a:spLocks noChangeArrowheads="1"/>
            </p:cNvSpPr>
            <p:nvPr/>
          </p:nvSpPr>
          <p:spPr bwMode="auto">
            <a:xfrm flipH="1">
              <a:off x="6002" y="902"/>
              <a:ext cx="133" cy="1891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2"/>
                <a:gd name="T100" fmla="*/ 0 h 3266"/>
                <a:gd name="T101" fmla="*/ 772 w 772"/>
                <a:gd name="T102" fmla="*/ 3266 h 3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rgbClr val="703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034" name="Group 39"/>
          <p:cNvGrpSpPr>
            <a:grpSpLocks/>
          </p:cNvGrpSpPr>
          <p:nvPr/>
        </p:nvGrpSpPr>
        <p:grpSpPr bwMode="auto">
          <a:xfrm>
            <a:off x="9043988" y="588600"/>
            <a:ext cx="1047750" cy="865549"/>
            <a:chOff x="5697" y="321"/>
            <a:chExt cx="660" cy="595"/>
          </a:xfrm>
        </p:grpSpPr>
        <p:sp>
          <p:nvSpPr>
            <p:cNvPr id="1035" name="Freeform 40"/>
            <p:cNvSpPr>
              <a:spLocks noChangeArrowheads="1"/>
            </p:cNvSpPr>
            <p:nvPr/>
          </p:nvSpPr>
          <p:spPr bwMode="auto">
            <a:xfrm rot="-3180000">
              <a:off x="5873" y="325"/>
              <a:ext cx="282" cy="580"/>
            </a:xfrm>
            <a:custGeom>
              <a:avLst/>
              <a:gdLst>
                <a:gd name="T0" fmla="*/ 0 w 2903"/>
                <a:gd name="T1" fmla="*/ 0 h 3686"/>
                <a:gd name="T2" fmla="*/ 0 w 2903"/>
                <a:gd name="T3" fmla="*/ 0 h 3686"/>
                <a:gd name="T4" fmla="*/ 0 w 2903"/>
                <a:gd name="T5" fmla="*/ 0 h 3686"/>
                <a:gd name="T6" fmla="*/ 0 w 2903"/>
                <a:gd name="T7" fmla="*/ 0 h 3686"/>
                <a:gd name="T8" fmla="*/ 0 w 2903"/>
                <a:gd name="T9" fmla="*/ 0 h 3686"/>
                <a:gd name="T10" fmla="*/ 0 w 2903"/>
                <a:gd name="T11" fmla="*/ 0 h 3686"/>
                <a:gd name="T12" fmla="*/ 0 w 2903"/>
                <a:gd name="T13" fmla="*/ 0 h 3686"/>
                <a:gd name="T14" fmla="*/ 0 w 2903"/>
                <a:gd name="T15" fmla="*/ 0 h 3686"/>
                <a:gd name="T16" fmla="*/ 0 w 2903"/>
                <a:gd name="T17" fmla="*/ 0 h 3686"/>
                <a:gd name="T18" fmla="*/ 0 w 2903"/>
                <a:gd name="T19" fmla="*/ 0 h 3686"/>
                <a:gd name="T20" fmla="*/ 0 w 2903"/>
                <a:gd name="T21" fmla="*/ 0 h 36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3"/>
                <a:gd name="T34" fmla="*/ 0 h 3686"/>
                <a:gd name="T35" fmla="*/ 2903 w 2903"/>
                <a:gd name="T36" fmla="*/ 3686 h 36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3" h="3686">
                  <a:moveTo>
                    <a:pt x="2903" y="433"/>
                  </a:moveTo>
                  <a:lnTo>
                    <a:pt x="2565" y="80"/>
                  </a:lnTo>
                  <a:lnTo>
                    <a:pt x="2241" y="0"/>
                  </a:lnTo>
                  <a:lnTo>
                    <a:pt x="110" y="2811"/>
                  </a:lnTo>
                  <a:lnTo>
                    <a:pt x="110" y="3228"/>
                  </a:lnTo>
                  <a:lnTo>
                    <a:pt x="0" y="3631"/>
                  </a:lnTo>
                  <a:lnTo>
                    <a:pt x="72" y="3686"/>
                  </a:lnTo>
                  <a:lnTo>
                    <a:pt x="441" y="3355"/>
                  </a:lnTo>
                  <a:lnTo>
                    <a:pt x="740" y="3228"/>
                  </a:lnTo>
                  <a:lnTo>
                    <a:pt x="2903" y="4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6" name="Freeform 41"/>
            <p:cNvSpPr>
              <a:spLocks noChangeArrowheads="1"/>
            </p:cNvSpPr>
            <p:nvPr/>
          </p:nvSpPr>
          <p:spPr bwMode="auto">
            <a:xfrm rot="-3180000">
              <a:off x="5896" y="335"/>
              <a:ext cx="283" cy="584"/>
            </a:xfrm>
            <a:custGeom>
              <a:avLst/>
              <a:gdLst>
                <a:gd name="T0" fmla="*/ 0 w 2911"/>
                <a:gd name="T1" fmla="*/ 0 h 3703"/>
                <a:gd name="T2" fmla="*/ 0 w 2911"/>
                <a:gd name="T3" fmla="*/ 0 h 3703"/>
                <a:gd name="T4" fmla="*/ 0 w 2911"/>
                <a:gd name="T5" fmla="*/ 0 h 3703"/>
                <a:gd name="T6" fmla="*/ 0 w 2911"/>
                <a:gd name="T7" fmla="*/ 0 h 3703"/>
                <a:gd name="T8" fmla="*/ 0 w 2911"/>
                <a:gd name="T9" fmla="*/ 0 h 3703"/>
                <a:gd name="T10" fmla="*/ 0 w 2911"/>
                <a:gd name="T11" fmla="*/ 0 h 3703"/>
                <a:gd name="T12" fmla="*/ 0 w 2911"/>
                <a:gd name="T13" fmla="*/ 0 h 3703"/>
                <a:gd name="T14" fmla="*/ 0 w 2911"/>
                <a:gd name="T15" fmla="*/ 0 h 3703"/>
                <a:gd name="T16" fmla="*/ 0 w 2911"/>
                <a:gd name="T17" fmla="*/ 0 h 3703"/>
                <a:gd name="T18" fmla="*/ 0 w 2911"/>
                <a:gd name="T19" fmla="*/ 0 h 3703"/>
                <a:gd name="T20" fmla="*/ 0 w 2911"/>
                <a:gd name="T21" fmla="*/ 0 h 3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11"/>
                <a:gd name="T34" fmla="*/ 0 h 3703"/>
                <a:gd name="T35" fmla="*/ 2911 w 2911"/>
                <a:gd name="T36" fmla="*/ 3703 h 3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11" h="3703">
                  <a:moveTo>
                    <a:pt x="2293" y="0"/>
                  </a:moveTo>
                  <a:lnTo>
                    <a:pt x="130" y="2835"/>
                  </a:lnTo>
                  <a:lnTo>
                    <a:pt x="131" y="3201"/>
                  </a:lnTo>
                  <a:lnTo>
                    <a:pt x="0" y="3633"/>
                  </a:lnTo>
                  <a:lnTo>
                    <a:pt x="50" y="3703"/>
                  </a:lnTo>
                  <a:lnTo>
                    <a:pt x="422" y="3352"/>
                  </a:lnTo>
                  <a:lnTo>
                    <a:pt x="763" y="3220"/>
                  </a:lnTo>
                  <a:lnTo>
                    <a:pt x="2911" y="428"/>
                  </a:lnTo>
                  <a:lnTo>
                    <a:pt x="2589" y="96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703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7" name="Freeform 42"/>
            <p:cNvSpPr>
              <a:spLocks noChangeArrowheads="1"/>
            </p:cNvSpPr>
            <p:nvPr/>
          </p:nvSpPr>
          <p:spPr bwMode="auto">
            <a:xfrm rot="-3180000">
              <a:off x="5886" y="383"/>
              <a:ext cx="249" cy="438"/>
            </a:xfrm>
            <a:custGeom>
              <a:avLst/>
              <a:gdLst>
                <a:gd name="T0" fmla="*/ 0 w 2561"/>
                <a:gd name="T1" fmla="*/ 0 h 2777"/>
                <a:gd name="T2" fmla="*/ 0 w 2561"/>
                <a:gd name="T3" fmla="*/ 0 h 2777"/>
                <a:gd name="T4" fmla="*/ 0 w 2561"/>
                <a:gd name="T5" fmla="*/ 0 h 2777"/>
                <a:gd name="T6" fmla="*/ 0 w 2561"/>
                <a:gd name="T7" fmla="*/ 0 h 2777"/>
                <a:gd name="T8" fmla="*/ 0 w 2561"/>
                <a:gd name="T9" fmla="*/ 0 h 2777"/>
                <a:gd name="T10" fmla="*/ 0 w 2561"/>
                <a:gd name="T11" fmla="*/ 0 h 2777"/>
                <a:gd name="T12" fmla="*/ 0 w 2561"/>
                <a:gd name="T13" fmla="*/ 0 h 2777"/>
                <a:gd name="T14" fmla="*/ 0 w 2561"/>
                <a:gd name="T15" fmla="*/ 0 h 27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61"/>
                <a:gd name="T25" fmla="*/ 0 h 2777"/>
                <a:gd name="T26" fmla="*/ 2561 w 2561"/>
                <a:gd name="T27" fmla="*/ 2777 h 27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61" h="2777">
                  <a:moveTo>
                    <a:pt x="0" y="2485"/>
                  </a:moveTo>
                  <a:lnTo>
                    <a:pt x="432" y="2553"/>
                  </a:lnTo>
                  <a:lnTo>
                    <a:pt x="736" y="2777"/>
                  </a:lnTo>
                  <a:lnTo>
                    <a:pt x="2561" y="399"/>
                  </a:lnTo>
                  <a:lnTo>
                    <a:pt x="2118" y="82"/>
                  </a:lnTo>
                  <a:lnTo>
                    <a:pt x="1898" y="0"/>
                  </a:lnTo>
                  <a:lnTo>
                    <a:pt x="0" y="2485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038" name="Group 43"/>
            <p:cNvGrpSpPr>
              <a:grpSpLocks/>
            </p:cNvGrpSpPr>
            <p:nvPr/>
          </p:nvGrpSpPr>
          <p:grpSpPr bwMode="auto">
            <a:xfrm>
              <a:off x="5697" y="321"/>
              <a:ext cx="650" cy="592"/>
              <a:chOff x="5697" y="321"/>
              <a:chExt cx="650" cy="592"/>
            </a:xfrm>
          </p:grpSpPr>
          <p:grpSp>
            <p:nvGrpSpPr>
              <p:cNvPr id="1039" name="Group 44"/>
              <p:cNvGrpSpPr>
                <a:grpSpLocks/>
              </p:cNvGrpSpPr>
              <p:nvPr/>
            </p:nvGrpSpPr>
            <p:grpSpPr bwMode="auto">
              <a:xfrm>
                <a:off x="5697" y="321"/>
                <a:ext cx="650" cy="592"/>
                <a:chOff x="5697" y="321"/>
                <a:chExt cx="650" cy="592"/>
              </a:xfrm>
            </p:grpSpPr>
            <p:sp>
              <p:nvSpPr>
                <p:cNvPr id="1041" name="Freeform 45"/>
                <p:cNvSpPr>
                  <a:spLocks noChangeArrowheads="1"/>
                </p:cNvSpPr>
                <p:nvPr/>
              </p:nvSpPr>
              <p:spPr bwMode="auto">
                <a:xfrm rot="-3180000">
                  <a:off x="6089" y="777"/>
                  <a:ext cx="23" cy="126"/>
                </a:xfrm>
                <a:custGeom>
                  <a:avLst/>
                  <a:gdLst>
                    <a:gd name="T0" fmla="*/ 0 w 245"/>
                    <a:gd name="T1" fmla="*/ 0 h 806"/>
                    <a:gd name="T2" fmla="*/ 0 w 245"/>
                    <a:gd name="T3" fmla="*/ 0 h 806"/>
                    <a:gd name="T4" fmla="*/ 0 w 245"/>
                    <a:gd name="T5" fmla="*/ 0 h 806"/>
                    <a:gd name="T6" fmla="*/ 0 w 245"/>
                    <a:gd name="T7" fmla="*/ 0 h 806"/>
                    <a:gd name="T8" fmla="*/ 0 w 245"/>
                    <a:gd name="T9" fmla="*/ 0 h 806"/>
                    <a:gd name="T10" fmla="*/ 0 w 245"/>
                    <a:gd name="T11" fmla="*/ 0 h 806"/>
                    <a:gd name="T12" fmla="*/ 0 w 245"/>
                    <a:gd name="T13" fmla="*/ 0 h 806"/>
                    <a:gd name="T14" fmla="*/ 0 w 245"/>
                    <a:gd name="T15" fmla="*/ 0 h 80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5"/>
                    <a:gd name="T25" fmla="*/ 0 h 806"/>
                    <a:gd name="T26" fmla="*/ 245 w 245"/>
                    <a:gd name="T27" fmla="*/ 806 h 80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5" h="806">
                      <a:moveTo>
                        <a:pt x="123" y="9"/>
                      </a:moveTo>
                      <a:lnTo>
                        <a:pt x="131" y="342"/>
                      </a:lnTo>
                      <a:lnTo>
                        <a:pt x="0" y="806"/>
                      </a:lnTo>
                      <a:lnTo>
                        <a:pt x="79" y="789"/>
                      </a:lnTo>
                      <a:lnTo>
                        <a:pt x="218" y="376"/>
                      </a:lnTo>
                      <a:lnTo>
                        <a:pt x="245" y="0"/>
                      </a:lnTo>
                      <a:lnTo>
                        <a:pt x="123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042" name="Group 46"/>
                <p:cNvGrpSpPr>
                  <a:grpSpLocks/>
                </p:cNvGrpSpPr>
                <p:nvPr/>
              </p:nvGrpSpPr>
              <p:grpSpPr bwMode="auto">
                <a:xfrm>
                  <a:off x="5697" y="321"/>
                  <a:ext cx="650" cy="592"/>
                  <a:chOff x="5697" y="321"/>
                  <a:chExt cx="650" cy="592"/>
                </a:xfrm>
              </p:grpSpPr>
              <p:sp>
                <p:nvSpPr>
                  <p:cNvPr id="1043" name="Freeform 47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5885" y="390"/>
                    <a:ext cx="58" cy="55"/>
                  </a:xfrm>
                  <a:custGeom>
                    <a:avLst/>
                    <a:gdLst>
                      <a:gd name="T0" fmla="*/ 0 w 604"/>
                      <a:gd name="T1" fmla="*/ 0 h 349"/>
                      <a:gd name="T2" fmla="*/ 0 w 604"/>
                      <a:gd name="T3" fmla="*/ 0 h 349"/>
                      <a:gd name="T4" fmla="*/ 0 w 604"/>
                      <a:gd name="T5" fmla="*/ 0 h 349"/>
                      <a:gd name="T6" fmla="*/ 0 w 604"/>
                      <a:gd name="T7" fmla="*/ 0 h 349"/>
                      <a:gd name="T8" fmla="*/ 0 w 604"/>
                      <a:gd name="T9" fmla="*/ 0 h 349"/>
                      <a:gd name="T10" fmla="*/ 0 w 604"/>
                      <a:gd name="T11" fmla="*/ 0 h 349"/>
                      <a:gd name="T12" fmla="*/ 0 w 604"/>
                      <a:gd name="T13" fmla="*/ 0 h 349"/>
                      <a:gd name="T14" fmla="*/ 0 w 604"/>
                      <a:gd name="T15" fmla="*/ 0 h 349"/>
                      <a:gd name="T16" fmla="*/ 0 w 604"/>
                      <a:gd name="T17" fmla="*/ 0 h 34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04"/>
                      <a:gd name="T28" fmla="*/ 0 h 349"/>
                      <a:gd name="T29" fmla="*/ 604 w 604"/>
                      <a:gd name="T30" fmla="*/ 349 h 34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04" h="349">
                        <a:moveTo>
                          <a:pt x="0" y="0"/>
                        </a:moveTo>
                        <a:lnTo>
                          <a:pt x="298" y="184"/>
                        </a:lnTo>
                        <a:lnTo>
                          <a:pt x="500" y="349"/>
                        </a:lnTo>
                        <a:lnTo>
                          <a:pt x="604" y="140"/>
                        </a:lnTo>
                        <a:lnTo>
                          <a:pt x="359" y="9"/>
                        </a:lnTo>
                        <a:lnTo>
                          <a:pt x="464" y="184"/>
                        </a:lnTo>
                        <a:lnTo>
                          <a:pt x="131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44" name="Freeform 48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5924" y="482"/>
                    <a:ext cx="104" cy="192"/>
                  </a:xfrm>
                  <a:custGeom>
                    <a:avLst/>
                    <a:gdLst>
                      <a:gd name="T0" fmla="*/ 0 w 1064"/>
                      <a:gd name="T1" fmla="*/ 0 h 1230"/>
                      <a:gd name="T2" fmla="*/ 0 w 1064"/>
                      <a:gd name="T3" fmla="*/ 0 h 1230"/>
                      <a:gd name="T4" fmla="*/ 0 w 1064"/>
                      <a:gd name="T5" fmla="*/ 0 h 1230"/>
                      <a:gd name="T6" fmla="*/ 0 w 1064"/>
                      <a:gd name="T7" fmla="*/ 0 h 1230"/>
                      <a:gd name="T8" fmla="*/ 0 w 1064"/>
                      <a:gd name="T9" fmla="*/ 0 h 1230"/>
                      <a:gd name="T10" fmla="*/ 0 w 1064"/>
                      <a:gd name="T11" fmla="*/ 0 h 1230"/>
                      <a:gd name="T12" fmla="*/ 0 w 1064"/>
                      <a:gd name="T13" fmla="*/ 0 h 1230"/>
                      <a:gd name="T14" fmla="*/ 0 w 1064"/>
                      <a:gd name="T15" fmla="*/ 0 h 1230"/>
                      <a:gd name="T16" fmla="*/ 0 w 1064"/>
                      <a:gd name="T17" fmla="*/ 0 h 1230"/>
                      <a:gd name="T18" fmla="*/ 0 w 1064"/>
                      <a:gd name="T19" fmla="*/ 0 h 1230"/>
                      <a:gd name="T20" fmla="*/ 0 w 1064"/>
                      <a:gd name="T21" fmla="*/ 0 h 1230"/>
                      <a:gd name="T22" fmla="*/ 0 w 1064"/>
                      <a:gd name="T23" fmla="*/ 0 h 1230"/>
                      <a:gd name="T24" fmla="*/ 0 w 1064"/>
                      <a:gd name="T25" fmla="*/ 0 h 1230"/>
                      <a:gd name="T26" fmla="*/ 0 w 1064"/>
                      <a:gd name="T27" fmla="*/ 0 h 1230"/>
                      <a:gd name="T28" fmla="*/ 0 w 1064"/>
                      <a:gd name="T29" fmla="*/ 0 h 1230"/>
                      <a:gd name="T30" fmla="*/ 0 w 1064"/>
                      <a:gd name="T31" fmla="*/ 0 h 1230"/>
                      <a:gd name="T32" fmla="*/ 0 w 1064"/>
                      <a:gd name="T33" fmla="*/ 0 h 1230"/>
                      <a:gd name="T34" fmla="*/ 0 w 1064"/>
                      <a:gd name="T35" fmla="*/ 0 h 1230"/>
                      <a:gd name="T36" fmla="*/ 0 w 1064"/>
                      <a:gd name="T37" fmla="*/ 0 h 1230"/>
                      <a:gd name="T38" fmla="*/ 0 w 1064"/>
                      <a:gd name="T39" fmla="*/ 0 h 1230"/>
                      <a:gd name="T40" fmla="*/ 0 w 1064"/>
                      <a:gd name="T41" fmla="*/ 0 h 1230"/>
                      <a:gd name="T42" fmla="*/ 0 w 1064"/>
                      <a:gd name="T43" fmla="*/ 0 h 123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064"/>
                      <a:gd name="T67" fmla="*/ 0 h 1230"/>
                      <a:gd name="T68" fmla="*/ 1064 w 1064"/>
                      <a:gd name="T69" fmla="*/ 1230 h 123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064" h="1230">
                        <a:moveTo>
                          <a:pt x="741" y="129"/>
                        </a:moveTo>
                        <a:lnTo>
                          <a:pt x="485" y="352"/>
                        </a:lnTo>
                        <a:lnTo>
                          <a:pt x="163" y="762"/>
                        </a:lnTo>
                        <a:lnTo>
                          <a:pt x="0" y="1101"/>
                        </a:lnTo>
                        <a:lnTo>
                          <a:pt x="59" y="1230"/>
                        </a:lnTo>
                        <a:lnTo>
                          <a:pt x="262" y="1201"/>
                        </a:lnTo>
                        <a:lnTo>
                          <a:pt x="578" y="914"/>
                        </a:lnTo>
                        <a:lnTo>
                          <a:pt x="876" y="534"/>
                        </a:lnTo>
                        <a:lnTo>
                          <a:pt x="1034" y="270"/>
                        </a:lnTo>
                        <a:lnTo>
                          <a:pt x="1064" y="84"/>
                        </a:lnTo>
                        <a:lnTo>
                          <a:pt x="977" y="0"/>
                        </a:lnTo>
                        <a:lnTo>
                          <a:pt x="836" y="65"/>
                        </a:lnTo>
                        <a:lnTo>
                          <a:pt x="969" y="107"/>
                        </a:lnTo>
                        <a:lnTo>
                          <a:pt x="876" y="352"/>
                        </a:lnTo>
                        <a:lnTo>
                          <a:pt x="690" y="656"/>
                        </a:lnTo>
                        <a:lnTo>
                          <a:pt x="350" y="1008"/>
                        </a:lnTo>
                        <a:lnTo>
                          <a:pt x="116" y="1114"/>
                        </a:lnTo>
                        <a:lnTo>
                          <a:pt x="135" y="943"/>
                        </a:lnTo>
                        <a:lnTo>
                          <a:pt x="437" y="504"/>
                        </a:lnTo>
                        <a:lnTo>
                          <a:pt x="831" y="118"/>
                        </a:lnTo>
                        <a:lnTo>
                          <a:pt x="741" y="1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45" name="Freeform 49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5847" y="410"/>
                    <a:ext cx="194" cy="397"/>
                  </a:xfrm>
                  <a:custGeom>
                    <a:avLst/>
                    <a:gdLst>
                      <a:gd name="T0" fmla="*/ 0 w 2002"/>
                      <a:gd name="T1" fmla="*/ 0 h 2521"/>
                      <a:gd name="T2" fmla="*/ 0 w 2002"/>
                      <a:gd name="T3" fmla="*/ 0 h 2521"/>
                      <a:gd name="T4" fmla="*/ 0 w 2002"/>
                      <a:gd name="T5" fmla="*/ 0 h 2521"/>
                      <a:gd name="T6" fmla="*/ 0 w 2002"/>
                      <a:gd name="T7" fmla="*/ 0 h 2521"/>
                      <a:gd name="T8" fmla="*/ 0 w 2002"/>
                      <a:gd name="T9" fmla="*/ 0 h 2521"/>
                      <a:gd name="T10" fmla="*/ 0 w 2002"/>
                      <a:gd name="T11" fmla="*/ 0 h 25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002"/>
                      <a:gd name="T19" fmla="*/ 0 h 2521"/>
                      <a:gd name="T20" fmla="*/ 2002 w 2002"/>
                      <a:gd name="T21" fmla="*/ 2521 h 252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002" h="2521">
                        <a:moveTo>
                          <a:pt x="1941" y="0"/>
                        </a:moveTo>
                        <a:lnTo>
                          <a:pt x="0" y="2521"/>
                        </a:lnTo>
                        <a:lnTo>
                          <a:pt x="192" y="2450"/>
                        </a:lnTo>
                        <a:lnTo>
                          <a:pt x="2002" y="61"/>
                        </a:lnTo>
                        <a:lnTo>
                          <a:pt x="19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46" name="Freeform 50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5875" y="320"/>
                    <a:ext cx="292" cy="594"/>
                  </a:xfrm>
                  <a:custGeom>
                    <a:avLst/>
                    <a:gdLst>
                      <a:gd name="T0" fmla="*/ 0 w 3007"/>
                      <a:gd name="T1" fmla="*/ 0 h 3771"/>
                      <a:gd name="T2" fmla="*/ 0 w 3007"/>
                      <a:gd name="T3" fmla="*/ 0 h 3771"/>
                      <a:gd name="T4" fmla="*/ 0 w 3007"/>
                      <a:gd name="T5" fmla="*/ 0 h 3771"/>
                      <a:gd name="T6" fmla="*/ 0 w 3007"/>
                      <a:gd name="T7" fmla="*/ 0 h 3771"/>
                      <a:gd name="T8" fmla="*/ 0 w 3007"/>
                      <a:gd name="T9" fmla="*/ 0 h 3771"/>
                      <a:gd name="T10" fmla="*/ 0 w 3007"/>
                      <a:gd name="T11" fmla="*/ 0 h 3771"/>
                      <a:gd name="T12" fmla="*/ 0 w 3007"/>
                      <a:gd name="T13" fmla="*/ 0 h 3771"/>
                      <a:gd name="T14" fmla="*/ 0 w 3007"/>
                      <a:gd name="T15" fmla="*/ 0 h 3771"/>
                      <a:gd name="T16" fmla="*/ 0 w 3007"/>
                      <a:gd name="T17" fmla="*/ 0 h 3771"/>
                      <a:gd name="T18" fmla="*/ 0 w 3007"/>
                      <a:gd name="T19" fmla="*/ 0 h 3771"/>
                      <a:gd name="T20" fmla="*/ 0 w 3007"/>
                      <a:gd name="T21" fmla="*/ 0 h 3771"/>
                      <a:gd name="T22" fmla="*/ 0 w 3007"/>
                      <a:gd name="T23" fmla="*/ 0 h 3771"/>
                      <a:gd name="T24" fmla="*/ 0 w 3007"/>
                      <a:gd name="T25" fmla="*/ 0 h 3771"/>
                      <a:gd name="T26" fmla="*/ 0 w 3007"/>
                      <a:gd name="T27" fmla="*/ 0 h 3771"/>
                      <a:gd name="T28" fmla="*/ 0 w 3007"/>
                      <a:gd name="T29" fmla="*/ 0 h 3771"/>
                      <a:gd name="T30" fmla="*/ 0 w 3007"/>
                      <a:gd name="T31" fmla="*/ 0 h 3771"/>
                      <a:gd name="T32" fmla="*/ 0 w 3007"/>
                      <a:gd name="T33" fmla="*/ 0 h 3771"/>
                      <a:gd name="T34" fmla="*/ 0 w 3007"/>
                      <a:gd name="T35" fmla="*/ 0 h 3771"/>
                      <a:gd name="T36" fmla="*/ 0 w 3007"/>
                      <a:gd name="T37" fmla="*/ 0 h 3771"/>
                      <a:gd name="T38" fmla="*/ 0 w 3007"/>
                      <a:gd name="T39" fmla="*/ 0 h 3771"/>
                      <a:gd name="T40" fmla="*/ 0 w 3007"/>
                      <a:gd name="T41" fmla="*/ 0 h 3771"/>
                      <a:gd name="T42" fmla="*/ 0 w 3007"/>
                      <a:gd name="T43" fmla="*/ 0 h 3771"/>
                      <a:gd name="T44" fmla="*/ 0 w 3007"/>
                      <a:gd name="T45" fmla="*/ 0 h 3771"/>
                      <a:gd name="T46" fmla="*/ 0 w 3007"/>
                      <a:gd name="T47" fmla="*/ 0 h 3771"/>
                      <a:gd name="T48" fmla="*/ 0 w 3007"/>
                      <a:gd name="T49" fmla="*/ 0 h 3771"/>
                      <a:gd name="T50" fmla="*/ 0 w 3007"/>
                      <a:gd name="T51" fmla="*/ 0 h 3771"/>
                      <a:gd name="T52" fmla="*/ 0 w 3007"/>
                      <a:gd name="T53" fmla="*/ 0 h 3771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007"/>
                      <a:gd name="T82" fmla="*/ 0 h 3771"/>
                      <a:gd name="T83" fmla="*/ 3007 w 3007"/>
                      <a:gd name="T84" fmla="*/ 3771 h 3771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007" h="3771">
                        <a:moveTo>
                          <a:pt x="95" y="2844"/>
                        </a:moveTo>
                        <a:lnTo>
                          <a:pt x="394" y="2834"/>
                        </a:lnTo>
                        <a:lnTo>
                          <a:pt x="821" y="3009"/>
                        </a:lnTo>
                        <a:lnTo>
                          <a:pt x="681" y="2817"/>
                        </a:lnTo>
                        <a:lnTo>
                          <a:pt x="367" y="2703"/>
                        </a:lnTo>
                        <a:lnTo>
                          <a:pt x="637" y="2720"/>
                        </a:lnTo>
                        <a:lnTo>
                          <a:pt x="979" y="2870"/>
                        </a:lnTo>
                        <a:lnTo>
                          <a:pt x="2859" y="420"/>
                        </a:lnTo>
                        <a:lnTo>
                          <a:pt x="2578" y="148"/>
                        </a:lnTo>
                        <a:lnTo>
                          <a:pt x="2308" y="0"/>
                        </a:lnTo>
                        <a:lnTo>
                          <a:pt x="2692" y="78"/>
                        </a:lnTo>
                        <a:lnTo>
                          <a:pt x="3007" y="428"/>
                        </a:lnTo>
                        <a:lnTo>
                          <a:pt x="831" y="3273"/>
                        </a:lnTo>
                        <a:lnTo>
                          <a:pt x="481" y="3412"/>
                        </a:lnTo>
                        <a:lnTo>
                          <a:pt x="105" y="3771"/>
                        </a:lnTo>
                        <a:lnTo>
                          <a:pt x="0" y="3667"/>
                        </a:lnTo>
                        <a:lnTo>
                          <a:pt x="131" y="3631"/>
                        </a:lnTo>
                        <a:lnTo>
                          <a:pt x="376" y="3385"/>
                        </a:lnTo>
                        <a:lnTo>
                          <a:pt x="165" y="3273"/>
                        </a:lnTo>
                        <a:lnTo>
                          <a:pt x="165" y="3176"/>
                        </a:lnTo>
                        <a:lnTo>
                          <a:pt x="411" y="3298"/>
                        </a:lnTo>
                        <a:lnTo>
                          <a:pt x="411" y="3186"/>
                        </a:lnTo>
                        <a:lnTo>
                          <a:pt x="603" y="3220"/>
                        </a:lnTo>
                        <a:lnTo>
                          <a:pt x="428" y="3079"/>
                        </a:lnTo>
                        <a:lnTo>
                          <a:pt x="629" y="3062"/>
                        </a:lnTo>
                        <a:lnTo>
                          <a:pt x="95" y="2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47" name="Freeform 51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6032" y="709"/>
                    <a:ext cx="64" cy="53"/>
                  </a:xfrm>
                  <a:custGeom>
                    <a:avLst/>
                    <a:gdLst>
                      <a:gd name="T0" fmla="*/ 0 w 673"/>
                      <a:gd name="T1" fmla="*/ 0 h 342"/>
                      <a:gd name="T2" fmla="*/ 0 w 673"/>
                      <a:gd name="T3" fmla="*/ 0 h 342"/>
                      <a:gd name="T4" fmla="*/ 0 w 673"/>
                      <a:gd name="T5" fmla="*/ 0 h 342"/>
                      <a:gd name="T6" fmla="*/ 0 w 673"/>
                      <a:gd name="T7" fmla="*/ 0 h 342"/>
                      <a:gd name="T8" fmla="*/ 0 w 673"/>
                      <a:gd name="T9" fmla="*/ 0 h 342"/>
                      <a:gd name="T10" fmla="*/ 0 w 673"/>
                      <a:gd name="T11" fmla="*/ 0 h 342"/>
                      <a:gd name="T12" fmla="*/ 0 w 673"/>
                      <a:gd name="T13" fmla="*/ 0 h 342"/>
                      <a:gd name="T14" fmla="*/ 0 w 673"/>
                      <a:gd name="T15" fmla="*/ 0 h 3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73"/>
                      <a:gd name="T25" fmla="*/ 0 h 342"/>
                      <a:gd name="T26" fmla="*/ 673 w 673"/>
                      <a:gd name="T27" fmla="*/ 342 h 34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73" h="342">
                        <a:moveTo>
                          <a:pt x="0" y="80"/>
                        </a:moveTo>
                        <a:lnTo>
                          <a:pt x="255" y="106"/>
                        </a:lnTo>
                        <a:lnTo>
                          <a:pt x="639" y="342"/>
                        </a:lnTo>
                        <a:lnTo>
                          <a:pt x="673" y="289"/>
                        </a:lnTo>
                        <a:lnTo>
                          <a:pt x="447" y="114"/>
                        </a:lnTo>
                        <a:lnTo>
                          <a:pt x="26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48" name="Freeform 52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6014" y="672"/>
                    <a:ext cx="69" cy="62"/>
                  </a:xfrm>
                  <a:custGeom>
                    <a:avLst/>
                    <a:gdLst>
                      <a:gd name="T0" fmla="*/ 0 w 716"/>
                      <a:gd name="T1" fmla="*/ 0 h 403"/>
                      <a:gd name="T2" fmla="*/ 0 w 716"/>
                      <a:gd name="T3" fmla="*/ 0 h 403"/>
                      <a:gd name="T4" fmla="*/ 0 w 716"/>
                      <a:gd name="T5" fmla="*/ 0 h 403"/>
                      <a:gd name="T6" fmla="*/ 0 w 716"/>
                      <a:gd name="T7" fmla="*/ 0 h 403"/>
                      <a:gd name="T8" fmla="*/ 0 w 716"/>
                      <a:gd name="T9" fmla="*/ 0 h 403"/>
                      <a:gd name="T10" fmla="*/ 0 w 716"/>
                      <a:gd name="T11" fmla="*/ 0 h 403"/>
                      <a:gd name="T12" fmla="*/ 0 w 716"/>
                      <a:gd name="T13" fmla="*/ 0 h 403"/>
                      <a:gd name="T14" fmla="*/ 0 w 716"/>
                      <a:gd name="T15" fmla="*/ 0 h 4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16"/>
                      <a:gd name="T25" fmla="*/ 0 h 403"/>
                      <a:gd name="T26" fmla="*/ 716 w 716"/>
                      <a:gd name="T27" fmla="*/ 403 h 40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16" h="403">
                        <a:moveTo>
                          <a:pt x="0" y="78"/>
                        </a:moveTo>
                        <a:lnTo>
                          <a:pt x="340" y="148"/>
                        </a:lnTo>
                        <a:lnTo>
                          <a:pt x="638" y="403"/>
                        </a:lnTo>
                        <a:lnTo>
                          <a:pt x="716" y="296"/>
                        </a:lnTo>
                        <a:lnTo>
                          <a:pt x="420" y="114"/>
                        </a:lnTo>
                        <a:lnTo>
                          <a:pt x="70" y="0"/>
                        </a:lnTo>
                        <a:lnTo>
                          <a:pt x="0" y="7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49" name="Freeform 53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5895" y="442"/>
                    <a:ext cx="69" cy="64"/>
                  </a:xfrm>
                  <a:custGeom>
                    <a:avLst/>
                    <a:gdLst>
                      <a:gd name="T0" fmla="*/ 0 w 717"/>
                      <a:gd name="T1" fmla="*/ 0 h 411"/>
                      <a:gd name="T2" fmla="*/ 0 w 717"/>
                      <a:gd name="T3" fmla="*/ 0 h 411"/>
                      <a:gd name="T4" fmla="*/ 0 w 717"/>
                      <a:gd name="T5" fmla="*/ 0 h 411"/>
                      <a:gd name="T6" fmla="*/ 0 w 717"/>
                      <a:gd name="T7" fmla="*/ 0 h 411"/>
                      <a:gd name="T8" fmla="*/ 0 w 717"/>
                      <a:gd name="T9" fmla="*/ 0 h 411"/>
                      <a:gd name="T10" fmla="*/ 0 w 717"/>
                      <a:gd name="T11" fmla="*/ 0 h 411"/>
                      <a:gd name="T12" fmla="*/ 0 w 717"/>
                      <a:gd name="T13" fmla="*/ 0 h 411"/>
                      <a:gd name="T14" fmla="*/ 0 w 717"/>
                      <a:gd name="T15" fmla="*/ 0 h 41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17"/>
                      <a:gd name="T25" fmla="*/ 0 h 411"/>
                      <a:gd name="T26" fmla="*/ 717 w 717"/>
                      <a:gd name="T27" fmla="*/ 411 h 41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17" h="411">
                        <a:moveTo>
                          <a:pt x="0" y="78"/>
                        </a:moveTo>
                        <a:lnTo>
                          <a:pt x="316" y="139"/>
                        </a:lnTo>
                        <a:lnTo>
                          <a:pt x="649" y="411"/>
                        </a:lnTo>
                        <a:lnTo>
                          <a:pt x="717" y="314"/>
                        </a:lnTo>
                        <a:lnTo>
                          <a:pt x="394" y="87"/>
                        </a:lnTo>
                        <a:lnTo>
                          <a:pt x="54" y="0"/>
                        </a:lnTo>
                        <a:lnTo>
                          <a:pt x="0" y="7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50" name="Freeform 54"/>
                  <p:cNvSpPr>
                    <a:spLocks noChangeArrowheads="1"/>
                  </p:cNvSpPr>
                  <p:nvPr/>
                </p:nvSpPr>
                <p:spPr bwMode="auto">
                  <a:xfrm rot="-3180000">
                    <a:off x="5879" y="417"/>
                    <a:ext cx="68" cy="60"/>
                  </a:xfrm>
                  <a:custGeom>
                    <a:avLst/>
                    <a:gdLst>
                      <a:gd name="T0" fmla="*/ 0 w 709"/>
                      <a:gd name="T1" fmla="*/ 0 h 386"/>
                      <a:gd name="T2" fmla="*/ 0 w 709"/>
                      <a:gd name="T3" fmla="*/ 0 h 386"/>
                      <a:gd name="T4" fmla="*/ 0 w 709"/>
                      <a:gd name="T5" fmla="*/ 0 h 386"/>
                      <a:gd name="T6" fmla="*/ 0 w 709"/>
                      <a:gd name="T7" fmla="*/ 0 h 386"/>
                      <a:gd name="T8" fmla="*/ 0 w 709"/>
                      <a:gd name="T9" fmla="*/ 0 h 386"/>
                      <a:gd name="T10" fmla="*/ 0 w 709"/>
                      <a:gd name="T11" fmla="*/ 0 h 386"/>
                      <a:gd name="T12" fmla="*/ 0 w 709"/>
                      <a:gd name="T13" fmla="*/ 0 h 386"/>
                      <a:gd name="T14" fmla="*/ 0 w 709"/>
                      <a:gd name="T15" fmla="*/ 0 h 3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09"/>
                      <a:gd name="T25" fmla="*/ 0 h 386"/>
                      <a:gd name="T26" fmla="*/ 709 w 709"/>
                      <a:gd name="T27" fmla="*/ 386 h 38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09" h="386">
                        <a:moveTo>
                          <a:pt x="0" y="88"/>
                        </a:moveTo>
                        <a:lnTo>
                          <a:pt x="272" y="131"/>
                        </a:lnTo>
                        <a:lnTo>
                          <a:pt x="665" y="386"/>
                        </a:lnTo>
                        <a:lnTo>
                          <a:pt x="709" y="308"/>
                        </a:lnTo>
                        <a:lnTo>
                          <a:pt x="306" y="53"/>
                        </a:lnTo>
                        <a:lnTo>
                          <a:pt x="43" y="0"/>
                        </a:lnTo>
                        <a:lnTo>
                          <a:pt x="0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</p:grpSp>
          <p:sp>
            <p:nvSpPr>
              <p:cNvPr id="1040" name="Line 55"/>
              <p:cNvSpPr>
                <a:spLocks noChangeShapeType="1"/>
              </p:cNvSpPr>
              <p:nvPr/>
            </p:nvSpPr>
            <p:spPr bwMode="auto">
              <a:xfrm>
                <a:off x="5839" y="397"/>
                <a:ext cx="18" cy="37"/>
              </a:xfrm>
              <a:prstGeom prst="lin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689265" y="6583680"/>
            <a:ext cx="512862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9pPr>
          </a:lstStyle>
          <a:p>
            <a:pPr>
              <a:buClrTx/>
              <a:buFontTx/>
              <a:buNone/>
            </a:pPr>
            <a:r>
              <a:rPr kumimoji="0" lang="en-US" altLang="ja-JP" sz="1000" dirty="0">
                <a:solidFill>
                  <a:schemeClr val="bg1">
                    <a:lumMod val="50000"/>
                  </a:schemeClr>
                </a:solidFill>
              </a:rPr>
              <a:t>CSC.T341 Computer Logic Design, Department of Computer Science, TOKYO TECH</a:t>
            </a:r>
            <a:endParaRPr kumimoji="0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Comic Sans MS" pitchFamily="64" charset="0"/>
          <a:ea typeface="ＭＳ Ｐゴシック" pitchFamily="48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Comic Sans MS" pitchFamily="64" charset="0"/>
          <a:ea typeface="ＭＳ Ｐゴシック" pitchFamily="48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Comic Sans MS" pitchFamily="64" charset="0"/>
          <a:ea typeface="ＭＳ Ｐゴシック" pitchFamily="48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Comic Sans MS" pitchFamily="64" charset="0"/>
          <a:ea typeface="ＭＳ Ｐゴシック" pitchFamily="48" charset="-128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Comic Sans MS" pitchFamily="64" charset="0"/>
          <a:ea typeface="ＭＳ Ｐゴシック" pitchFamily="48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Comic Sans MS" pitchFamily="64" charset="0"/>
          <a:ea typeface="ＭＳ Ｐゴシック" pitchFamily="48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Comic Sans MS" pitchFamily="64" charset="0"/>
          <a:ea typeface="ＭＳ Ｐゴシック" pitchFamily="48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Comic Sans MS" pitchFamily="64" charset="0"/>
          <a:ea typeface="ＭＳ Ｐゴシック" pitchFamily="48" charset="-128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2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31737" y="393701"/>
            <a:ext cx="474739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ja-JP" altLang="ja-JP" sz="2400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46274" y="393701"/>
            <a:ext cx="356054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ja-JP" altLang="ja-JP" sz="2400" b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65903" y="815976"/>
            <a:ext cx="457538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ja-JP" altLang="ja-JP" sz="2400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66678" y="815976"/>
            <a:ext cx="399056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ja-JP" altLang="ja-JP" sz="2400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16965" y="742950"/>
            <a:ext cx="60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ja-JP" altLang="ja-JP" sz="2400" b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04992" y="285751"/>
            <a:ext cx="34401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ja-JP" altLang="ja-JP" sz="2400" b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9259" y="1076325"/>
            <a:ext cx="8913389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ja-JP" altLang="ja-JP" sz="2400" b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3137" y="188914"/>
            <a:ext cx="8270084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2681" y="1484314"/>
            <a:ext cx="841629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2980" y="6591440"/>
            <a:ext cx="527362" cy="22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AC88E59F-4CCF-4749-841F-D81F46E84B04}" type="slidenum">
              <a:rPr lang="en-US" altLang="ja-JP" smtClean="0">
                <a:solidFill>
                  <a:srgbClr val="000000"/>
                </a:solidFill>
                <a:latin typeface="Tahoma" pitchFamily="34" charset="0"/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2213" y="6591441"/>
            <a:ext cx="42883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kumimoji="0" lang="en-US" altLang="ja-JP" sz="1000" b="0" dirty="0">
                <a:solidFill>
                  <a:srgbClr val="FFFFFF">
                    <a:lumMod val="50000"/>
                  </a:srgbClr>
                </a:solidFill>
              </a:rPr>
              <a:t>Computer Logic Design, Department of Computer Science, TOKYO TECH</a:t>
            </a:r>
          </a:p>
        </p:txBody>
      </p:sp>
    </p:spTree>
    <p:extLst>
      <p:ext uri="{BB962C8B-B14F-4D97-AF65-F5344CB8AC3E}">
        <p14:creationId xmlns:p14="http://schemas.microsoft.com/office/powerpoint/2010/main" val="17624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8777" y="1998435"/>
            <a:ext cx="7802978" cy="1149350"/>
          </a:xfrm>
        </p:spPr>
        <p:txBody>
          <a:bodyPr/>
          <a:lstStyle/>
          <a:p>
            <a:pPr algn="ctr" eaLnBrk="1" hangingPunct="1"/>
            <a:r>
              <a:rPr lang="en-US" altLang="ja-JP" sz="3600" dirty="0"/>
              <a:t>XX: YY</a:t>
            </a:r>
            <a:r>
              <a:rPr lang="ja-JP" altLang="en-US" sz="3600" dirty="0"/>
              <a:t>の高速化を用いた</a:t>
            </a:r>
            <a:r>
              <a:rPr lang="en-US" altLang="ja-JP" sz="3600" dirty="0"/>
              <a:t>ZZ</a:t>
            </a:r>
            <a:r>
              <a:rPr lang="ja-JP" altLang="en-US" sz="3600" dirty="0"/>
              <a:t>プロセッサ</a:t>
            </a:r>
            <a:endParaRPr lang="en-US" altLang="ja-JP" sz="3600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8752" y="3501008"/>
            <a:ext cx="8660540" cy="792087"/>
          </a:xfrm>
        </p:spPr>
        <p:txBody>
          <a:bodyPr/>
          <a:lstStyle/>
          <a:p>
            <a:pPr eaLnBrk="1" hangingPunct="1"/>
            <a:r>
              <a:rPr lang="en-US" altLang="ja-JP" sz="3200" dirty="0"/>
              <a:t>Group No: NN</a:t>
            </a:r>
            <a:endParaRPr lang="ja-JP" altLang="en-US" sz="3200" dirty="0">
              <a:solidFill>
                <a:srgbClr val="A5002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33314" y="48944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kumimoji="1" lang="en-US" altLang="ja-JP" sz="2400" dirty="0">
                <a:solidFill>
                  <a:srgbClr val="000000"/>
                </a:solidFill>
                <a:latin typeface="Tahoma" pitchFamily="34" charset="0"/>
              </a:rPr>
              <a:t>Course number: CSC.T341</a:t>
            </a:r>
          </a:p>
          <a:p>
            <a:pPr lvl="0" defTabSz="9144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kumimoji="1" lang="en-US" altLang="ja-JP" sz="2400" kern="0" dirty="0">
                <a:solidFill>
                  <a:srgbClr val="000000"/>
                </a:solidFill>
                <a:latin typeface="Tahoma"/>
                <a:ea typeface="ＭＳ Ｐゴシック"/>
              </a:rPr>
              <a:t>Processor Design Contest (2019-06-06) Presentation Slide</a:t>
            </a:r>
            <a:endParaRPr kumimoji="1" lang="ja-JP" altLang="en-US" sz="2400" kern="0" dirty="0">
              <a:solidFill>
                <a:srgbClr val="A50021"/>
              </a:solidFill>
              <a:latin typeface="Tahoma"/>
              <a:ea typeface="ＭＳ Ｐゴシック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322980" y="6591440"/>
            <a:ext cx="527362" cy="221936"/>
          </a:xfrm>
        </p:spPr>
        <p:txBody>
          <a:bodyPr/>
          <a:lstStyle/>
          <a:p>
            <a:pPr>
              <a:defRPr/>
            </a:pPr>
            <a:fld id="{1EC7C478-6F03-44DB-8D31-90B3647C8853}" type="slidenum">
              <a:rPr lang="en-US" altLang="ja-JP" smtClean="0">
                <a:solidFill>
                  <a:srgbClr val="1C1C1C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0052" y="4498817"/>
            <a:ext cx="8660540" cy="159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 eaLnBrk="1" hangingPunct="1"/>
            <a:r>
              <a:rPr lang="ja-JP" altLang="en-US" sz="3000" kern="0" dirty="0"/>
              <a:t>名前１，名前２，名前３</a:t>
            </a:r>
            <a:endParaRPr lang="en-US" altLang="ja-JP" sz="3000" kern="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4931" y="6381328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1100" kern="0" dirty="0">
                <a:solidFill>
                  <a:srgbClr val="000000"/>
                </a:solidFill>
                <a:latin typeface="Tahoma"/>
                <a:ea typeface="ＭＳ Ｐゴシック"/>
              </a:rPr>
              <a:t>Processor Design Contest Presentation Slide (1/4)</a:t>
            </a:r>
            <a:endParaRPr kumimoji="1" lang="ja-JP" altLang="en-US" sz="1100" kern="0" dirty="0">
              <a:solidFill>
                <a:srgbClr val="A50021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1614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設計したプロセッサと性能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838" y="1119188"/>
            <a:ext cx="9211468" cy="14457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ja-JP" altLang="en-US" dirty="0"/>
              <a:t>動作周波数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lang="en-US" altLang="ja-JP" dirty="0">
                <a:solidFill>
                  <a:schemeClr val="accent6"/>
                </a:solidFill>
              </a:rPr>
              <a:t>X</a:t>
            </a:r>
            <a:r>
              <a:rPr kumimoji="1" lang="en-US" altLang="ja-JP" dirty="0"/>
              <a:t> MHz, </a:t>
            </a:r>
            <a:r>
              <a:rPr kumimoji="1" lang="ja-JP" altLang="en-US" dirty="0"/>
              <a:t>クロック周期 </a:t>
            </a:r>
            <a:r>
              <a:rPr kumimoji="1" lang="en-US" altLang="ja-JP" b="1" dirty="0">
                <a:solidFill>
                  <a:schemeClr val="accent6"/>
                </a:solidFill>
              </a:rPr>
              <a:t>Y</a:t>
            </a:r>
            <a:r>
              <a:rPr kumimoji="1" lang="en-US" altLang="ja-JP" dirty="0"/>
              <a:t> = </a:t>
            </a:r>
            <a:r>
              <a:rPr lang="en-US" altLang="ja-JP" dirty="0"/>
              <a:t>1000/</a:t>
            </a:r>
            <a:r>
              <a:rPr lang="en-US" altLang="ja-JP" dirty="0">
                <a:solidFill>
                  <a:schemeClr val="accent6"/>
                </a:solidFill>
              </a:rPr>
              <a:t>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nsec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プログラムの実行サイクル数</a:t>
            </a:r>
            <a:r>
              <a:rPr lang="en-US" altLang="ja-JP" dirty="0"/>
              <a:t>: </a:t>
            </a:r>
            <a:r>
              <a:rPr lang="en-US" altLang="ja-JP" b="1" dirty="0">
                <a:solidFill>
                  <a:schemeClr val="accent6"/>
                </a:solidFill>
              </a:rPr>
              <a:t>Z</a:t>
            </a:r>
            <a:r>
              <a:rPr lang="en-US" altLang="ja-JP" dirty="0"/>
              <a:t> </a:t>
            </a:r>
            <a:r>
              <a:rPr lang="ja-JP" altLang="en-US" dirty="0"/>
              <a:t>サイクル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プロセッサ性能（実行時間）</a:t>
            </a:r>
            <a:r>
              <a:rPr lang="en-US" altLang="ja-JP" dirty="0"/>
              <a:t>: </a:t>
            </a:r>
            <a:r>
              <a:rPr lang="en-US" altLang="ja-JP" b="1" dirty="0">
                <a:solidFill>
                  <a:schemeClr val="accent6"/>
                </a:solidFill>
              </a:rPr>
              <a:t>Y</a:t>
            </a:r>
            <a:r>
              <a:rPr lang="en-US" altLang="ja-JP" dirty="0"/>
              <a:t> x </a:t>
            </a:r>
            <a:r>
              <a:rPr lang="en-US" altLang="ja-JP" b="1" dirty="0">
                <a:solidFill>
                  <a:schemeClr val="accent6"/>
                </a:solidFill>
              </a:rPr>
              <a:t>Z</a:t>
            </a:r>
            <a:r>
              <a:rPr lang="en-US" altLang="ja-JP" dirty="0"/>
              <a:t> / 1000,000 =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b="1" dirty="0">
                <a:solidFill>
                  <a:srgbClr val="C00000"/>
                </a:solidFill>
              </a:rPr>
              <a:t>E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/>
              <a:t>msec</a:t>
            </a:r>
            <a:endParaRPr lang="en-US" altLang="ja-JP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9202266" y="6470650"/>
            <a:ext cx="57410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9pPr>
          </a:lstStyle>
          <a:p>
            <a:pPr algn="r">
              <a:buClrTx/>
              <a:buFontTx/>
              <a:buNone/>
            </a:pPr>
            <a:fld id="{266A0C1C-90A6-4AE4-BA0D-FAB206AB0762}" type="slidenum">
              <a:rPr kumimoji="0" lang="en-US" altLang="ja-JP" sz="16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kumimoji="0" lang="en-US" altLang="ja-JP" sz="1600" dirty="0">
              <a:solidFill>
                <a:srgbClr val="000000"/>
              </a:solidFill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309026" y="2889328"/>
            <a:ext cx="9109264" cy="3619450"/>
            <a:chOff x="309026" y="2889328"/>
            <a:chExt cx="9109264" cy="3619450"/>
          </a:xfrm>
          <a:solidFill>
            <a:schemeClr val="bg1">
              <a:lumMod val="95000"/>
            </a:schemeClr>
          </a:solidFill>
        </p:grpSpPr>
        <p:cxnSp>
          <p:nvCxnSpPr>
            <p:cNvPr id="5" name="直線コネクタ 4"/>
            <p:cNvCxnSpPr/>
            <p:nvPr/>
          </p:nvCxnSpPr>
          <p:spPr>
            <a:xfrm flipH="1">
              <a:off x="4440699" y="4392754"/>
              <a:ext cx="1293786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6" name="直線矢印コネクタ 5"/>
            <p:cNvCxnSpPr/>
            <p:nvPr/>
          </p:nvCxnSpPr>
          <p:spPr>
            <a:xfrm>
              <a:off x="2668981" y="5418354"/>
              <a:ext cx="1770441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7" name="正方形/長方形 6"/>
            <p:cNvSpPr/>
            <p:nvPr/>
          </p:nvSpPr>
          <p:spPr>
            <a:xfrm>
              <a:off x="4449715" y="4979882"/>
              <a:ext cx="887135" cy="122413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m_regfile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m_regs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(32bit x 32)</a:t>
              </a:r>
            </a:p>
          </p:txBody>
        </p:sp>
        <p:sp>
          <p:nvSpPr>
            <p:cNvPr id="8" name="台形 7"/>
            <p:cNvSpPr/>
            <p:nvPr/>
          </p:nvSpPr>
          <p:spPr>
            <a:xfrm rot="5400000">
              <a:off x="6311491" y="5322352"/>
              <a:ext cx="595915" cy="216024"/>
            </a:xfrm>
            <a:prstGeom prst="trapezoid">
              <a:avLst>
                <a:gd name="adj" fmla="val 45944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100" kern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+</a:t>
              </a:r>
              <a:endParaRPr kumimoji="1" lang="ja-JP" altLang="en-US" sz="11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3209507" y="5078356"/>
              <a:ext cx="1224000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10" name="テキスト ボックス 9"/>
            <p:cNvSpPr txBox="1"/>
            <p:nvPr/>
          </p:nvSpPr>
          <p:spPr>
            <a:xfrm>
              <a:off x="4135830" y="4874249"/>
              <a:ext cx="250068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w_rs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473651" y="5224536"/>
              <a:ext cx="235642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w_rt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 flipV="1">
              <a:off x="3209377" y="4389580"/>
              <a:ext cx="0" cy="144039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3" name="直線矢印コネクタ 12"/>
            <p:cNvCxnSpPr/>
            <p:nvPr/>
          </p:nvCxnSpPr>
          <p:spPr>
            <a:xfrm>
              <a:off x="4104593" y="5989728"/>
              <a:ext cx="33610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14" name="円/楕円 13"/>
            <p:cNvSpPr/>
            <p:nvPr/>
          </p:nvSpPr>
          <p:spPr>
            <a:xfrm>
              <a:off x="3185807" y="5398074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3930526" y="5741073"/>
              <a:ext cx="504000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6" name="直線矢印コネクタ 15"/>
            <p:cNvCxnSpPr/>
            <p:nvPr/>
          </p:nvCxnSpPr>
          <p:spPr>
            <a:xfrm>
              <a:off x="5337626" y="5263603"/>
              <a:ext cx="1163810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7" name="直線矢印コネクタ 16"/>
            <p:cNvCxnSpPr/>
            <p:nvPr/>
          </p:nvCxnSpPr>
          <p:spPr>
            <a:xfrm>
              <a:off x="5320958" y="5796047"/>
              <a:ext cx="612000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18" name="テキスト ボックス 17"/>
            <p:cNvSpPr txBox="1"/>
            <p:nvPr/>
          </p:nvSpPr>
          <p:spPr>
            <a:xfrm>
              <a:off x="5587809" y="5053431"/>
              <a:ext cx="293350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w_rrs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599299" y="5599559"/>
              <a:ext cx="278923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w_rrt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7080785" y="5429783"/>
              <a:ext cx="0" cy="36488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21" name="直線コネクタ 20"/>
            <p:cNvCxnSpPr/>
            <p:nvPr/>
          </p:nvCxnSpPr>
          <p:spPr>
            <a:xfrm flipH="1">
              <a:off x="4104593" y="6508778"/>
              <a:ext cx="5141825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22" name="直線コネクタ 21"/>
            <p:cNvCxnSpPr/>
            <p:nvPr/>
          </p:nvCxnSpPr>
          <p:spPr>
            <a:xfrm>
              <a:off x="4107768" y="5985935"/>
              <a:ext cx="0" cy="52284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23" name="テキスト ボックス 22"/>
            <p:cNvSpPr txBox="1"/>
            <p:nvPr/>
          </p:nvSpPr>
          <p:spPr>
            <a:xfrm>
              <a:off x="3482603" y="5882584"/>
              <a:ext cx="264496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w_rd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00164" y="5233842"/>
              <a:ext cx="320601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w_rslt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5" name="台形 24"/>
            <p:cNvSpPr/>
            <p:nvPr/>
          </p:nvSpPr>
          <p:spPr>
            <a:xfrm rot="5400000">
              <a:off x="1202031" y="4447425"/>
              <a:ext cx="451897" cy="216024"/>
            </a:xfrm>
            <a:prstGeom prst="trapezoid">
              <a:avLst>
                <a:gd name="adj" fmla="val 45944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100" kern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+</a:t>
              </a:r>
              <a:endParaRPr kumimoji="1" lang="ja-JP" altLang="en-US" sz="11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794047" y="5419134"/>
              <a:ext cx="828000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27" name="正方形/長方形 26"/>
            <p:cNvSpPr/>
            <p:nvPr/>
          </p:nvSpPr>
          <p:spPr>
            <a:xfrm>
              <a:off x="488861" y="5224497"/>
              <a:ext cx="322599" cy="401135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r_pc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920910" y="4653524"/>
              <a:ext cx="396044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29" name="直線コネクタ 28"/>
            <p:cNvCxnSpPr/>
            <p:nvPr/>
          </p:nvCxnSpPr>
          <p:spPr>
            <a:xfrm>
              <a:off x="920910" y="4653525"/>
              <a:ext cx="0" cy="75622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30" name="円/楕円 29"/>
            <p:cNvSpPr/>
            <p:nvPr/>
          </p:nvSpPr>
          <p:spPr>
            <a:xfrm>
              <a:off x="895669" y="5397512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1118932" y="4437500"/>
              <a:ext cx="201035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32" name="テキスト ボックス 31"/>
            <p:cNvSpPr txBox="1"/>
            <p:nvPr/>
          </p:nvSpPr>
          <p:spPr>
            <a:xfrm>
              <a:off x="967005" y="4355167"/>
              <a:ext cx="67326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4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33" name="直線矢印コネクタ 32"/>
            <p:cNvCxnSpPr/>
            <p:nvPr/>
          </p:nvCxnSpPr>
          <p:spPr>
            <a:xfrm>
              <a:off x="309026" y="5414833"/>
              <a:ext cx="180020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34" name="直線コネクタ 33"/>
            <p:cNvCxnSpPr/>
            <p:nvPr/>
          </p:nvCxnSpPr>
          <p:spPr>
            <a:xfrm>
              <a:off x="314251" y="3299543"/>
              <a:ext cx="0" cy="211959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5" name="直線コネクタ 34"/>
            <p:cNvCxnSpPr/>
            <p:nvPr/>
          </p:nvCxnSpPr>
          <p:spPr>
            <a:xfrm>
              <a:off x="2618507" y="3642749"/>
              <a:ext cx="0" cy="92522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6" name="直線コネクタ 35"/>
            <p:cNvCxnSpPr/>
            <p:nvPr/>
          </p:nvCxnSpPr>
          <p:spPr>
            <a:xfrm flipH="1">
              <a:off x="1630147" y="3446168"/>
              <a:ext cx="430072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37" name="正方形/長方形 36"/>
            <p:cNvSpPr/>
            <p:nvPr/>
          </p:nvSpPr>
          <p:spPr>
            <a:xfrm>
              <a:off x="1629443" y="5133764"/>
              <a:ext cx="1039538" cy="59987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m_amemory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m_imem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(32bit x 4096)</a:t>
              </a:r>
            </a:p>
          </p:txBody>
        </p:sp>
        <p:cxnSp>
          <p:nvCxnSpPr>
            <p:cNvPr id="38" name="直線コネクタ 37"/>
            <p:cNvCxnSpPr/>
            <p:nvPr/>
          </p:nvCxnSpPr>
          <p:spPr>
            <a:xfrm flipH="1">
              <a:off x="1535995" y="4567975"/>
              <a:ext cx="108251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39" name="テキスト ボックス 38"/>
            <p:cNvSpPr txBox="1"/>
            <p:nvPr/>
          </p:nvSpPr>
          <p:spPr>
            <a:xfrm>
              <a:off x="2808539" y="5195354"/>
              <a:ext cx="24686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w_ir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675772" y="5282544"/>
              <a:ext cx="72008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56896" y="5288198"/>
              <a:ext cx="72008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030267" y="5483708"/>
              <a:ext cx="567463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r_pc</a:t>
              </a:r>
              <a:r>
                <a:rPr kumimoji="1" lang="en-US" altLang="ja-JP" sz="1050" kern="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[13:2]</a:t>
              </a:r>
            </a:p>
          </p:txBody>
        </p:sp>
        <p:cxnSp>
          <p:nvCxnSpPr>
            <p:cNvPr id="43" name="直線コネクタ 42"/>
            <p:cNvCxnSpPr/>
            <p:nvPr/>
          </p:nvCxnSpPr>
          <p:spPr bwMode="auto">
            <a:xfrm flipH="1">
              <a:off x="1728732" y="4519722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テキスト ボックス 43"/>
            <p:cNvSpPr txBox="1"/>
            <p:nvPr/>
          </p:nvSpPr>
          <p:spPr>
            <a:xfrm>
              <a:off x="1711553" y="4365492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 bwMode="auto">
            <a:xfrm flipH="1">
              <a:off x="886065" y="4915476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テキスト ボックス 45"/>
            <p:cNvSpPr txBox="1"/>
            <p:nvPr/>
          </p:nvSpPr>
          <p:spPr>
            <a:xfrm>
              <a:off x="976449" y="4863886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 flipH="1">
              <a:off x="2808474" y="5383818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テキスト ボックス 47"/>
            <p:cNvSpPr txBox="1"/>
            <p:nvPr/>
          </p:nvSpPr>
          <p:spPr>
            <a:xfrm>
              <a:off x="2791295" y="5462279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 bwMode="auto">
            <a:xfrm flipH="1">
              <a:off x="1267534" y="5368953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テキスト ボックス 49"/>
            <p:cNvSpPr txBox="1"/>
            <p:nvPr/>
          </p:nvSpPr>
          <p:spPr>
            <a:xfrm>
              <a:off x="1250355" y="5214723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12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 bwMode="auto">
            <a:xfrm flipH="1">
              <a:off x="5433036" y="5745628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テキスト ボックス 51"/>
            <p:cNvSpPr txBox="1"/>
            <p:nvPr/>
          </p:nvSpPr>
          <p:spPr>
            <a:xfrm>
              <a:off x="5415857" y="5824089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 bwMode="auto">
            <a:xfrm flipH="1">
              <a:off x="5436155" y="5212998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テキスト ボックス 53"/>
            <p:cNvSpPr txBox="1"/>
            <p:nvPr/>
          </p:nvSpPr>
          <p:spPr>
            <a:xfrm>
              <a:off x="5418976" y="5291459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55" name="直線コネクタ 54"/>
            <p:cNvCxnSpPr/>
            <p:nvPr/>
          </p:nvCxnSpPr>
          <p:spPr bwMode="auto">
            <a:xfrm flipH="1">
              <a:off x="6822044" y="5387383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テキスト ボックス 55"/>
            <p:cNvSpPr txBox="1"/>
            <p:nvPr/>
          </p:nvSpPr>
          <p:spPr>
            <a:xfrm>
              <a:off x="6804865" y="5465844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57" name="直線コネクタ 56"/>
            <p:cNvCxnSpPr/>
            <p:nvPr/>
          </p:nvCxnSpPr>
          <p:spPr bwMode="auto">
            <a:xfrm flipH="1">
              <a:off x="3318035" y="5035281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3317523" y="5106599"/>
              <a:ext cx="67326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5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 flipH="1">
              <a:off x="3327719" y="5373681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327207" y="5444999"/>
              <a:ext cx="67326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5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 bwMode="auto">
            <a:xfrm flipH="1">
              <a:off x="3337403" y="5786690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テキスト ボックス 61"/>
            <p:cNvSpPr txBox="1"/>
            <p:nvPr/>
          </p:nvSpPr>
          <p:spPr>
            <a:xfrm>
              <a:off x="3336891" y="5858008"/>
              <a:ext cx="67326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5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 bwMode="auto">
            <a:xfrm flipV="1">
              <a:off x="3093501" y="3177360"/>
              <a:ext cx="0" cy="320396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線コネクタ 63"/>
            <p:cNvCxnSpPr/>
            <p:nvPr/>
          </p:nvCxnSpPr>
          <p:spPr bwMode="auto">
            <a:xfrm flipV="1">
              <a:off x="6116253" y="3177360"/>
              <a:ext cx="0" cy="30963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6960725" y="3177360"/>
              <a:ext cx="0" cy="30963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テキスト ボックス 65"/>
            <p:cNvSpPr txBox="1"/>
            <p:nvPr/>
          </p:nvSpPr>
          <p:spPr>
            <a:xfrm>
              <a:off x="1820527" y="2889328"/>
              <a:ext cx="43794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FFFF">
                      <a:lumMod val="6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endParaRPr kumimoji="1" lang="ja-JP" altLang="en-US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418707" y="2898620"/>
              <a:ext cx="43794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FFFF">
                      <a:lumMod val="6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endParaRPr kumimoji="1" lang="ja-JP" altLang="en-US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6338053" y="2907912"/>
              <a:ext cx="43794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FFFF">
                      <a:lumMod val="6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</a:t>
              </a:r>
              <a:endParaRPr kumimoji="1" lang="ja-JP" altLang="en-US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7526537" y="2898620"/>
              <a:ext cx="56457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FFFF">
                      <a:lumMod val="6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MEM</a:t>
              </a:r>
              <a:endParaRPr kumimoji="1" lang="ja-JP" altLang="en-US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0" name="直線矢印コネクタ 69"/>
            <p:cNvCxnSpPr/>
            <p:nvPr/>
          </p:nvCxnSpPr>
          <p:spPr>
            <a:xfrm>
              <a:off x="3208666" y="4392754"/>
              <a:ext cx="973860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71" name="テキスト ボックス 70"/>
            <p:cNvSpPr txBox="1"/>
            <p:nvPr/>
          </p:nvSpPr>
          <p:spPr>
            <a:xfrm>
              <a:off x="3626619" y="4425311"/>
              <a:ext cx="391133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w_imm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72" name="直線コネクタ 71"/>
            <p:cNvCxnSpPr/>
            <p:nvPr/>
          </p:nvCxnSpPr>
          <p:spPr bwMode="auto">
            <a:xfrm flipH="1">
              <a:off x="3320245" y="4349679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テキスト ボックス 72"/>
            <p:cNvSpPr txBox="1"/>
            <p:nvPr/>
          </p:nvSpPr>
          <p:spPr>
            <a:xfrm>
              <a:off x="3319733" y="4420997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16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3187734" y="5059093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5" name="角丸四角形 74"/>
            <p:cNvSpPr/>
            <p:nvPr/>
          </p:nvSpPr>
          <p:spPr>
            <a:xfrm>
              <a:off x="4193158" y="4041456"/>
              <a:ext cx="264924" cy="700862"/>
            </a:xfrm>
            <a:prstGeom prst="roundRect">
              <a:avLst>
                <a:gd name="adj" fmla="val 33569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00" kern="0" dirty="0" err="1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SignExtImm</a:t>
              </a:r>
              <a:endParaRPr kumimoji="1" lang="ja-JP" altLang="en-US" sz="1000" kern="0" dirty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5933563" y="5413586"/>
              <a:ext cx="144016" cy="47150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Mux</a:t>
              </a:r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5734484" y="4392754"/>
              <a:ext cx="0" cy="11656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78" name="直線矢印コネクタ 77"/>
            <p:cNvCxnSpPr/>
            <p:nvPr/>
          </p:nvCxnSpPr>
          <p:spPr>
            <a:xfrm>
              <a:off x="5734484" y="5553624"/>
              <a:ext cx="199079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79" name="直線矢印コネクタ 78"/>
            <p:cNvCxnSpPr/>
            <p:nvPr/>
          </p:nvCxnSpPr>
          <p:spPr>
            <a:xfrm>
              <a:off x="6081823" y="5625632"/>
              <a:ext cx="414000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80" name="テキスト ボックス 79"/>
            <p:cNvSpPr txBox="1"/>
            <p:nvPr/>
          </p:nvSpPr>
          <p:spPr>
            <a:xfrm>
              <a:off x="4547406" y="4439817"/>
              <a:ext cx="519373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w_imm32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6124258" y="5639570"/>
              <a:ext cx="343043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w_rrt2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3776985" y="5514172"/>
              <a:ext cx="144016" cy="47150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Mux</a:t>
              </a:r>
            </a:p>
          </p:txBody>
        </p:sp>
        <p:cxnSp>
          <p:nvCxnSpPr>
            <p:cNvPr id="83" name="直線矢印コネクタ 82"/>
            <p:cNvCxnSpPr/>
            <p:nvPr/>
          </p:nvCxnSpPr>
          <p:spPr>
            <a:xfrm>
              <a:off x="3208666" y="5829973"/>
              <a:ext cx="553621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84" name="直線矢印コネクタ 83"/>
            <p:cNvCxnSpPr/>
            <p:nvPr/>
          </p:nvCxnSpPr>
          <p:spPr>
            <a:xfrm>
              <a:off x="3542843" y="5641507"/>
              <a:ext cx="219444" cy="240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85" name="直線コネクタ 84"/>
            <p:cNvCxnSpPr/>
            <p:nvPr/>
          </p:nvCxnSpPr>
          <p:spPr>
            <a:xfrm>
              <a:off x="3548263" y="5422725"/>
              <a:ext cx="0" cy="2187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86" name="円/楕円 85"/>
            <p:cNvSpPr/>
            <p:nvPr/>
          </p:nvSpPr>
          <p:spPr>
            <a:xfrm>
              <a:off x="3526925" y="5400083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4074542" y="5550449"/>
              <a:ext cx="328616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w_rd2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7351985" y="5664533"/>
              <a:ext cx="1039538" cy="59987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m_amemory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m_dmem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(32bit x 4096)</a:t>
              </a: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7398314" y="5813313"/>
              <a:ext cx="72008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8279438" y="5818967"/>
              <a:ext cx="72008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91" name="直線コネクタ 90"/>
            <p:cNvCxnSpPr/>
            <p:nvPr/>
          </p:nvCxnSpPr>
          <p:spPr bwMode="auto">
            <a:xfrm flipV="1">
              <a:off x="8667179" y="3168068"/>
              <a:ext cx="0" cy="30963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テキスト ボックス 91"/>
            <p:cNvSpPr txBox="1"/>
            <p:nvPr/>
          </p:nvSpPr>
          <p:spPr>
            <a:xfrm>
              <a:off x="8805303" y="2889328"/>
              <a:ext cx="43794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FFFF">
                      <a:lumMod val="6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WB</a:t>
              </a:r>
              <a:endParaRPr kumimoji="1" lang="ja-JP" altLang="en-US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3" name="直線矢印コネクタ 92"/>
            <p:cNvCxnSpPr/>
            <p:nvPr/>
          </p:nvCxnSpPr>
          <p:spPr>
            <a:xfrm>
              <a:off x="7082116" y="5789607"/>
              <a:ext cx="269869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94" name="直線コネクタ 93"/>
            <p:cNvCxnSpPr/>
            <p:nvPr/>
          </p:nvCxnSpPr>
          <p:spPr>
            <a:xfrm>
              <a:off x="9236893" y="5558149"/>
              <a:ext cx="0" cy="95062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95" name="直線矢印コネクタ 94"/>
            <p:cNvCxnSpPr/>
            <p:nvPr/>
          </p:nvCxnSpPr>
          <p:spPr>
            <a:xfrm>
              <a:off x="6721731" y="5426453"/>
              <a:ext cx="208357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96" name="円/楕円 95"/>
            <p:cNvSpPr/>
            <p:nvPr/>
          </p:nvSpPr>
          <p:spPr>
            <a:xfrm>
              <a:off x="7063955" y="5406666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8811195" y="5315608"/>
              <a:ext cx="144016" cy="47150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Mux</a:t>
              </a:r>
            </a:p>
          </p:txBody>
        </p:sp>
        <p:cxnSp>
          <p:nvCxnSpPr>
            <p:cNvPr id="98" name="直線矢印コネクタ 97"/>
            <p:cNvCxnSpPr/>
            <p:nvPr/>
          </p:nvCxnSpPr>
          <p:spPr>
            <a:xfrm>
              <a:off x="8567289" y="5675648"/>
              <a:ext cx="24390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99" name="直線コネクタ 98"/>
            <p:cNvCxnSpPr/>
            <p:nvPr/>
          </p:nvCxnSpPr>
          <p:spPr>
            <a:xfrm>
              <a:off x="8569771" y="5673490"/>
              <a:ext cx="0" cy="28854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00" name="直線コネクタ 99"/>
            <p:cNvCxnSpPr/>
            <p:nvPr/>
          </p:nvCxnSpPr>
          <p:spPr>
            <a:xfrm flipH="1">
              <a:off x="8395191" y="5962983"/>
              <a:ext cx="177755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01" name="直線コネクタ 100"/>
            <p:cNvCxnSpPr/>
            <p:nvPr/>
          </p:nvCxnSpPr>
          <p:spPr>
            <a:xfrm flipH="1">
              <a:off x="8955212" y="5558408"/>
              <a:ext cx="288031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02" name="直線コネクタ 101"/>
            <p:cNvCxnSpPr/>
            <p:nvPr/>
          </p:nvCxnSpPr>
          <p:spPr bwMode="auto">
            <a:xfrm flipH="1">
              <a:off x="9053762" y="5519807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テキスト ボックス 102"/>
            <p:cNvSpPr txBox="1"/>
            <p:nvPr/>
          </p:nvSpPr>
          <p:spPr>
            <a:xfrm>
              <a:off x="9036583" y="5598268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04" name="直線コネクタ 103"/>
            <p:cNvCxnSpPr/>
            <p:nvPr/>
          </p:nvCxnSpPr>
          <p:spPr bwMode="auto">
            <a:xfrm flipH="1">
              <a:off x="8454045" y="5923219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テキスト ボックス 104"/>
            <p:cNvSpPr txBox="1"/>
            <p:nvPr/>
          </p:nvSpPr>
          <p:spPr>
            <a:xfrm>
              <a:off x="8436866" y="6001680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06" name="直線コネクタ 105"/>
            <p:cNvCxnSpPr/>
            <p:nvPr/>
          </p:nvCxnSpPr>
          <p:spPr bwMode="auto">
            <a:xfrm flipH="1">
              <a:off x="7164887" y="5739038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テキスト ボックス 106"/>
            <p:cNvSpPr txBox="1"/>
            <p:nvPr/>
          </p:nvSpPr>
          <p:spPr>
            <a:xfrm>
              <a:off x="7150089" y="5584808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12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9033569" y="5347358"/>
              <a:ext cx="384721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w_rslt2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8608590" y="5881800"/>
              <a:ext cx="320601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w_ldd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>
              <a:off x="5646576" y="6048388"/>
              <a:ext cx="170629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11" name="直線コネクタ 110"/>
            <p:cNvCxnSpPr/>
            <p:nvPr/>
          </p:nvCxnSpPr>
          <p:spPr>
            <a:xfrm>
              <a:off x="5646009" y="5794369"/>
              <a:ext cx="0" cy="25878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112" name="円/楕円 111"/>
            <p:cNvSpPr/>
            <p:nvPr/>
          </p:nvSpPr>
          <p:spPr>
            <a:xfrm>
              <a:off x="5623691" y="5771509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13" name="直線コネクタ 112"/>
            <p:cNvCxnSpPr/>
            <p:nvPr/>
          </p:nvCxnSpPr>
          <p:spPr bwMode="auto">
            <a:xfrm flipH="1">
              <a:off x="7037538" y="6005380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テキスト ボックス 113"/>
            <p:cNvSpPr txBox="1"/>
            <p:nvPr/>
          </p:nvSpPr>
          <p:spPr>
            <a:xfrm>
              <a:off x="7020359" y="5851150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115" name="台形 114"/>
            <p:cNvSpPr/>
            <p:nvPr/>
          </p:nvSpPr>
          <p:spPr>
            <a:xfrm rot="5400000">
              <a:off x="5305044" y="3650687"/>
              <a:ext cx="451897" cy="216024"/>
            </a:xfrm>
            <a:prstGeom prst="trapezoid">
              <a:avLst>
                <a:gd name="adj" fmla="val 45944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100" kern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+</a:t>
              </a:r>
              <a:endParaRPr kumimoji="1" lang="ja-JP" altLang="en-US" sz="11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16" name="角丸四角形 115"/>
            <p:cNvSpPr/>
            <p:nvPr/>
          </p:nvSpPr>
          <p:spPr>
            <a:xfrm>
              <a:off x="1826419" y="3609408"/>
              <a:ext cx="144016" cy="47150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50" kern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Mux</a:t>
              </a:r>
            </a:p>
          </p:txBody>
        </p:sp>
        <p:sp>
          <p:nvSpPr>
            <p:cNvPr id="117" name="角丸四角形 116"/>
            <p:cNvSpPr/>
            <p:nvPr/>
          </p:nvSpPr>
          <p:spPr>
            <a:xfrm>
              <a:off x="4850755" y="3731732"/>
              <a:ext cx="360040" cy="453740"/>
            </a:xfrm>
            <a:prstGeom prst="roundRect">
              <a:avLst>
                <a:gd name="adj" fmla="val 33569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00" kern="0" dirty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Shift</a:t>
              </a:r>
            </a:p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000" kern="0" dirty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 left 2</a:t>
              </a:r>
              <a:endParaRPr kumimoji="1" lang="ja-JP" altLang="en-US" sz="1000" kern="0" dirty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18" name="直線コネクタ 117"/>
            <p:cNvCxnSpPr/>
            <p:nvPr/>
          </p:nvCxnSpPr>
          <p:spPr>
            <a:xfrm>
              <a:off x="4624642" y="3914786"/>
              <a:ext cx="0" cy="47479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19" name="直線矢印コネクタ 118"/>
            <p:cNvCxnSpPr/>
            <p:nvPr/>
          </p:nvCxnSpPr>
          <p:spPr>
            <a:xfrm>
              <a:off x="4624641" y="3917815"/>
              <a:ext cx="226114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120" name="円/楕円 119"/>
            <p:cNvSpPr/>
            <p:nvPr/>
          </p:nvSpPr>
          <p:spPr>
            <a:xfrm>
              <a:off x="4601782" y="4367722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21" name="直線矢印コネクタ 120"/>
            <p:cNvCxnSpPr/>
            <p:nvPr/>
          </p:nvCxnSpPr>
          <p:spPr>
            <a:xfrm>
              <a:off x="5219258" y="3879711"/>
              <a:ext cx="196599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22" name="直線矢印コネクタ 121"/>
            <p:cNvCxnSpPr/>
            <p:nvPr/>
          </p:nvCxnSpPr>
          <p:spPr>
            <a:xfrm>
              <a:off x="2618507" y="3642749"/>
              <a:ext cx="2797349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23" name="直線コネクタ 122"/>
            <p:cNvCxnSpPr/>
            <p:nvPr/>
          </p:nvCxnSpPr>
          <p:spPr>
            <a:xfrm flipH="1">
              <a:off x="5639005" y="3758699"/>
              <a:ext cx="288031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24" name="直線コネクタ 123"/>
            <p:cNvCxnSpPr/>
            <p:nvPr/>
          </p:nvCxnSpPr>
          <p:spPr>
            <a:xfrm>
              <a:off x="5922706" y="3446168"/>
              <a:ext cx="0" cy="312105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25" name="直線矢印コネクタ 124"/>
            <p:cNvCxnSpPr/>
            <p:nvPr/>
          </p:nvCxnSpPr>
          <p:spPr>
            <a:xfrm>
              <a:off x="1629443" y="3955365"/>
              <a:ext cx="201035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26" name="直線矢印コネクタ 125"/>
            <p:cNvCxnSpPr/>
            <p:nvPr/>
          </p:nvCxnSpPr>
          <p:spPr>
            <a:xfrm>
              <a:off x="1630147" y="3724846"/>
              <a:ext cx="201035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27" name="直線コネクタ 126"/>
            <p:cNvCxnSpPr/>
            <p:nvPr/>
          </p:nvCxnSpPr>
          <p:spPr>
            <a:xfrm>
              <a:off x="1633047" y="3446168"/>
              <a:ext cx="0" cy="27867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28" name="直線コネクタ 127"/>
            <p:cNvCxnSpPr/>
            <p:nvPr/>
          </p:nvCxnSpPr>
          <p:spPr>
            <a:xfrm>
              <a:off x="1630147" y="3949352"/>
              <a:ext cx="0" cy="61862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129" name="円/楕円 128"/>
            <p:cNvSpPr/>
            <p:nvPr/>
          </p:nvSpPr>
          <p:spPr>
            <a:xfrm>
              <a:off x="1612869" y="4542660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616572" y="3303809"/>
              <a:ext cx="359073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1" lang="en-US" altLang="ja-JP" sz="1050" kern="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w_npc</a:t>
              </a:r>
              <a:endParaRPr kumimoji="1" lang="en-US" altLang="ja-JP" sz="1050" kern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 flipH="1">
              <a:off x="1969238" y="3845158"/>
              <a:ext cx="288031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32" name="直線コネクタ 131"/>
            <p:cNvCxnSpPr/>
            <p:nvPr/>
          </p:nvCxnSpPr>
          <p:spPr>
            <a:xfrm>
              <a:off x="2257269" y="3304073"/>
              <a:ext cx="1198" cy="5372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33" name="直線コネクタ 132"/>
            <p:cNvCxnSpPr/>
            <p:nvPr/>
          </p:nvCxnSpPr>
          <p:spPr>
            <a:xfrm flipH="1">
              <a:off x="314251" y="3302723"/>
              <a:ext cx="1943019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34" name="直線コネクタ 133"/>
            <p:cNvCxnSpPr/>
            <p:nvPr/>
          </p:nvCxnSpPr>
          <p:spPr bwMode="auto">
            <a:xfrm flipH="1">
              <a:off x="2059460" y="3802868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テキスト ボックス 134"/>
            <p:cNvSpPr txBox="1"/>
            <p:nvPr/>
          </p:nvSpPr>
          <p:spPr>
            <a:xfrm>
              <a:off x="2042281" y="3648638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36" name="直線コネクタ 135"/>
            <p:cNvCxnSpPr/>
            <p:nvPr/>
          </p:nvCxnSpPr>
          <p:spPr bwMode="auto">
            <a:xfrm flipH="1">
              <a:off x="5736631" y="3713618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テキスト ボックス 136"/>
            <p:cNvSpPr txBox="1"/>
            <p:nvPr/>
          </p:nvSpPr>
          <p:spPr>
            <a:xfrm>
              <a:off x="5719452" y="3559388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38" name="直線コネクタ 137"/>
            <p:cNvCxnSpPr/>
            <p:nvPr/>
          </p:nvCxnSpPr>
          <p:spPr bwMode="auto">
            <a:xfrm flipH="1">
              <a:off x="5257115" y="3840284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テキスト ボックス 138"/>
            <p:cNvSpPr txBox="1"/>
            <p:nvPr/>
          </p:nvSpPr>
          <p:spPr>
            <a:xfrm>
              <a:off x="5239936" y="3918745"/>
              <a:ext cx="134652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32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140" name="台形 139"/>
            <p:cNvSpPr/>
            <p:nvPr/>
          </p:nvSpPr>
          <p:spPr>
            <a:xfrm rot="5400000">
              <a:off x="6357961" y="4536190"/>
              <a:ext cx="513981" cy="216024"/>
            </a:xfrm>
            <a:prstGeom prst="trapezoid">
              <a:avLst>
                <a:gd name="adj" fmla="val 45944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ja-JP" sz="1100" kern="0" dirty="0">
                  <a:solidFill>
                    <a:srgbClr val="FFFFFF">
                      <a:lumMod val="65000"/>
                    </a:srgbClr>
                  </a:solidFill>
                  <a:latin typeface="Calibri"/>
                  <a:ea typeface="ＭＳ Ｐゴシック"/>
                </a:rPr>
                <a:t>==</a:t>
              </a:r>
              <a:endParaRPr kumimoji="1" lang="ja-JP" altLang="en-US" sz="1100" kern="0" dirty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41" name="直線矢印コネクタ 140"/>
            <p:cNvCxnSpPr/>
            <p:nvPr/>
          </p:nvCxnSpPr>
          <p:spPr>
            <a:xfrm>
              <a:off x="6728426" y="4643492"/>
              <a:ext cx="423761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sp>
          <p:nvSpPr>
            <p:cNvPr id="142" name="テキスト ボックス 141"/>
            <p:cNvSpPr txBox="1"/>
            <p:nvPr/>
          </p:nvSpPr>
          <p:spPr>
            <a:xfrm>
              <a:off x="7023695" y="4442996"/>
              <a:ext cx="436017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 dirty="0" err="1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w_taken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43" name="直線コネクタ 142"/>
            <p:cNvCxnSpPr/>
            <p:nvPr/>
          </p:nvCxnSpPr>
          <p:spPr bwMode="auto">
            <a:xfrm flipH="1">
              <a:off x="6810972" y="4590534"/>
              <a:ext cx="71135" cy="980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テキスト ボックス 143"/>
            <p:cNvSpPr txBox="1"/>
            <p:nvPr/>
          </p:nvSpPr>
          <p:spPr>
            <a:xfrm>
              <a:off x="6819193" y="4675345"/>
              <a:ext cx="67326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5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1</a:t>
              </a:r>
              <a:endParaRPr kumimoji="1" lang="ja-JP" altLang="en-US" sz="105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  <p:cxnSp>
          <p:nvCxnSpPr>
            <p:cNvPr id="145" name="直線矢印コネクタ 144"/>
            <p:cNvCxnSpPr/>
            <p:nvPr/>
          </p:nvCxnSpPr>
          <p:spPr>
            <a:xfrm>
              <a:off x="6213195" y="4524083"/>
              <a:ext cx="293744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46" name="直線矢印コネクタ 145"/>
            <p:cNvCxnSpPr/>
            <p:nvPr/>
          </p:nvCxnSpPr>
          <p:spPr>
            <a:xfrm>
              <a:off x="6362923" y="4752012"/>
              <a:ext cx="14401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147" name="直線コネクタ 146"/>
            <p:cNvCxnSpPr/>
            <p:nvPr/>
          </p:nvCxnSpPr>
          <p:spPr>
            <a:xfrm>
              <a:off x="6213195" y="4519940"/>
              <a:ext cx="0" cy="110728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48" name="直線コネクタ 147"/>
            <p:cNvCxnSpPr/>
            <p:nvPr/>
          </p:nvCxnSpPr>
          <p:spPr>
            <a:xfrm>
              <a:off x="6362923" y="4749742"/>
              <a:ext cx="0" cy="51844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tailEnd type="none" w="sm" len="sm"/>
            </a:ln>
            <a:effectLst/>
          </p:spPr>
        </p:cxnSp>
        <p:sp>
          <p:nvSpPr>
            <p:cNvPr id="149" name="円/楕円 148"/>
            <p:cNvSpPr/>
            <p:nvPr/>
          </p:nvSpPr>
          <p:spPr>
            <a:xfrm>
              <a:off x="6189855" y="5608965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6342255" y="5239499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ja-JP" altLang="en-US" sz="3200" kern="0">
                <a:solidFill>
                  <a:srgbClr val="FFFFFF">
                    <a:lumMod val="65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1" name="テキスト ボックス 150"/>
            <p:cNvSpPr txBox="1"/>
            <p:nvPr/>
          </p:nvSpPr>
          <p:spPr>
            <a:xfrm>
              <a:off x="1899394" y="4582580"/>
              <a:ext cx="359073" cy="1615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1" lang="en-US" altLang="ja-JP" sz="1050" kern="0" dirty="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w_pc4</a:t>
              </a:r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5765927" y="3779549"/>
              <a:ext cx="314189" cy="1538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ja-JP" sz="1000">
                  <a:solidFill>
                    <a:srgbClr val="FFFFFF">
                      <a:lumMod val="65000"/>
                    </a:srgbClr>
                  </a:solidFill>
                  <a:latin typeface="Times New Roman" pitchFamily="18" charset="0"/>
                  <a:ea typeface="ＭＳ Ｐゴシック"/>
                  <a:cs typeface="Times New Roman" pitchFamily="18" charset="0"/>
                </a:rPr>
                <a:t>w_tpc</a:t>
              </a:r>
              <a:endParaRPr kumimoji="1" lang="ja-JP" altLang="en-US" sz="100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  <a:ea typeface="ＭＳ Ｐゴシック"/>
                <a:cs typeface="Times New Roman" pitchFamily="18" charset="0"/>
              </a:endParaRPr>
            </a:p>
          </p:txBody>
        </p:sp>
      </p:grpSp>
      <p:sp>
        <p:nvSpPr>
          <p:cNvPr id="153" name="テキスト ボックス 152"/>
          <p:cNvSpPr txBox="1"/>
          <p:nvPr/>
        </p:nvSpPr>
        <p:spPr>
          <a:xfrm>
            <a:off x="281200" y="2617167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設計したプロセッサのブロック図</a:t>
            </a: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684931" y="6381328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kern="0" dirty="0">
                <a:solidFill>
                  <a:srgbClr val="000000"/>
                </a:solidFill>
                <a:latin typeface="Tahoma"/>
                <a:ea typeface="ＭＳ Ｐゴシック"/>
              </a:rPr>
              <a:t>Processor Design Contest Presentation Slide (2/4)</a:t>
            </a:r>
            <a:endParaRPr kumimoji="1" lang="ja-JP" altLang="en-US" sz="1100" kern="0" dirty="0">
              <a:solidFill>
                <a:srgbClr val="A50021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751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XX</a:t>
            </a:r>
            <a:r>
              <a:rPr lang="ja-JP" altLang="en-US" dirty="0"/>
              <a:t>による動作周波数の向上（工夫した点）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838" y="1119188"/>
            <a:ext cx="9138480" cy="52621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コンテストに関する注意点．</a:t>
            </a:r>
            <a:r>
              <a:rPr kumimoji="1" lang="ja-JP" altLang="en-US" sz="2000" u="sng" dirty="0"/>
              <a:t>この文章は削除すること</a:t>
            </a:r>
            <a:endParaRPr kumimoji="1" lang="en-US" altLang="ja-JP" sz="20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C00000"/>
                </a:solidFill>
              </a:rPr>
              <a:t>スライド４枚</a:t>
            </a:r>
            <a:r>
              <a:rPr lang="ja-JP" altLang="en-US" sz="2000" dirty="0"/>
              <a:t>にまとめること．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C00000"/>
                </a:solidFill>
              </a:rPr>
              <a:t>発表時間は１グループ ４分</a:t>
            </a:r>
            <a:r>
              <a:rPr kumimoji="1" lang="ja-JP" altLang="en-US" sz="2000" dirty="0"/>
              <a:t>とする．</a:t>
            </a:r>
            <a:endParaRPr kumimoji="1"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性能の高いプロセッサを設計したチームを「</a:t>
            </a:r>
            <a:r>
              <a:rPr kumimoji="1" lang="ja-JP" altLang="en-US" sz="2000" dirty="0">
                <a:solidFill>
                  <a:schemeClr val="accent6"/>
                </a:solidFill>
              </a:rPr>
              <a:t>優勝</a:t>
            </a:r>
            <a:r>
              <a:rPr kumimoji="1" lang="ja-JP" altLang="en-US" sz="2000" dirty="0"/>
              <a:t>」とする．</a:t>
            </a:r>
            <a:endParaRPr kumimoji="1"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その他，参加者全員の投票により次の２つの賞を贈呈する．</a:t>
            </a:r>
            <a:endParaRPr kumimoji="1"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/>
              <a:t>「</a:t>
            </a:r>
            <a:r>
              <a:rPr lang="ja-JP" altLang="en-US" sz="2000" dirty="0">
                <a:solidFill>
                  <a:schemeClr val="accent6"/>
                </a:solidFill>
              </a:rPr>
              <a:t>最優秀アイデア賞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「</a:t>
            </a:r>
            <a:r>
              <a:rPr kumimoji="1" lang="ja-JP" altLang="en-US" sz="2000" dirty="0">
                <a:solidFill>
                  <a:schemeClr val="accent6"/>
                </a:solidFill>
              </a:rPr>
              <a:t>最優秀</a:t>
            </a:r>
            <a:r>
              <a:rPr lang="ja-JP" altLang="en-US" sz="2000" dirty="0">
                <a:solidFill>
                  <a:schemeClr val="accent6"/>
                </a:solidFill>
              </a:rPr>
              <a:t>インプリメンテーション</a:t>
            </a:r>
            <a:r>
              <a:rPr kumimoji="1" lang="ja-JP" altLang="en-US" sz="2000" dirty="0">
                <a:solidFill>
                  <a:schemeClr val="accent6"/>
                </a:solidFill>
              </a:rPr>
              <a:t>賞</a:t>
            </a:r>
            <a:r>
              <a:rPr kumimoji="1" lang="ja-JP" altLang="en-US" sz="2000" dirty="0"/>
              <a:t>」</a:t>
            </a:r>
            <a:endParaRPr lang="en-US" altLang="ja-JP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 dirty="0"/>
              <a:t>スライド（</a:t>
            </a:r>
            <a:r>
              <a:rPr lang="en-US" altLang="ja-JP" sz="2000" dirty="0"/>
              <a:t>PowerPoint</a:t>
            </a:r>
            <a:r>
              <a:rPr lang="ja-JP" altLang="en-US" sz="2000" dirty="0"/>
              <a:t>ファイル）の提出方法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/>
              <a:t>電子メールに，作成した  </a:t>
            </a:r>
            <a:r>
              <a:rPr lang="en-US" altLang="ja-JP" sz="1800" dirty="0">
                <a:solidFill>
                  <a:schemeClr val="accent6"/>
                </a:solidFill>
              </a:rPr>
              <a:t>ContestSlide</a:t>
            </a:r>
            <a:r>
              <a:rPr lang="en-US" altLang="ja-JP" sz="1800" dirty="0">
                <a:solidFill>
                  <a:srgbClr val="C00000"/>
                </a:solidFill>
              </a:rPr>
              <a:t>XX</a:t>
            </a:r>
            <a:r>
              <a:rPr lang="en-US" altLang="ja-JP" sz="1800" dirty="0">
                <a:solidFill>
                  <a:schemeClr val="accent6"/>
                </a:solidFill>
              </a:rPr>
              <a:t>.pptx  </a:t>
            </a:r>
            <a:r>
              <a:rPr lang="ja-JP" altLang="en-US" sz="1800" dirty="0" err="1"/>
              <a:t>を添</a:t>
            </a:r>
            <a:r>
              <a:rPr lang="ja-JP" altLang="en-US" sz="1800" dirty="0"/>
              <a:t>付して </a:t>
            </a:r>
            <a:r>
              <a:rPr lang="en-US" altLang="ja-JP" sz="1800" dirty="0">
                <a:solidFill>
                  <a:srgbClr val="C00000"/>
                </a:solidFill>
              </a:rPr>
              <a:t>XX</a:t>
            </a:r>
            <a:r>
              <a:rPr lang="ja-JP" altLang="en-US" sz="1800" dirty="0"/>
              <a:t>はグループ番号． </a:t>
            </a:r>
            <a:r>
              <a:rPr lang="en-US" altLang="ja-JP" sz="1800" dirty="0"/>
              <a:t>report_at_arch.cs.titech.ac.jp </a:t>
            </a:r>
            <a:r>
              <a:rPr lang="ja-JP" altLang="en-US" sz="1800" dirty="0"/>
              <a:t>に送信する．</a:t>
            </a:r>
            <a:r>
              <a:rPr lang="en-US" altLang="ja-JP" sz="1800" dirty="0"/>
              <a:t>Replace _at_ by @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/>
              <a:t>電子メールのタイトルは </a:t>
            </a:r>
            <a:r>
              <a:rPr lang="en-US" altLang="ja-JP" sz="1800" dirty="0">
                <a:solidFill>
                  <a:srgbClr val="C00000"/>
                </a:solidFill>
              </a:rPr>
              <a:t>Computer Logic Design Slide (Group XX) </a:t>
            </a:r>
            <a:r>
              <a:rPr lang="ja-JP" altLang="en-US" sz="1800" dirty="0"/>
              <a:t>とすること．</a:t>
            </a:r>
            <a:endParaRPr lang="en-US" altLang="ja-JP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/>
              <a:t>電子メールの本文には，名前，（もしあれば）課題に関する質問・コメントなどを記入．</a:t>
            </a:r>
            <a:endParaRPr lang="en-US" altLang="ja-JP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rgbClr val="C00000"/>
                </a:solidFill>
              </a:rPr>
              <a:t>2019</a:t>
            </a:r>
            <a:r>
              <a:rPr lang="ja-JP" altLang="en-US" sz="1800" dirty="0">
                <a:solidFill>
                  <a:srgbClr val="C00000"/>
                </a:solidFill>
              </a:rPr>
              <a:t>年</a:t>
            </a:r>
            <a:r>
              <a:rPr lang="en-US" altLang="ja-JP" sz="1800" dirty="0">
                <a:solidFill>
                  <a:srgbClr val="C00000"/>
                </a:solidFill>
              </a:rPr>
              <a:t>6</a:t>
            </a:r>
            <a:r>
              <a:rPr lang="ja-JP" altLang="en-US" sz="1800" dirty="0">
                <a:solidFill>
                  <a:srgbClr val="C00000"/>
                </a:solidFill>
              </a:rPr>
              <a:t>月</a:t>
            </a:r>
            <a:r>
              <a:rPr lang="en-US" altLang="ja-JP" sz="1800" dirty="0">
                <a:solidFill>
                  <a:srgbClr val="C00000"/>
                </a:solidFill>
              </a:rPr>
              <a:t>4</a:t>
            </a:r>
            <a:r>
              <a:rPr lang="ja-JP" altLang="en-US" sz="1800" dirty="0">
                <a:solidFill>
                  <a:srgbClr val="C00000"/>
                </a:solidFill>
              </a:rPr>
              <a:t>日（火）の深夜まで</a:t>
            </a:r>
            <a:r>
              <a:rPr lang="ja-JP" altLang="en-US" sz="1800" dirty="0"/>
              <a:t>に提出すること</a:t>
            </a:r>
            <a:r>
              <a:rPr lang="ja-JP" altLang="en-US" sz="2000" dirty="0"/>
              <a:t>．</a:t>
            </a:r>
            <a:endParaRPr lang="en-US" altLang="ja-JP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9202266" y="6470650"/>
            <a:ext cx="57410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9pPr>
          </a:lstStyle>
          <a:p>
            <a:pPr algn="r">
              <a:buClrTx/>
              <a:buFontTx/>
              <a:buNone/>
            </a:pPr>
            <a:fld id="{266A0C1C-90A6-4AE4-BA0D-FAB206AB0762}" type="slidenum">
              <a:rPr kumimoji="0" lang="en-US" altLang="ja-JP" sz="16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kumimoji="0"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4931" y="6381328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kern="0" dirty="0">
                <a:solidFill>
                  <a:srgbClr val="000000"/>
                </a:solidFill>
                <a:latin typeface="Tahoma"/>
                <a:ea typeface="ＭＳ Ｐゴシック"/>
              </a:rPr>
              <a:t>Processor Design Contest Presentation Slide (3/4)</a:t>
            </a:r>
            <a:endParaRPr kumimoji="1" lang="ja-JP" altLang="en-US" sz="1100" kern="0" dirty="0">
              <a:solidFill>
                <a:srgbClr val="A50021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90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による実行サイクル</a:t>
            </a:r>
            <a:r>
              <a:rPr lang="ja-JP" altLang="en-US" dirty="0"/>
              <a:t>数の削減（工夫した点２）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コンテストに関する注意点．</a:t>
            </a:r>
            <a:r>
              <a:rPr lang="ja-JP" altLang="en-US" u="sng" dirty="0"/>
              <a:t>この文章は削除すること</a:t>
            </a:r>
            <a:endParaRPr lang="en-US" altLang="ja-JP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C00000"/>
                </a:solidFill>
              </a:rPr>
              <a:t>１枚目，２枚目のスライドは，このフォーマットに従うこと</a:t>
            </a:r>
            <a:r>
              <a:rPr lang="ja-JP" altLang="en-US" sz="2000" dirty="0"/>
              <a:t>．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/>
              <a:t>３枚目，４枚目のスライドは自由に修正して良い．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/>
              <a:t>スライドは図を用いて要点をわかりやすく伝えるように努力する．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/>
              <a:t>チーム全員が前に出て発表するが，実際に発表するのは１人とする．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/>
              <a:t>誰が発表するかはチーム内で相談して決めること．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/>
              <a:t>発表者は事前に十分な発表練習をしておくこと．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9202266" y="6470650"/>
            <a:ext cx="57410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Comic Sans MS" pitchFamily="66" charset="0"/>
                <a:ea typeface="ＭＳ Ｐゴシック" pitchFamily="50" charset="-128"/>
              </a:defRPr>
            </a:lvl9pPr>
          </a:lstStyle>
          <a:p>
            <a:pPr algn="r">
              <a:buClrTx/>
              <a:buFontTx/>
              <a:buNone/>
            </a:pPr>
            <a:fld id="{266A0C1C-90A6-4AE4-BA0D-FAB206AB0762}" type="slidenum">
              <a:rPr kumimoji="0" lang="en-US" altLang="ja-JP" sz="16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kumimoji="0"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4931" y="6381328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kern="0" dirty="0">
                <a:solidFill>
                  <a:srgbClr val="000000"/>
                </a:solidFill>
                <a:latin typeface="Tahoma"/>
                <a:ea typeface="ＭＳ Ｐゴシック"/>
              </a:rPr>
              <a:t>Processor Design Contest Presentation Slide (4/4)</a:t>
            </a:r>
            <a:endParaRPr kumimoji="1" lang="ja-JP" altLang="en-US" sz="1100" kern="0" dirty="0">
              <a:solidFill>
                <a:srgbClr val="A50021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9766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4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4" charset="0"/>
            <a:ea typeface="ＭＳ Ｐゴシック" pitchFamily="48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23371</TotalTime>
  <Words>544</Words>
  <Application>Microsoft Macintosh PowerPoint</Application>
  <PresentationFormat>ユーザー設定</PresentationFormat>
  <Paragraphs>105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ＭＳ Ｐゴシック</vt:lpstr>
      <vt:lpstr>Arial</vt:lpstr>
      <vt:lpstr>Calibri</vt:lpstr>
      <vt:lpstr>Comic Sans MS</vt:lpstr>
      <vt:lpstr>Consolas</vt:lpstr>
      <vt:lpstr>Tahoma</vt:lpstr>
      <vt:lpstr>Times New Roman</vt:lpstr>
      <vt:lpstr>Wingdings</vt:lpstr>
      <vt:lpstr>Office テーマ</vt:lpstr>
      <vt:lpstr>Blends</vt:lpstr>
      <vt:lpstr>XX: YYの高速化を用いたZZプロセッサ</vt:lpstr>
      <vt:lpstr>設計したプロセッサと性能</vt:lpstr>
      <vt:lpstr>XXによる動作周波数の向上（工夫した点）</vt:lpstr>
      <vt:lpstr>XXによる実行サイクル数の削減（工夫した点２）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Logic Design</dc:title>
  <dc:creator>Kise</dc:creator>
  <cp:lastModifiedBy>i kaz</cp:lastModifiedBy>
  <cp:revision>4388</cp:revision>
  <cp:lastPrinted>2018-05-12T12:51:37Z</cp:lastPrinted>
  <dcterms:created xsi:type="dcterms:W3CDTF">2008-04-30T09:33:42Z</dcterms:created>
  <dcterms:modified xsi:type="dcterms:W3CDTF">2019-06-04T04:13:16Z</dcterms:modified>
</cp:coreProperties>
</file>