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5" r:id="rId5"/>
    <p:sldId id="341" r:id="rId6"/>
    <p:sldId id="267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240" autoAdjust="0"/>
  </p:normalViewPr>
  <p:slideViewPr>
    <p:cSldViewPr snapToGrid="0">
      <p:cViewPr varScale="1">
        <p:scale>
          <a:sx n="111" d="100"/>
          <a:sy n="111" d="100"/>
        </p:scale>
        <p:origin x="2626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01-Apr-25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01-Apr-25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581D46-EF99-EF63-2B06-A985123C104C}"/>
              </a:ext>
            </a:extLst>
          </p:cNvPr>
          <p:cNvSpPr/>
          <p:nvPr/>
        </p:nvSpPr>
        <p:spPr>
          <a:xfrm>
            <a:off x="582099" y="457200"/>
            <a:ext cx="11027802" cy="50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94545-CDB0-78F2-38E9-8EA7CC06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5" y="295834"/>
            <a:ext cx="9498910" cy="32656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1122"/>
            <a:ext cx="10515600" cy="2670847"/>
          </a:xfrm>
        </p:spPr>
        <p:txBody>
          <a:bodyPr/>
          <a:lstStyle/>
          <a:p>
            <a:r>
              <a:rPr lang="en-US" dirty="0"/>
              <a:t>HYBRID CNN </a:t>
            </a:r>
            <a:r>
              <a:rPr lang="en-CA" dirty="0"/>
              <a:t>→ LSTM</a:t>
            </a:r>
            <a:br>
              <a:rPr lang="en-CA" dirty="0"/>
            </a:br>
            <a:r>
              <a:rPr lang="en-CA" dirty="0"/>
              <a:t>HOST/SYMBIONT GENOME classification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5550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DMYTRO TYMOSHENKO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B5F83B82-2F85-0A1B-5462-11B86D4C784C}"/>
              </a:ext>
            </a:extLst>
          </p:cNvPr>
          <p:cNvSpPr txBox="1">
            <a:spLocks/>
          </p:cNvSpPr>
          <p:nvPr/>
        </p:nvSpPr>
        <p:spPr>
          <a:xfrm>
            <a:off x="1524000" y="5763661"/>
            <a:ext cx="9144000" cy="356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HILLEL Machine Learning 2025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9E571-ABF9-CED8-5120-1FCBB0A27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F34F-33BC-FE20-742E-7077E43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3" y="378189"/>
            <a:ext cx="9601200" cy="914400"/>
          </a:xfrm>
          <a:noFill/>
        </p:spPr>
        <p:txBody>
          <a:bodyPr anchor="t" anchorCtr="0"/>
          <a:lstStyle/>
          <a:p>
            <a:r>
              <a:rPr lang="uk-UA" noProof="0" dirty="0"/>
              <a:t>Секвенування та збірка </a:t>
            </a:r>
            <a:r>
              <a:rPr lang="uk-UA" noProof="0" dirty="0" err="1"/>
              <a:t>геномів</a:t>
            </a:r>
            <a:r>
              <a:rPr lang="uk-UA" noProof="0" dirty="0"/>
              <a:t>. Загальні відомості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B8F45-F01A-B530-CB36-9AEB81E5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9" t="9612" r="2826"/>
          <a:stretch/>
        </p:blipFill>
        <p:spPr>
          <a:xfrm>
            <a:off x="2493263" y="1386594"/>
            <a:ext cx="3633086" cy="521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B808B-103B-1805-AB91-9C684A71FDFB}"/>
              </a:ext>
            </a:extLst>
          </p:cNvPr>
          <p:cNvSpPr txBox="1"/>
          <p:nvPr/>
        </p:nvSpPr>
        <p:spPr>
          <a:xfrm>
            <a:off x="8121699" y="1386594"/>
            <a:ext cx="3783789" cy="5080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000" b="1" dirty="0"/>
              <a:t>Секвенування ДНК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uk-UA" sz="2000" dirty="0"/>
              <a:t>процес встановлення послідовності </a:t>
            </a:r>
            <a:r>
              <a:rPr lang="uk-UA" sz="2000" dirty="0" err="1"/>
              <a:t>нуклеотидних</a:t>
            </a:r>
            <a:r>
              <a:rPr lang="uk-UA" sz="2000" dirty="0"/>
              <a:t> основ ДНК (Аденін, Гуанін, Цитозин, Тимін).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000" b="1" dirty="0"/>
              <a:t>Складання </a:t>
            </a:r>
            <a:r>
              <a:rPr lang="uk-UA" sz="2000" b="1" dirty="0" err="1"/>
              <a:t>геному</a:t>
            </a:r>
            <a:r>
              <a:rPr lang="uk-UA" sz="2000" b="1" dirty="0"/>
              <a:t> </a:t>
            </a:r>
            <a:r>
              <a:rPr lang="uk-UA" sz="2000" dirty="0"/>
              <a:t>— процес об'єднання великої кількості коротких фрагментів ДНК (рідів) у одну або кілька довгих послідовностей (</a:t>
            </a:r>
            <a:r>
              <a:rPr lang="uk-UA" sz="2000" dirty="0" err="1"/>
              <a:t>контигів</a:t>
            </a:r>
            <a:r>
              <a:rPr lang="uk-UA" sz="2000" dirty="0"/>
              <a:t> і </a:t>
            </a:r>
            <a:r>
              <a:rPr lang="uk-UA" sz="2000" dirty="0" err="1"/>
              <a:t>скаффолдів</a:t>
            </a:r>
            <a:r>
              <a:rPr lang="uk-UA" sz="2000" dirty="0"/>
              <a:t>) з метою відновлення послідовностей ДНК хромосом, з яких виникли ці фрагменти в процесі секвенування.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D60C9-2EDD-5013-78E2-FE028B26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39" y="1149976"/>
            <a:ext cx="1733682" cy="473236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C889D-4CE0-C706-F1CF-5BBE3DF50702}"/>
              </a:ext>
            </a:extLst>
          </p:cNvPr>
          <p:cNvSpPr txBox="1"/>
          <p:nvPr/>
        </p:nvSpPr>
        <p:spPr>
          <a:xfrm>
            <a:off x="1310638" y="2603987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Секвенування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82FF0-0560-7BC4-1F07-F23DD5E8F8D2}"/>
              </a:ext>
            </a:extLst>
          </p:cNvPr>
          <p:cNvSpPr txBox="1"/>
          <p:nvPr/>
        </p:nvSpPr>
        <p:spPr>
          <a:xfrm>
            <a:off x="1232417" y="1229375"/>
            <a:ext cx="1775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Оригінальний геном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DFFD9C-1562-844E-711A-88E899B15DBF}"/>
              </a:ext>
            </a:extLst>
          </p:cNvPr>
          <p:cNvSpPr txBox="1"/>
          <p:nvPr/>
        </p:nvSpPr>
        <p:spPr>
          <a:xfrm>
            <a:off x="1310637" y="1810625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Фрагментація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A75668-0EB5-8051-D94C-961AC11AC398}"/>
              </a:ext>
            </a:extLst>
          </p:cNvPr>
          <p:cNvSpPr txBox="1"/>
          <p:nvPr/>
        </p:nvSpPr>
        <p:spPr>
          <a:xfrm>
            <a:off x="1332425" y="3742367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 err="1"/>
              <a:t>Ріди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5BEED0-8567-EAFC-5854-FBBFFB72BDD1}"/>
              </a:ext>
            </a:extLst>
          </p:cNvPr>
          <p:cNvSpPr txBox="1"/>
          <p:nvPr/>
        </p:nvSpPr>
        <p:spPr>
          <a:xfrm>
            <a:off x="1332425" y="4321459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Контіги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2DCD2-9628-DAB4-3426-2C1E490BB792}"/>
              </a:ext>
            </a:extLst>
          </p:cNvPr>
          <p:cNvSpPr txBox="1"/>
          <p:nvPr/>
        </p:nvSpPr>
        <p:spPr>
          <a:xfrm>
            <a:off x="1332425" y="5690186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Скафолди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8EEC2-8B44-A6D3-57B2-7EF811B147D5}"/>
              </a:ext>
            </a:extLst>
          </p:cNvPr>
          <p:cNvSpPr/>
          <p:nvPr/>
        </p:nvSpPr>
        <p:spPr>
          <a:xfrm>
            <a:off x="5004816" y="2426208"/>
            <a:ext cx="1060704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47D22B-357F-6AB5-B611-19B38418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83" y="2426208"/>
            <a:ext cx="979671" cy="829056"/>
          </a:xfrm>
          <a:prstGeom prst="rect">
            <a:avLst/>
          </a:prstGeom>
        </p:spPr>
      </p:pic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8D250287-8D51-D004-D08C-9A034884DB37}"/>
              </a:ext>
            </a:extLst>
          </p:cNvPr>
          <p:cNvSpPr/>
          <p:nvPr/>
        </p:nvSpPr>
        <p:spPr>
          <a:xfrm rot="16200000">
            <a:off x="3842041" y="3374125"/>
            <a:ext cx="4716497" cy="55342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43" y="397681"/>
            <a:ext cx="9601200" cy="914400"/>
          </a:xfrm>
          <a:noFill/>
        </p:spPr>
        <p:txBody>
          <a:bodyPr anchor="t" anchorCtr="0"/>
          <a:lstStyle/>
          <a:p>
            <a:r>
              <a:rPr lang="uk-UA" noProof="0" dirty="0"/>
              <a:t>Проблематика. Метагеномне секвенування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83566A-AB54-607A-2004-B2F0224CA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40" y="2098833"/>
            <a:ext cx="5028472" cy="3678638"/>
          </a:xfrm>
          <a:prstGeom prst="rect">
            <a:avLst/>
          </a:prstGeom>
          <a:effectLst>
            <a:softEdge rad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49E8E3-4402-82BF-F9D9-D615EBE0A192}"/>
              </a:ext>
            </a:extLst>
          </p:cNvPr>
          <p:cNvSpPr txBox="1"/>
          <p:nvPr/>
        </p:nvSpPr>
        <p:spPr>
          <a:xfrm>
            <a:off x="4135410" y="4847999"/>
            <a:ext cx="22149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400" b="1" dirty="0"/>
              <a:t>Геном </a:t>
            </a:r>
            <a:r>
              <a:rPr lang="uk-UA" sz="1400" b="1" dirty="0" err="1"/>
              <a:t>ендосимбіонту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10B52-157F-DDD9-2CB0-10D1B8E306B9}"/>
              </a:ext>
            </a:extLst>
          </p:cNvPr>
          <p:cNvSpPr/>
          <p:nvPr/>
        </p:nvSpPr>
        <p:spPr>
          <a:xfrm>
            <a:off x="3875306" y="2450719"/>
            <a:ext cx="2475076" cy="603983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b="1" dirty="0">
                <a:solidFill>
                  <a:schemeClr val="tx1"/>
                </a:solidFill>
              </a:rPr>
              <a:t>Геном </a:t>
            </a:r>
            <a:r>
              <a:rPr lang="uk-UA" sz="1400" b="1" dirty="0" err="1">
                <a:solidFill>
                  <a:schemeClr val="tx1"/>
                </a:solidFill>
              </a:rPr>
              <a:t>хосту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410F4-3007-68F6-BAA2-F31CC8FC4CA4}"/>
              </a:ext>
            </a:extLst>
          </p:cNvPr>
          <p:cNvSpPr txBox="1"/>
          <p:nvPr/>
        </p:nvSpPr>
        <p:spPr>
          <a:xfrm>
            <a:off x="6863675" y="1720241"/>
            <a:ext cx="4715268" cy="475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Бактеріальні </a:t>
            </a:r>
            <a:r>
              <a:rPr lang="uk-UA" sz="2200" dirty="0" err="1">
                <a:latin typeface="Aptos" panose="020B0004020202020204" pitchFamily="34" charset="0"/>
              </a:rPr>
              <a:t>геноми</a:t>
            </a:r>
            <a:r>
              <a:rPr lang="uk-UA" sz="2200" dirty="0">
                <a:latin typeface="Aptos" panose="020B0004020202020204" pitchFamily="34" charset="0"/>
              </a:rPr>
              <a:t> легко відфільтрувати.</a:t>
            </a: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 err="1">
                <a:latin typeface="Aptos" panose="020B0004020202020204" pitchFamily="34" charset="0"/>
              </a:rPr>
              <a:t>Референсних</a:t>
            </a:r>
            <a:r>
              <a:rPr lang="uk-UA" sz="2200" dirty="0">
                <a:latin typeface="Aptos" panose="020B0004020202020204" pitchFamily="34" charset="0"/>
              </a:rPr>
              <a:t> даних у існуючих БД мало для надійної класифікації.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 err="1">
                <a:latin typeface="Aptos" panose="020B0004020202020204" pitchFamily="34" charset="0"/>
              </a:rPr>
              <a:t>Геноми</a:t>
            </a:r>
            <a:r>
              <a:rPr lang="uk-UA" sz="2200" dirty="0">
                <a:latin typeface="Aptos" panose="020B0004020202020204" pitchFamily="34" charset="0"/>
              </a:rPr>
              <a:t> </a:t>
            </a:r>
            <a:r>
              <a:rPr lang="uk-UA" sz="2200" dirty="0" err="1">
                <a:latin typeface="Aptos" panose="020B0004020202020204" pitchFamily="34" charset="0"/>
              </a:rPr>
              <a:t>хосту</a:t>
            </a:r>
            <a:r>
              <a:rPr lang="uk-UA" sz="2200" dirty="0">
                <a:latin typeface="Aptos" panose="020B0004020202020204" pitchFamily="34" charset="0"/>
              </a:rPr>
              <a:t> та </a:t>
            </a:r>
            <a:r>
              <a:rPr lang="uk-UA" sz="2200" dirty="0" err="1">
                <a:latin typeface="Aptos" panose="020B0004020202020204" pitchFamily="34" charset="0"/>
              </a:rPr>
              <a:t>ендосимбіонту</a:t>
            </a:r>
            <a:r>
              <a:rPr lang="uk-UA" sz="2200" dirty="0">
                <a:latin typeface="Aptos" panose="020B0004020202020204" pitchFamily="34" charset="0"/>
              </a:rPr>
              <a:t> відносно подібні</a:t>
            </a:r>
            <a:r>
              <a:rPr lang="en-US" sz="2200" dirty="0">
                <a:latin typeface="Aptos" panose="020B0004020202020204" pitchFamily="34" charset="0"/>
              </a:rPr>
              <a:t>.</a:t>
            </a:r>
            <a:endParaRPr lang="uk-UA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Існуючі </a:t>
            </a:r>
            <a:r>
              <a:rPr lang="en-US" sz="2200" dirty="0">
                <a:latin typeface="Aptos" panose="020B0004020202020204" pitchFamily="34" charset="0"/>
              </a:rPr>
              <a:t>ML </a:t>
            </a:r>
            <a:r>
              <a:rPr lang="uk-UA" sz="2200" dirty="0">
                <a:latin typeface="Aptos" panose="020B0004020202020204" pitchFamily="34" charset="0"/>
              </a:rPr>
              <a:t>рішення не специфічні до зазначених організмів.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Чим більше </a:t>
            </a:r>
            <a:r>
              <a:rPr lang="uk-UA" sz="2200" dirty="0" err="1">
                <a:latin typeface="Aptos" panose="020B0004020202020204" pitchFamily="34" charset="0"/>
              </a:rPr>
              <a:t>геномів</a:t>
            </a:r>
            <a:r>
              <a:rPr lang="uk-UA" sz="2200" dirty="0">
                <a:latin typeface="Aptos" panose="020B0004020202020204" pitchFamily="34" charset="0"/>
              </a:rPr>
              <a:t> у зразку – тим менш короткі виходять </a:t>
            </a:r>
            <a:r>
              <a:rPr lang="uk-UA" sz="2200" dirty="0" err="1">
                <a:latin typeface="Aptos" panose="020B0004020202020204" pitchFamily="34" charset="0"/>
              </a:rPr>
              <a:t>контіги</a:t>
            </a:r>
            <a:r>
              <a:rPr lang="uk-UA" sz="2200" dirty="0">
                <a:latin typeface="Aptos" panose="020B0004020202020204" pitchFamily="34" charset="0"/>
              </a:rPr>
              <a:t> та </a:t>
            </a:r>
            <a:r>
              <a:rPr lang="uk-UA" sz="2200" dirty="0" err="1">
                <a:latin typeface="Aptos" panose="020B0004020202020204" pitchFamily="34" charset="0"/>
              </a:rPr>
              <a:t>скафолди</a:t>
            </a:r>
            <a:r>
              <a:rPr lang="uk-UA" sz="22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61F151-0C75-8C99-9BBE-6EB30143F883}"/>
              </a:ext>
            </a:extLst>
          </p:cNvPr>
          <p:cNvSpPr txBox="1"/>
          <p:nvPr/>
        </p:nvSpPr>
        <p:spPr>
          <a:xfrm>
            <a:off x="1787821" y="1920054"/>
            <a:ext cx="2991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P. Pemaquidensis</a:t>
            </a:r>
            <a:endParaRPr lang="en-CA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80DFC-3E26-34C8-D10E-F667B4EBD878}"/>
              </a:ext>
            </a:extLst>
          </p:cNvPr>
          <p:cNvSpPr txBox="1"/>
          <p:nvPr/>
        </p:nvSpPr>
        <p:spPr>
          <a:xfrm>
            <a:off x="1517109" y="5777471"/>
            <a:ext cx="22149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400" b="1" dirty="0">
                <a:solidFill>
                  <a:srgbClr val="000000"/>
                </a:solidFill>
              </a:rPr>
              <a:t>Бактерії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82B86-A825-A72E-2A37-C75030D5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BE49-0375-A2C9-DA87-BA79D427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3" y="378189"/>
            <a:ext cx="9601200" cy="914400"/>
          </a:xfrm>
          <a:noFill/>
        </p:spPr>
        <p:txBody>
          <a:bodyPr anchor="t" anchorCtr="0"/>
          <a:lstStyle/>
          <a:p>
            <a:r>
              <a:rPr lang="uk-UA" noProof="0" dirty="0"/>
              <a:t>Суть підходу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42CED-9495-E620-BB24-CC6AF373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9" t="48051" r="2826" b="28340"/>
          <a:stretch/>
        </p:blipFill>
        <p:spPr>
          <a:xfrm>
            <a:off x="1577991" y="3156981"/>
            <a:ext cx="3633086" cy="13611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09E17B-AE41-2BA9-0EC9-6C19A34BD14E}"/>
              </a:ext>
            </a:extLst>
          </p:cNvPr>
          <p:cNvSpPr txBox="1"/>
          <p:nvPr/>
        </p:nvSpPr>
        <p:spPr>
          <a:xfrm>
            <a:off x="915015" y="3247354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 err="1"/>
              <a:t>Ріди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576ED-EB3A-07D2-D293-A3B16EDA9A50}"/>
              </a:ext>
            </a:extLst>
          </p:cNvPr>
          <p:cNvSpPr txBox="1"/>
          <p:nvPr/>
        </p:nvSpPr>
        <p:spPr>
          <a:xfrm>
            <a:off x="915015" y="3837556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Контіги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0E5D9F-D5C5-9BC4-5915-F0E6D57A1C69}"/>
              </a:ext>
            </a:extLst>
          </p:cNvPr>
          <p:cNvCxnSpPr/>
          <p:nvPr/>
        </p:nvCxnSpPr>
        <p:spPr>
          <a:xfrm>
            <a:off x="6146418" y="1984793"/>
            <a:ext cx="0" cy="3856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358247-5ADD-9E78-58D2-81001ED5A6B3}"/>
              </a:ext>
            </a:extLst>
          </p:cNvPr>
          <p:cNvSpPr txBox="1"/>
          <p:nvPr/>
        </p:nvSpPr>
        <p:spPr>
          <a:xfrm>
            <a:off x="1954863" y="1721223"/>
            <a:ext cx="29838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uk-UA" sz="2200" dirty="0">
                <a:latin typeface="Aptos" panose="020B0004020202020204" pitchFamily="34" charset="0"/>
              </a:rPr>
              <a:t>Класичний підхід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DEE49-4FE1-253D-5F8E-056696D9D2A9}"/>
              </a:ext>
            </a:extLst>
          </p:cNvPr>
          <p:cNvSpPr txBox="1"/>
          <p:nvPr/>
        </p:nvSpPr>
        <p:spPr>
          <a:xfrm>
            <a:off x="3496843" y="3621834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збірка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A4D75-B34B-AAC3-6B25-A549C2D25547}"/>
              </a:ext>
            </a:extLst>
          </p:cNvPr>
          <p:cNvSpPr txBox="1"/>
          <p:nvPr/>
        </p:nvSpPr>
        <p:spPr>
          <a:xfrm>
            <a:off x="2690904" y="4829372"/>
            <a:ext cx="1775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Класифікація + </a:t>
            </a:r>
            <a:r>
              <a:rPr lang="uk-UA" sz="1800" dirty="0" err="1"/>
              <a:t>ремапінг</a:t>
            </a:r>
            <a:r>
              <a:rPr lang="uk-UA" sz="1800" dirty="0"/>
              <a:t> рідів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87867-FC99-CD3E-2663-4EB3759AF18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94534" y="4518130"/>
            <a:ext cx="0" cy="3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01F2B31D-C22B-961F-DDB9-44EABE2BE258}"/>
              </a:ext>
            </a:extLst>
          </p:cNvPr>
          <p:cNvSpPr/>
          <p:nvPr/>
        </p:nvSpPr>
        <p:spPr>
          <a:xfrm rot="16200000" flipV="1">
            <a:off x="3696165" y="3468120"/>
            <a:ext cx="1697834" cy="199496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F4002-B6FE-EFD8-A0EE-19F0ACA25B9E}"/>
              </a:ext>
            </a:extLst>
          </p:cNvPr>
          <p:cNvSpPr txBox="1"/>
          <p:nvPr/>
        </p:nvSpPr>
        <p:spPr>
          <a:xfrm rot="16200000">
            <a:off x="5143613" y="4280935"/>
            <a:ext cx="9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Ітерація</a:t>
            </a:r>
            <a:endParaRPr lang="en-C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271589-3028-84C3-8642-DDC58E2F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9" t="48051" r="2826" b="28340"/>
          <a:stretch/>
        </p:blipFill>
        <p:spPr>
          <a:xfrm>
            <a:off x="7157164" y="3156981"/>
            <a:ext cx="3633086" cy="13611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B23A5A-207F-DC0D-50D6-D27C48A495D7}"/>
              </a:ext>
            </a:extLst>
          </p:cNvPr>
          <p:cNvSpPr txBox="1"/>
          <p:nvPr/>
        </p:nvSpPr>
        <p:spPr>
          <a:xfrm>
            <a:off x="6477906" y="3260446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 err="1"/>
              <a:t>Ріди</a:t>
            </a:r>
            <a:r>
              <a:rPr lang="uk-UA" sz="1800" dirty="0"/>
              <a:t> (</a:t>
            </a:r>
            <a:r>
              <a:rPr lang="uk-UA" sz="1800" dirty="0" err="1"/>
              <a:t>таргетні</a:t>
            </a:r>
            <a:r>
              <a:rPr lang="uk-UA" sz="1800" dirty="0"/>
              <a:t>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05A52-E2A4-4A52-78C1-6B9D0D9830B3}"/>
              </a:ext>
            </a:extLst>
          </p:cNvPr>
          <p:cNvSpPr txBox="1"/>
          <p:nvPr/>
        </p:nvSpPr>
        <p:spPr>
          <a:xfrm>
            <a:off x="6466180" y="3837556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Контіги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BED30-CBF3-0149-56E8-C19445AA3685}"/>
              </a:ext>
            </a:extLst>
          </p:cNvPr>
          <p:cNvSpPr txBox="1"/>
          <p:nvPr/>
        </p:nvSpPr>
        <p:spPr>
          <a:xfrm>
            <a:off x="8332733" y="1721223"/>
            <a:ext cx="21851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en-US" sz="2200" dirty="0">
                <a:latin typeface="Aptos" panose="020B0004020202020204" pitchFamily="34" charset="0"/>
              </a:rPr>
              <a:t>ML</a:t>
            </a:r>
            <a:r>
              <a:rPr lang="uk-UA" sz="2200" dirty="0">
                <a:latin typeface="Aptos" panose="020B0004020202020204" pitchFamily="34" charset="0"/>
              </a:rPr>
              <a:t> підхід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B02D3-257A-1F8B-99DC-CEC16C7F477A}"/>
              </a:ext>
            </a:extLst>
          </p:cNvPr>
          <p:cNvSpPr txBox="1"/>
          <p:nvPr/>
        </p:nvSpPr>
        <p:spPr>
          <a:xfrm>
            <a:off x="9069363" y="3652890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</a:t>
            </a:r>
            <a:r>
              <a:rPr lang="uk-UA" sz="1800" dirty="0"/>
              <a:t>бірка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017A73-5DAB-318C-9B01-9F629196919F}"/>
              </a:ext>
            </a:extLst>
          </p:cNvPr>
          <p:cNvCxnSpPr>
            <a:cxnSpLocks/>
          </p:cNvCxnSpPr>
          <p:nvPr/>
        </p:nvCxnSpPr>
        <p:spPr>
          <a:xfrm>
            <a:off x="8918705" y="2936112"/>
            <a:ext cx="0" cy="3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5D37F9D-9473-19C0-6215-87ED788B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9" t="48051" r="2826" b="43618"/>
          <a:stretch/>
        </p:blipFill>
        <p:spPr>
          <a:xfrm>
            <a:off x="7157164" y="2397996"/>
            <a:ext cx="3633086" cy="4802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D8C89D-6992-8306-4F25-9AB43F215E42}"/>
              </a:ext>
            </a:extLst>
          </p:cNvPr>
          <p:cNvSpPr txBox="1"/>
          <p:nvPr/>
        </p:nvSpPr>
        <p:spPr>
          <a:xfrm>
            <a:off x="6494187" y="2492548"/>
            <a:ext cx="1775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 err="1"/>
              <a:t>Ріди</a:t>
            </a:r>
            <a:r>
              <a:rPr lang="uk-UA" sz="1800" dirty="0"/>
              <a:t> (всі)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F318B-0AB6-E870-3AB3-678BC53FC380}"/>
              </a:ext>
            </a:extLst>
          </p:cNvPr>
          <p:cNvSpPr txBox="1"/>
          <p:nvPr/>
        </p:nvSpPr>
        <p:spPr>
          <a:xfrm>
            <a:off x="8973706" y="2870869"/>
            <a:ext cx="321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CNN + LSTM </a:t>
            </a:r>
            <a:r>
              <a:rPr lang="uk-UA" dirty="0">
                <a:latin typeface="Aptos" panose="020B0004020202020204" pitchFamily="34" charset="0"/>
              </a:rPr>
              <a:t>класифікація</a:t>
            </a:r>
            <a:endParaRPr lang="en-CA" dirty="0">
              <a:latin typeface="Aptos" panose="020B00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6D25CB3-A856-391B-86D3-CD8F5C70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963" y="4725908"/>
            <a:ext cx="4835627" cy="1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738F-A8BC-18E7-A912-B00C89C30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B8F5-1E13-4E56-00CA-A71CB2E9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3" y="378189"/>
            <a:ext cx="9601200" cy="914400"/>
          </a:xfrm>
          <a:noFill/>
        </p:spPr>
        <p:txBody>
          <a:bodyPr anchor="t" anchorCtr="0"/>
          <a:lstStyle/>
          <a:p>
            <a:r>
              <a:rPr lang="uk-UA" noProof="0" dirty="0"/>
              <a:t>Вхідні дані та архітектура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4119D-CCD5-083F-54EE-7623CEB09CD6}"/>
              </a:ext>
            </a:extLst>
          </p:cNvPr>
          <p:cNvSpPr txBox="1"/>
          <p:nvPr/>
        </p:nvSpPr>
        <p:spPr>
          <a:xfrm>
            <a:off x="806635" y="2008999"/>
            <a:ext cx="4715268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Попередній </a:t>
            </a:r>
            <a:r>
              <a:rPr lang="uk-UA" sz="2200" dirty="0" err="1">
                <a:latin typeface="Aptos" panose="020B0004020202020204" pitchFamily="34" charset="0"/>
              </a:rPr>
              <a:t>процесинг</a:t>
            </a:r>
            <a:r>
              <a:rPr lang="en-US" sz="2200" dirty="0">
                <a:latin typeface="Aptos" panose="020B0004020202020204" pitchFamily="34" charset="0"/>
              </a:rPr>
              <a:t> .</a:t>
            </a:r>
            <a:r>
              <a:rPr lang="en-US" sz="2200" dirty="0" err="1">
                <a:latin typeface="Aptos" panose="020B0004020202020204" pitchFamily="34" charset="0"/>
              </a:rPr>
              <a:t>fasta</a:t>
            </a: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Фрагменти мають різну довжину =</a:t>
            </a:r>
            <a:r>
              <a:rPr lang="en-US" sz="2200" dirty="0">
                <a:latin typeface="Aptos" panose="020B0004020202020204" pitchFamily="34" charset="0"/>
              </a:rPr>
              <a:t>&gt; </a:t>
            </a:r>
            <a:r>
              <a:rPr lang="uk-UA" sz="2200" dirty="0">
                <a:latin typeface="Aptos" panose="020B0004020202020204" pitchFamily="34" charset="0"/>
              </a:rPr>
              <a:t>розбиті на сегменти у 1000 баз з «відкиданням» останнього.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Кожний фрагмент конвертовано у 2</a:t>
            </a:r>
            <a:r>
              <a:rPr lang="en-US" sz="2200" dirty="0">
                <a:latin typeface="Aptos" panose="020B0004020202020204" pitchFamily="34" charset="0"/>
              </a:rPr>
              <a:t>D np array (1000, 5):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Фінальний масив: 3</a:t>
            </a:r>
            <a:r>
              <a:rPr lang="en-US" sz="2200" dirty="0">
                <a:latin typeface="Aptos" panose="020B0004020202020204" pitchFamily="34" charset="0"/>
              </a:rPr>
              <a:t>D np array (# </a:t>
            </a:r>
            <a:r>
              <a:rPr lang="uk-UA" sz="2200" dirty="0">
                <a:latin typeface="Aptos" panose="020B0004020202020204" pitchFamily="34" charset="0"/>
              </a:rPr>
              <a:t>зразків, 1000, 5).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5148A6-6FCD-2804-B933-25FEBC3F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86717"/>
              </p:ext>
            </p:extLst>
          </p:nvPr>
        </p:nvGraphicFramePr>
        <p:xfrm>
          <a:off x="1142697" y="4250167"/>
          <a:ext cx="4616304" cy="15401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9472">
                  <a:extLst>
                    <a:ext uri="{9D8B030D-6E8A-4147-A177-3AD203B41FA5}">
                      <a16:colId xmlns:a16="http://schemas.microsoft.com/office/drawing/2014/main" val="2705626050"/>
                    </a:ext>
                  </a:extLst>
                </a:gridCol>
                <a:gridCol w="292359">
                  <a:extLst>
                    <a:ext uri="{9D8B030D-6E8A-4147-A177-3AD203B41FA5}">
                      <a16:colId xmlns:a16="http://schemas.microsoft.com/office/drawing/2014/main" val="786250261"/>
                    </a:ext>
                  </a:extLst>
                </a:gridCol>
                <a:gridCol w="288758">
                  <a:extLst>
                    <a:ext uri="{9D8B030D-6E8A-4147-A177-3AD203B41FA5}">
                      <a16:colId xmlns:a16="http://schemas.microsoft.com/office/drawing/2014/main" val="3903619320"/>
                    </a:ext>
                  </a:extLst>
                </a:gridCol>
                <a:gridCol w="316259">
                  <a:extLst>
                    <a:ext uri="{9D8B030D-6E8A-4147-A177-3AD203B41FA5}">
                      <a16:colId xmlns:a16="http://schemas.microsoft.com/office/drawing/2014/main" val="835782788"/>
                    </a:ext>
                  </a:extLst>
                </a:gridCol>
                <a:gridCol w="323134">
                  <a:extLst>
                    <a:ext uri="{9D8B030D-6E8A-4147-A177-3AD203B41FA5}">
                      <a16:colId xmlns:a16="http://schemas.microsoft.com/office/drawing/2014/main" val="1583086600"/>
                    </a:ext>
                  </a:extLst>
                </a:gridCol>
                <a:gridCol w="1298844">
                  <a:extLst>
                    <a:ext uri="{9D8B030D-6E8A-4147-A177-3AD203B41FA5}">
                      <a16:colId xmlns:a16="http://schemas.microsoft.com/office/drawing/2014/main" val="1592338326"/>
                    </a:ext>
                  </a:extLst>
                </a:gridCol>
                <a:gridCol w="1437478">
                  <a:extLst>
                    <a:ext uri="{9D8B030D-6E8A-4147-A177-3AD203B41FA5}">
                      <a16:colId xmlns:a16="http://schemas.microsoft.com/office/drawing/2014/main" val="58402896"/>
                    </a:ext>
                  </a:extLst>
                </a:gridCol>
              </a:tblGrid>
              <a:tr h="23103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 Complexity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GC Content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0628"/>
                  </a:ext>
                </a:extLst>
              </a:tr>
              <a:tr h="404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78327"/>
                  </a:ext>
                </a:extLst>
              </a:tr>
              <a:tr h="404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0877"/>
                  </a:ext>
                </a:extLst>
              </a:tr>
              <a:tr h="2310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5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B18752-42F6-2E79-E47F-E011D7400243}"/>
              </a:ext>
            </a:extLst>
          </p:cNvPr>
          <p:cNvCxnSpPr/>
          <p:nvPr/>
        </p:nvCxnSpPr>
        <p:spPr>
          <a:xfrm>
            <a:off x="6153293" y="2321677"/>
            <a:ext cx="0" cy="3856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5F6BE6-04AE-078D-93DB-8F6B91E68429}"/>
              </a:ext>
            </a:extLst>
          </p:cNvPr>
          <p:cNvSpPr txBox="1"/>
          <p:nvPr/>
        </p:nvSpPr>
        <p:spPr>
          <a:xfrm>
            <a:off x="6556805" y="1042870"/>
            <a:ext cx="4715268" cy="508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uk-UA" sz="2200" b="1" dirty="0">
                <a:latin typeface="Aptos" panose="020B0004020202020204" pitchFamily="34" charset="0"/>
              </a:rPr>
              <a:t>Архітектура та реалізація: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ptos" panose="020B0004020202020204" pitchFamily="34" charset="0"/>
              </a:rPr>
              <a:t>CNN </a:t>
            </a:r>
            <a:r>
              <a:rPr lang="en-CA" sz="1800" b="1" kern="1200" cap="all" spc="300" baseline="0" dirty="0">
                <a:solidFill>
                  <a:srgbClr val="000000"/>
                </a:solidFill>
                <a:effectLst/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→</a:t>
            </a:r>
            <a:r>
              <a:rPr lang="uk-UA" sz="2200" b="1" dirty="0">
                <a:latin typeface="Aptos" panose="020B0004020202020204" pitchFamily="34" charset="0"/>
              </a:rPr>
              <a:t> </a:t>
            </a:r>
            <a:r>
              <a:rPr lang="en-US" sz="2200" b="1" dirty="0">
                <a:latin typeface="Aptos" panose="020B0004020202020204" pitchFamily="34" charset="0"/>
              </a:rPr>
              <a:t>LSTM </a:t>
            </a:r>
            <a:r>
              <a:rPr lang="en-US" sz="2200" dirty="0">
                <a:latin typeface="Aptos" panose="020B0004020202020204" pitchFamily="34" charset="0"/>
              </a:rPr>
              <a:t>(</a:t>
            </a:r>
            <a:r>
              <a:rPr lang="uk-UA" sz="2200" dirty="0">
                <a:latin typeface="Aptos" panose="020B0004020202020204" pitchFamily="34" charset="0"/>
              </a:rPr>
              <a:t>розміри шарів і </a:t>
            </a:r>
            <a:r>
              <a:rPr lang="uk-UA" sz="2200" dirty="0" err="1">
                <a:latin typeface="Aptos" panose="020B0004020202020204" pitchFamily="34" charset="0"/>
              </a:rPr>
              <a:t>т.д</a:t>
            </a:r>
            <a:r>
              <a:rPr lang="uk-UA" sz="2200" dirty="0">
                <a:latin typeface="Aptos" panose="020B0004020202020204" pitchFamily="34" charset="0"/>
              </a:rPr>
              <a:t>. </a:t>
            </a:r>
            <a:r>
              <a:rPr lang="en-US" sz="2200" dirty="0">
                <a:latin typeface="Aptos" panose="020B0004020202020204" pitchFamily="34" charset="0"/>
              </a:rPr>
              <a:t>WIP)</a:t>
            </a:r>
            <a:r>
              <a:rPr lang="uk-UA" sz="2200" dirty="0">
                <a:latin typeface="Aptos" panose="020B0004020202020204" pitchFamily="34" charset="0"/>
              </a:rPr>
              <a:t>. Базується на існуючих рішеннях у сфері для вирішення інших завдань (у конкретному випадку – </a:t>
            </a:r>
            <a:r>
              <a:rPr lang="en-US" sz="2200" dirty="0">
                <a:latin typeface="Aptos" panose="020B0004020202020204" pitchFamily="34" charset="0"/>
              </a:rPr>
              <a:t>Tiberius)</a:t>
            </a:r>
            <a:r>
              <a:rPr lang="uk-UA" sz="2200" dirty="0">
                <a:latin typeface="Aptos" panose="020B0004020202020204" pitchFamily="34" charset="0"/>
              </a:rPr>
              <a:t>.</a:t>
            </a: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Тип класифікації – </a:t>
            </a:r>
            <a:r>
              <a:rPr lang="uk-UA" sz="2200" b="1" dirty="0">
                <a:latin typeface="Aptos" panose="020B0004020202020204" pitchFamily="34" charset="0"/>
              </a:rPr>
              <a:t>бінарна</a:t>
            </a:r>
            <a:r>
              <a:rPr lang="uk-UA" sz="2200" dirty="0">
                <a:latin typeface="Aptos" panose="020B0004020202020204" pitchFamily="34" charset="0"/>
              </a:rPr>
              <a:t>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Проблема </a:t>
            </a:r>
            <a:r>
              <a:rPr lang="uk-UA" sz="2200" dirty="0" err="1">
                <a:latin typeface="Aptos" panose="020B0004020202020204" pitchFamily="34" charset="0"/>
              </a:rPr>
              <a:t>несбалансованих</a:t>
            </a:r>
            <a:r>
              <a:rPr lang="uk-UA" sz="2200" dirty="0">
                <a:latin typeface="Aptos" panose="020B0004020202020204" pitchFamily="34" charset="0"/>
              </a:rPr>
              <a:t> </a:t>
            </a:r>
            <a:r>
              <a:rPr lang="uk-UA" sz="2200" dirty="0" err="1">
                <a:latin typeface="Aptos" panose="020B0004020202020204" pitchFamily="34" charset="0"/>
              </a:rPr>
              <a:t>датасетів</a:t>
            </a:r>
            <a:r>
              <a:rPr lang="uk-UA" sz="2200" dirty="0">
                <a:latin typeface="Aptos" panose="020B0004020202020204" pitchFamily="34" charset="0"/>
              </a:rPr>
              <a:t> (клас </a:t>
            </a:r>
            <a:r>
              <a:rPr lang="uk-UA" sz="2200" dirty="0" err="1">
                <a:latin typeface="Aptos" panose="020B0004020202020204" pitchFamily="34" charset="0"/>
              </a:rPr>
              <a:t>хосту</a:t>
            </a:r>
            <a:r>
              <a:rPr lang="uk-UA" sz="2200" dirty="0">
                <a:latin typeface="Aptos" panose="020B0004020202020204" pitchFamily="34" charset="0"/>
              </a:rPr>
              <a:t> </a:t>
            </a:r>
            <a:r>
              <a:rPr lang="en-US" sz="2200" dirty="0">
                <a:latin typeface="Aptos" panose="020B0004020202020204" pitchFamily="34" charset="0"/>
              </a:rPr>
              <a:t>~85%, </a:t>
            </a:r>
            <a:r>
              <a:rPr lang="uk-UA" sz="2200" dirty="0">
                <a:latin typeface="Aptos" panose="020B0004020202020204" pitchFamily="34" charset="0"/>
              </a:rPr>
              <a:t>клас симбіонту </a:t>
            </a:r>
            <a:r>
              <a:rPr lang="en-US" sz="2200" dirty="0">
                <a:latin typeface="Aptos" panose="020B0004020202020204" pitchFamily="34" charset="0"/>
              </a:rPr>
              <a:t>~15%).</a:t>
            </a:r>
            <a:r>
              <a:rPr lang="uk-UA" sz="2200" dirty="0">
                <a:latin typeface="Aptos" panose="020B0004020202020204" pitchFamily="34" charset="0"/>
              </a:rPr>
              <a:t> Поточні примітки – використання  </a:t>
            </a:r>
            <a:r>
              <a:rPr lang="en-CA" sz="2200" b="1" dirty="0">
                <a:latin typeface="Aptos" panose="020B0004020202020204" pitchFamily="34" charset="0"/>
              </a:rPr>
              <a:t>stratify </a:t>
            </a:r>
            <a:r>
              <a:rPr lang="uk-UA" sz="2200" dirty="0">
                <a:latin typeface="Aptos" panose="020B0004020202020204" pitchFamily="34" charset="0"/>
              </a:rPr>
              <a:t>у</a:t>
            </a:r>
            <a:r>
              <a:rPr lang="uk-UA" sz="2200" b="1" dirty="0">
                <a:latin typeface="Aptos" panose="020B0004020202020204" pitchFamily="34" charset="0"/>
              </a:rPr>
              <a:t> </a:t>
            </a:r>
            <a:r>
              <a:rPr lang="en-US" sz="2200" b="1" dirty="0" err="1">
                <a:latin typeface="Aptos" panose="020B0004020202020204" pitchFamily="34" charset="0"/>
              </a:rPr>
              <a:t>train_test_split</a:t>
            </a:r>
            <a:r>
              <a:rPr lang="en-US" sz="2200" b="1" dirty="0">
                <a:latin typeface="Aptos" panose="020B0004020202020204" pitchFamily="34" charset="0"/>
              </a:rPr>
              <a:t>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Оптимізатор – </a:t>
            </a:r>
            <a:r>
              <a:rPr lang="en-US" sz="2200" b="1" dirty="0">
                <a:latin typeface="Aptos" panose="020B0004020202020204" pitchFamily="34" charset="0"/>
              </a:rPr>
              <a:t>Adam</a:t>
            </a:r>
            <a:r>
              <a:rPr lang="en-US" sz="2200" dirty="0">
                <a:latin typeface="Aptos" panose="020B0004020202020204" pitchFamily="34" charset="0"/>
              </a:rPr>
              <a:t> </a:t>
            </a:r>
            <a:r>
              <a:rPr lang="uk-UA" sz="2200" dirty="0">
                <a:latin typeface="Aptos" panose="020B0004020202020204" pitchFamily="34" charset="0"/>
              </a:rPr>
              <a:t>з «</a:t>
            </a:r>
            <a:r>
              <a:rPr lang="uk-UA" sz="2200" dirty="0" err="1">
                <a:latin typeface="Aptos" panose="020B0004020202020204" pitchFamily="34" charset="0"/>
              </a:rPr>
              <a:t>дефолтним</a:t>
            </a:r>
            <a:r>
              <a:rPr lang="uk-UA" sz="2200" dirty="0">
                <a:latin typeface="Aptos" panose="020B0004020202020204" pitchFamily="34" charset="0"/>
              </a:rPr>
              <a:t>» </a:t>
            </a:r>
            <a:r>
              <a:rPr lang="en-US" sz="2200" dirty="0" err="1">
                <a:latin typeface="Aptos" panose="020B0004020202020204" pitchFamily="34" charset="0"/>
              </a:rPr>
              <a:t>lr</a:t>
            </a:r>
            <a:r>
              <a:rPr lang="en-US" sz="2200" dirty="0">
                <a:latin typeface="Aptos" panose="020B0004020202020204" pitchFamily="34" charset="0"/>
              </a:rPr>
              <a:t>.</a:t>
            </a:r>
            <a:endParaRPr lang="uk-UA" sz="2200" dirty="0"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21B37-9B64-CCF5-DC9E-9B45304055C8}"/>
              </a:ext>
            </a:extLst>
          </p:cNvPr>
          <p:cNvSpPr txBox="1"/>
          <p:nvPr/>
        </p:nvSpPr>
        <p:spPr>
          <a:xfrm>
            <a:off x="1246084" y="1042870"/>
            <a:ext cx="4715268" cy="833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en-US" sz="2200" dirty="0">
                <a:latin typeface="Aptos" panose="020B0004020202020204" pitchFamily="34" charset="0"/>
              </a:rPr>
              <a:t>&gt;contig_100_Para</a:t>
            </a:r>
          </a:p>
          <a:p>
            <a:pPr defTabSz="365669">
              <a:spcAft>
                <a:spcPts val="516"/>
              </a:spcAft>
            </a:pPr>
            <a:r>
              <a:rPr lang="en-US" sz="2200" dirty="0" err="1">
                <a:latin typeface="Aptos" panose="020B0004020202020204" pitchFamily="34" charset="0"/>
              </a:rPr>
              <a:t>AGGTCattttaaacctgCA</a:t>
            </a:r>
            <a:r>
              <a:rPr lang="en-US" sz="2200" dirty="0">
                <a:latin typeface="Aptos" panose="020B0004020202020204" pitchFamily="34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4C1FF-8247-1071-F7A7-C3BED71F18C1}"/>
              </a:ext>
            </a:extLst>
          </p:cNvPr>
          <p:cNvSpPr txBox="1"/>
          <p:nvPr/>
        </p:nvSpPr>
        <p:spPr>
          <a:xfrm>
            <a:off x="2869930" y="1042870"/>
            <a:ext cx="677667" cy="416781"/>
          </a:xfrm>
          <a:prstGeom prst="roundRect">
            <a:avLst/>
          </a:prstGeom>
          <a:noFill/>
          <a:ln w="57150">
            <a:solidFill>
              <a:srgbClr val="FFD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65471-0AE1-47BA-A2A3-4DC2059C4447}"/>
              </a:ext>
            </a:extLst>
          </p:cNvPr>
          <p:cNvSpPr txBox="1"/>
          <p:nvPr/>
        </p:nvSpPr>
        <p:spPr>
          <a:xfrm>
            <a:off x="1277196" y="1459651"/>
            <a:ext cx="3088548" cy="416781"/>
          </a:xfrm>
          <a:prstGeom prst="roundRect">
            <a:avLst/>
          </a:prstGeom>
          <a:noFill/>
          <a:ln w="57150">
            <a:solidFill>
              <a:srgbClr val="FFD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75EEEF-0FE8-A03B-5301-5B7A2934809F}"/>
              </a:ext>
            </a:extLst>
          </p:cNvPr>
          <p:cNvCxnSpPr>
            <a:cxnSpLocks/>
          </p:cNvCxnSpPr>
          <p:nvPr/>
        </p:nvCxnSpPr>
        <p:spPr>
          <a:xfrm flipH="1">
            <a:off x="3547597" y="928766"/>
            <a:ext cx="465927" cy="15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18D7E7-45C9-18D7-60F3-E6C82CB1AF18}"/>
              </a:ext>
            </a:extLst>
          </p:cNvPr>
          <p:cNvCxnSpPr>
            <a:cxnSpLocks/>
          </p:cNvCxnSpPr>
          <p:nvPr/>
        </p:nvCxnSpPr>
        <p:spPr>
          <a:xfrm flipH="1">
            <a:off x="4365744" y="1328882"/>
            <a:ext cx="465927" cy="15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AE4B2E-22FD-892A-CAE3-3AEE7D387DA0}"/>
              </a:ext>
            </a:extLst>
          </p:cNvPr>
          <p:cNvSpPr txBox="1"/>
          <p:nvPr/>
        </p:nvSpPr>
        <p:spPr>
          <a:xfrm>
            <a:off x="4012792" y="706583"/>
            <a:ext cx="8188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en-US" sz="2200" dirty="0">
                <a:latin typeface="Aptos" panose="020B0004020202020204" pitchFamily="34" charset="0"/>
              </a:rPr>
              <a:t>label</a:t>
            </a:r>
            <a:endParaRPr lang="uk-UA" sz="2200" dirty="0"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CC3FC-99DF-83E4-60BE-D2884936B3E3}"/>
              </a:ext>
            </a:extLst>
          </p:cNvPr>
          <p:cNvSpPr txBox="1"/>
          <p:nvPr/>
        </p:nvSpPr>
        <p:spPr>
          <a:xfrm>
            <a:off x="4810596" y="1112482"/>
            <a:ext cx="14200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669">
              <a:spcAft>
                <a:spcPts val="516"/>
              </a:spcAft>
            </a:pPr>
            <a:r>
              <a:rPr lang="en-US" sz="2200" dirty="0">
                <a:latin typeface="Aptos" panose="020B0004020202020204" pitchFamily="34" charset="0"/>
              </a:rPr>
              <a:t>sequence</a:t>
            </a:r>
            <a:endParaRPr lang="uk-UA" sz="2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A2DB-D877-FAA3-0D8B-26F75F2B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2997-AF8C-A686-9922-C3EC0F00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3" y="378189"/>
            <a:ext cx="9601200" cy="914400"/>
          </a:xfrm>
          <a:noFill/>
        </p:spPr>
        <p:txBody>
          <a:bodyPr anchor="t" anchorCtr="0"/>
          <a:lstStyle/>
          <a:p>
            <a:r>
              <a:rPr lang="uk-UA" noProof="0" dirty="0"/>
              <a:t>Очікувані результати</a:t>
            </a:r>
          </a:p>
        </p:txBody>
      </p:sp>
      <p:pic>
        <p:nvPicPr>
          <p:cNvPr id="2050" name="Picture 2" descr="stonks-template | Domande Impossibili">
            <a:extLst>
              <a:ext uri="{FF2B5EF4-FFF2-40B4-BE49-F238E27FC236}">
                <a16:creationId xmlns:a16="http://schemas.microsoft.com/office/drawing/2014/main" id="{D08A51E2-7807-2E31-A582-080914C8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10" y="3571017"/>
            <a:ext cx="4493293" cy="23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3E918D-0CBC-4B8F-4712-074020927140}"/>
              </a:ext>
            </a:extLst>
          </p:cNvPr>
          <p:cNvCxnSpPr/>
          <p:nvPr/>
        </p:nvCxnSpPr>
        <p:spPr>
          <a:xfrm>
            <a:off x="6146418" y="1984793"/>
            <a:ext cx="0" cy="3856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FF0E17-D886-DA63-28F8-C2E565FD18EC}"/>
              </a:ext>
            </a:extLst>
          </p:cNvPr>
          <p:cNvSpPr txBox="1"/>
          <p:nvPr/>
        </p:nvSpPr>
        <p:spPr>
          <a:xfrm>
            <a:off x="806635" y="2008999"/>
            <a:ext cx="4715268" cy="117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Гарна</a:t>
            </a:r>
            <a:r>
              <a:rPr lang="en-US" sz="2200" dirty="0">
                <a:latin typeface="Aptos" panose="020B0004020202020204" pitchFamily="34" charset="0"/>
              </a:rPr>
              <a:t> F1.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Відсутні проблеми з мінорним класом.</a:t>
            </a:r>
          </a:p>
        </p:txBody>
      </p:sp>
      <p:pic>
        <p:nvPicPr>
          <p:cNvPr id="6" name="Picture 5" descr="A person in a suit with his arms crossed&#10;&#10;AI-generated content may be incorrect.">
            <a:extLst>
              <a:ext uri="{FF2B5EF4-FFF2-40B4-BE49-F238E27FC236}">
                <a16:creationId xmlns:a16="http://schemas.microsoft.com/office/drawing/2014/main" id="{A5801022-834C-7F25-BCE1-61FA0955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98" y="3571017"/>
            <a:ext cx="3931298" cy="2358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BFBC5-7562-698A-7A3F-ED6E041F97F8}"/>
              </a:ext>
            </a:extLst>
          </p:cNvPr>
          <p:cNvSpPr txBox="1"/>
          <p:nvPr/>
        </p:nvSpPr>
        <p:spPr>
          <a:xfrm>
            <a:off x="6655182" y="1567565"/>
            <a:ext cx="525264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Маленький </a:t>
            </a:r>
            <a:r>
              <a:rPr lang="uk-UA" sz="2200" dirty="0" err="1">
                <a:latin typeface="Aptos" panose="020B0004020202020204" pitchFamily="34" charset="0"/>
              </a:rPr>
              <a:t>датасет</a:t>
            </a:r>
            <a:r>
              <a:rPr lang="uk-UA" sz="2200" dirty="0">
                <a:latin typeface="Aptos" panose="020B0004020202020204" pitchFamily="34" charset="0"/>
              </a:rPr>
              <a:t>/</a:t>
            </a:r>
            <a:r>
              <a:rPr lang="uk-UA" sz="2200" dirty="0" err="1">
                <a:latin typeface="Aptos" panose="020B0004020202020204" pitchFamily="34" charset="0"/>
              </a:rPr>
              <a:t>сабсет</a:t>
            </a:r>
            <a:r>
              <a:rPr lang="uk-UA" sz="2200" dirty="0">
                <a:latin typeface="Aptos" panose="020B0004020202020204" pitchFamily="34" charset="0"/>
              </a:rPr>
              <a:t> мінорного класу.</a:t>
            </a:r>
            <a:endParaRPr lang="en-US" sz="2200" dirty="0">
              <a:latin typeface="Aptos" panose="020B0004020202020204" pitchFamily="34" charset="0"/>
            </a:endParaRP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Архітектура (не підходить/</a:t>
            </a:r>
            <a:r>
              <a:rPr lang="uk-UA" sz="2200" dirty="0" err="1">
                <a:latin typeface="Aptos" panose="020B0004020202020204" pitchFamily="34" charset="0"/>
              </a:rPr>
              <a:t>оверінжениринг</a:t>
            </a:r>
            <a:r>
              <a:rPr lang="uk-UA" sz="2200" dirty="0">
                <a:latin typeface="Aptos" panose="020B0004020202020204" pitchFamily="34" charset="0"/>
              </a:rPr>
              <a:t>)</a:t>
            </a:r>
          </a:p>
          <a:p>
            <a:pPr marL="342900" indent="-342900" defTabSz="365669"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uk-UA" sz="2200" dirty="0">
                <a:latin typeface="Aptos" panose="020B0004020202020204" pitchFamily="34" charset="0"/>
              </a:rPr>
              <a:t>Необхідність більшого набору </a:t>
            </a:r>
            <a:r>
              <a:rPr lang="uk-UA" sz="2200" dirty="0" err="1">
                <a:latin typeface="Aptos" panose="020B0004020202020204" pitchFamily="34" charset="0"/>
              </a:rPr>
              <a:t>фічей</a:t>
            </a:r>
            <a:r>
              <a:rPr lang="en-US" sz="2200" dirty="0">
                <a:latin typeface="Aptos" panose="020B0004020202020204" pitchFamily="34" charset="0"/>
              </a:rPr>
              <a:t> </a:t>
            </a:r>
            <a:endParaRPr lang="uk-UA" sz="2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685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145</TotalTime>
  <Words>366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Daytona Condensed Light</vt:lpstr>
      <vt:lpstr>Posterama</vt:lpstr>
      <vt:lpstr>Custom</vt:lpstr>
      <vt:lpstr>HYBRID CNN → LSTM HOST/SYMBIONT GENOME classification</vt:lpstr>
      <vt:lpstr>Секвенування та збірка геномів. Загальні відомості</vt:lpstr>
      <vt:lpstr>Проблематика. Метагеномне секвенування</vt:lpstr>
      <vt:lpstr>Суть підходу</vt:lpstr>
      <vt:lpstr>Вхідні дані та архітектура</vt:lpstr>
      <vt:lpstr>Очікувані результати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Dmytro Tymoshenko</dc:creator>
  <cp:lastModifiedBy>Dmytro Tymoshenko</cp:lastModifiedBy>
  <cp:revision>4</cp:revision>
  <dcterms:created xsi:type="dcterms:W3CDTF">2025-03-31T14:02:43Z</dcterms:created>
  <dcterms:modified xsi:type="dcterms:W3CDTF">2025-04-02T02:24:27Z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