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67" y="-5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B853-76A6-472F-B80B-476D23BA85E6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92DA-5EEB-44DF-A0E8-468826C2B88A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B09-0C19-49B4-9B15-29E6D291562D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53A-3179-4672-8563-5681E7DD24E4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B69D-F057-4AD6-9F33-D851839C314C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E15B-185B-4441-A06D-209CCA980EAD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7C80-CAC5-4409-B999-B3AA71DBE591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70" y="2859785"/>
            <a:ext cx="979319" cy="984039"/>
          </a:xfrm>
          <a:prstGeom prst="rect">
            <a:avLst/>
          </a:prstGeom>
          <a:noFill/>
        </p:spPr>
      </p:pic>
      <p:pic>
        <p:nvPicPr>
          <p:cNvPr id="3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0" y="2859785"/>
            <a:ext cx="979319" cy="984039"/>
          </a:xfrm>
          <a:prstGeom prst="rect">
            <a:avLst/>
          </a:prstGeom>
          <a:noFill/>
        </p:spPr>
      </p:pic>
      <p:pic>
        <p:nvPicPr>
          <p:cNvPr id="18434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pic>
        <p:nvPicPr>
          <p:cNvPr id="18435" name="Picture 3" descr="E:\Google Drive\Editing - Video\Course - Embedded Machine Learning Vision\2.2.1 - Convolutional Neural Network\flatten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183" y="4645602"/>
            <a:ext cx="979319" cy="137502"/>
          </a:xfrm>
          <a:prstGeom prst="rect">
            <a:avLst/>
          </a:prstGeom>
          <a:noFill/>
        </p:spPr>
      </p:pic>
      <p:pic>
        <p:nvPicPr>
          <p:cNvPr id="18436" name="Picture 4" descr="E:\Google Drive\Editing - Video\Course - Embedded Machine Learning Vision\2.2.1 - Convolutional Neural Network\flatten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65502" y="4645602"/>
            <a:ext cx="979319" cy="13750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357817" y="320542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3995930" y="3133499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3764732" y="4645602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 flipH="1">
            <a:off x="4254392" y="3272184"/>
            <a:ext cx="231198" cy="13734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70" y="2859785"/>
            <a:ext cx="979319" cy="984039"/>
          </a:xfrm>
          <a:prstGeom prst="rect">
            <a:avLst/>
          </a:prstGeom>
          <a:noFill/>
        </p:spPr>
      </p:pic>
      <p:pic>
        <p:nvPicPr>
          <p:cNvPr id="3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0" y="2859785"/>
            <a:ext cx="979319" cy="984039"/>
          </a:xfrm>
          <a:prstGeom prst="rect">
            <a:avLst/>
          </a:prstGeom>
          <a:noFill/>
        </p:spPr>
      </p:pic>
      <p:pic>
        <p:nvPicPr>
          <p:cNvPr id="18434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pic>
        <p:nvPicPr>
          <p:cNvPr id="18435" name="Picture 3" descr="E:\Google Drive\Editing - Video\Course - Embedded Machine Learning Vision\2.2.1 - Convolutional Neural Network\flatten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183" y="4645602"/>
            <a:ext cx="979319" cy="137502"/>
          </a:xfrm>
          <a:prstGeom prst="rect">
            <a:avLst/>
          </a:prstGeom>
          <a:noFill/>
        </p:spPr>
      </p:pic>
      <p:pic>
        <p:nvPicPr>
          <p:cNvPr id="18436" name="Picture 4" descr="E:\Google Drive\Editing - Video\Course - Embedded Machine Learning Vision\2.2.1 - Convolutional Neural Network\flatten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65502" y="4645602"/>
            <a:ext cx="979319" cy="137502"/>
          </a:xfrm>
          <a:prstGeom prst="rect">
            <a:avLst/>
          </a:prstGeom>
          <a:noFill/>
        </p:spPr>
      </p:pic>
      <p:pic>
        <p:nvPicPr>
          <p:cNvPr id="18437" name="Picture 5" descr="E:\Google Drive\Editing - Video\Course - Embedded Machine Learning Vision\2.2.1 - Convolutional Neural Network\flatten-0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70" y="4645602"/>
            <a:ext cx="979319" cy="13750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357817" y="320542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4821" y="458799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· · ·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5148070" y="2859785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5148070" y="4645602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5637730" y="2998470"/>
            <a:ext cx="0" cy="16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70" y="2859785"/>
            <a:ext cx="979319" cy="984039"/>
          </a:xfrm>
          <a:prstGeom prst="rect">
            <a:avLst/>
          </a:prstGeom>
          <a:noFill/>
        </p:spPr>
      </p:pic>
      <p:pic>
        <p:nvPicPr>
          <p:cNvPr id="3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0" y="2859785"/>
            <a:ext cx="979319" cy="984039"/>
          </a:xfrm>
          <a:prstGeom prst="rect">
            <a:avLst/>
          </a:prstGeom>
          <a:noFill/>
        </p:spPr>
      </p:pic>
      <p:pic>
        <p:nvPicPr>
          <p:cNvPr id="18434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pic>
        <p:nvPicPr>
          <p:cNvPr id="18435" name="Picture 3" descr="E:\Google Drive\Editing - Video\Course - Embedded Machine Learning Vision\2.2.1 - Convolutional Neural Network\flatten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183" y="4645602"/>
            <a:ext cx="979319" cy="137502"/>
          </a:xfrm>
          <a:prstGeom prst="rect">
            <a:avLst/>
          </a:prstGeom>
          <a:noFill/>
        </p:spPr>
      </p:pic>
      <p:pic>
        <p:nvPicPr>
          <p:cNvPr id="18436" name="Picture 4" descr="E:\Google Drive\Editing - Video\Course - Embedded Machine Learning Vision\2.2.1 - Convolutional Neural Network\flatten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65502" y="4645602"/>
            <a:ext cx="979319" cy="137502"/>
          </a:xfrm>
          <a:prstGeom prst="rect">
            <a:avLst/>
          </a:prstGeom>
          <a:noFill/>
        </p:spPr>
      </p:pic>
      <p:pic>
        <p:nvPicPr>
          <p:cNvPr id="18437" name="Picture 5" descr="E:\Google Drive\Editing - Video\Course - Embedded Machine Learning Vision\2.2.1 - Convolutional Neural Network\flatten-0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70" y="4645602"/>
            <a:ext cx="979319" cy="137502"/>
          </a:xfrm>
          <a:prstGeom prst="rect">
            <a:avLst/>
          </a:prstGeom>
          <a:noFill/>
        </p:spPr>
      </p:pic>
      <p:pic>
        <p:nvPicPr>
          <p:cNvPr id="18438" name="Picture 6" descr="E:\Google Drive\Editing - Video\Course - Embedded Machine Learning Vision\2.2.1 - Convolutional Neural Network\flatten-0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27389" y="4645602"/>
            <a:ext cx="979319" cy="13750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357817" y="320542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4821" y="458799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· · ·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5148070" y="2999461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6128159" y="4645602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5637730" y="3138146"/>
            <a:ext cx="980089" cy="15074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70" y="2859785"/>
            <a:ext cx="979319" cy="984039"/>
          </a:xfrm>
          <a:prstGeom prst="rect">
            <a:avLst/>
          </a:prstGeom>
          <a:noFill/>
        </p:spPr>
      </p:pic>
      <p:pic>
        <p:nvPicPr>
          <p:cNvPr id="3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0" y="2859785"/>
            <a:ext cx="979319" cy="984039"/>
          </a:xfrm>
          <a:prstGeom prst="rect">
            <a:avLst/>
          </a:prstGeom>
          <a:noFill/>
        </p:spPr>
      </p:pic>
      <p:pic>
        <p:nvPicPr>
          <p:cNvPr id="18434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pic>
        <p:nvPicPr>
          <p:cNvPr id="18435" name="Picture 3" descr="E:\Google Drive\Editing - Video\Course - Embedded Machine Learning Vision\2.2.1 - Convolutional Neural Network\flatten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183" y="4645602"/>
            <a:ext cx="979319" cy="137502"/>
          </a:xfrm>
          <a:prstGeom prst="rect">
            <a:avLst/>
          </a:prstGeom>
          <a:noFill/>
        </p:spPr>
      </p:pic>
      <p:pic>
        <p:nvPicPr>
          <p:cNvPr id="18436" name="Picture 4" descr="E:\Google Drive\Editing - Video\Course - Embedded Machine Learning Vision\2.2.1 - Convolutional Neural Network\flatten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65502" y="4645602"/>
            <a:ext cx="979319" cy="137502"/>
          </a:xfrm>
          <a:prstGeom prst="rect">
            <a:avLst/>
          </a:prstGeom>
          <a:noFill/>
        </p:spPr>
      </p:pic>
      <p:pic>
        <p:nvPicPr>
          <p:cNvPr id="18437" name="Picture 5" descr="E:\Google Drive\Editing - Video\Course - Embedded Machine Learning Vision\2.2.1 - Convolutional Neural Network\flatten-0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70" y="4645602"/>
            <a:ext cx="979319" cy="137502"/>
          </a:xfrm>
          <a:prstGeom prst="rect">
            <a:avLst/>
          </a:prstGeom>
          <a:noFill/>
        </p:spPr>
      </p:pic>
      <p:pic>
        <p:nvPicPr>
          <p:cNvPr id="18438" name="Picture 6" descr="E:\Google Drive\Editing - Video\Course - Embedded Machine Learning Vision\2.2.1 - Convolutional Neural Network\flatten-0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27389" y="4645602"/>
            <a:ext cx="979319" cy="137502"/>
          </a:xfrm>
          <a:prstGeom prst="rect">
            <a:avLst/>
          </a:prstGeom>
          <a:noFill/>
        </p:spPr>
      </p:pic>
      <p:pic>
        <p:nvPicPr>
          <p:cNvPr id="18439" name="Picture 7" descr="E:\Google Drive\Editing - Video\Course - Embedded Machine Learning Vision\2.2.1 - Convolutional Neural Network\flatten-1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06708" y="4645602"/>
            <a:ext cx="979319" cy="13750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357817" y="320542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4821" y="458799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· · ·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86027" y="458799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· · ·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5148070" y="3137766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7108556" y="4645602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5637730" y="3276451"/>
            <a:ext cx="1960486" cy="13691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43634" y="412713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1x98</a:t>
            </a:r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pic>
        <p:nvPicPr>
          <p:cNvPr id="32" name="Picture 3" descr="E:\Google Drive\Editing - Video\Course - Embedded Machine Learning Vision\2.2.1 - Convolutional Neural Network\flatten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183" y="4645602"/>
            <a:ext cx="979319" cy="137502"/>
          </a:xfrm>
          <a:prstGeom prst="rect">
            <a:avLst/>
          </a:prstGeom>
          <a:noFill/>
        </p:spPr>
      </p:pic>
      <p:pic>
        <p:nvPicPr>
          <p:cNvPr id="34" name="Picture 4" descr="E:\Google Drive\Editing - Video\Course - Embedded Machine Learning Vision\2.2.1 - Convolutional Neural Network\flatten-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65502" y="4645602"/>
            <a:ext cx="979319" cy="137502"/>
          </a:xfrm>
          <a:prstGeom prst="rect">
            <a:avLst/>
          </a:prstGeom>
          <a:noFill/>
        </p:spPr>
      </p:pic>
      <p:pic>
        <p:nvPicPr>
          <p:cNvPr id="35" name="Picture 5" descr="E:\Google Drive\Editing - Video\Course - Embedded Machine Learning Vision\2.2.1 - Convolutional Neural Network\flatten-0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70" y="4645602"/>
            <a:ext cx="979319" cy="137502"/>
          </a:xfrm>
          <a:prstGeom prst="rect">
            <a:avLst/>
          </a:prstGeom>
          <a:noFill/>
        </p:spPr>
      </p:pic>
      <p:pic>
        <p:nvPicPr>
          <p:cNvPr id="36" name="Picture 6" descr="E:\Google Drive\Editing - Video\Course - Embedded Machine Learning Vision\2.2.1 - Convolutional Neural Network\flatten-0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27389" y="4645602"/>
            <a:ext cx="979319" cy="137502"/>
          </a:xfrm>
          <a:prstGeom prst="rect">
            <a:avLst/>
          </a:prstGeom>
          <a:noFill/>
        </p:spPr>
      </p:pic>
      <p:pic>
        <p:nvPicPr>
          <p:cNvPr id="42" name="Picture 7" descr="E:\Google Drive\Editing - Video\Course - Embedded Machine Learning Vision\2.2.1 - Convolutional Neural Network\flatten-1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06708" y="4645602"/>
            <a:ext cx="979319" cy="13750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4744821" y="458799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· · ·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086027" y="458799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· · ·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43634" y="412713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1x98</a:t>
            </a:r>
            <a:endParaRPr 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607" y="2802178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5436105" y="2974999"/>
            <a:ext cx="34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 original image: 28x28 = 784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94899" y="3764895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70969" y="3764895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18829" y="3764895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03615" y="4779749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P(class1)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22078" y="4779749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P(class2)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98148" y="4779749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P(class3)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1518829" y="4283357"/>
            <a:ext cx="149778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91650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7720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3790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1650" y="456197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67720" y="456197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43790" y="456197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433" y="399532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 (DNN)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>
            <a:stCxn id="19" idx="2"/>
            <a:endCxn id="7" idx="0"/>
          </p:cNvCxnSpPr>
          <p:nvPr/>
        </p:nvCxnSpPr>
        <p:spPr>
          <a:xfrm flipH="1">
            <a:off x="1691650" y="3592074"/>
            <a:ext cx="57607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5" idx="0"/>
          </p:cNvCxnSpPr>
          <p:nvPr/>
        </p:nvCxnSpPr>
        <p:spPr>
          <a:xfrm>
            <a:off x="2267720" y="3592074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6" idx="0"/>
          </p:cNvCxnSpPr>
          <p:nvPr/>
        </p:nvCxnSpPr>
        <p:spPr>
          <a:xfrm>
            <a:off x="2267720" y="3592074"/>
            <a:ext cx="57607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19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0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21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2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26" idx="2"/>
            <a:endCxn id="2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80264" y="1938073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19860" y="1189182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19860" y="3090213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650288" y="1189182"/>
            <a:ext cx="0" cy="1901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50288" y="2110894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19860" y="3781497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19860" y="4587995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650288" y="3781497"/>
            <a:ext cx="0" cy="806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50288" y="4184746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80716" y="382684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(2D array)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59004" y="555505"/>
            <a:ext cx="921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47039" y="3205427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1x98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59003" y="613112"/>
            <a:ext cx="7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28x28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94899" y="3764895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70969" y="3764895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18829" y="3764895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03615" y="4779749"/>
            <a:ext cx="576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P(class1)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22078" y="4779749"/>
            <a:ext cx="691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P(class2)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98148" y="4779749"/>
            <a:ext cx="691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P(class3)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1518829" y="4283357"/>
            <a:ext cx="1497782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91650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7720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3790" y="410111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1650" y="456197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67720" y="456197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43790" y="456197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433" y="399532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 (DNN)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>
            <a:stCxn id="19" idx="2"/>
            <a:endCxn id="7" idx="0"/>
          </p:cNvCxnSpPr>
          <p:nvPr/>
        </p:nvCxnSpPr>
        <p:spPr>
          <a:xfrm flipH="1">
            <a:off x="1691650" y="3592074"/>
            <a:ext cx="57607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5" idx="0"/>
          </p:cNvCxnSpPr>
          <p:nvPr/>
        </p:nvCxnSpPr>
        <p:spPr>
          <a:xfrm>
            <a:off x="2267720" y="3592074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6" idx="0"/>
          </p:cNvCxnSpPr>
          <p:nvPr/>
        </p:nvCxnSpPr>
        <p:spPr>
          <a:xfrm>
            <a:off x="2267720" y="3592074"/>
            <a:ext cx="57607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19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0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21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2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26" idx="2"/>
            <a:endCxn id="2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80264" y="1938073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19860" y="1189182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19860" y="3090213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650288" y="1189182"/>
            <a:ext cx="0" cy="19010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50288" y="2110894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19860" y="3781497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19860" y="4587995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650288" y="3781497"/>
            <a:ext cx="0" cy="806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50288" y="4184746"/>
            <a:ext cx="23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80716" y="382684"/>
            <a:ext cx="19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(2D array)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59004" y="555505"/>
            <a:ext cx="921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12175" y="382684"/>
            <a:ext cx="2298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 input formats:</a:t>
            </a:r>
          </a:p>
          <a:p>
            <a:r>
              <a:rPr lang="en-US" dirty="0" smtClean="0"/>
              <a:t> - Float [0.0..1.0]</a:t>
            </a:r>
          </a:p>
          <a:p>
            <a:r>
              <a:rPr lang="en-US" dirty="0" smtClean="0"/>
              <a:t> - Uint8 [0..255]</a:t>
            </a:r>
          </a:p>
          <a:p>
            <a:r>
              <a:rPr lang="en-US" dirty="0" smtClean="0"/>
              <a:t> - Int8 [-128..127]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781747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473031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7164315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855599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4646" y="748780"/>
            <a:ext cx="201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filters: 4</a:t>
            </a:r>
          </a:p>
          <a:p>
            <a:r>
              <a:rPr lang="en-US" dirty="0" smtClean="0"/>
              <a:t>Kernel: 3x3</a:t>
            </a:r>
          </a:p>
          <a:p>
            <a:r>
              <a:rPr lang="en-US" dirty="0" smtClean="0"/>
              <a:t>Stride: 1</a:t>
            </a:r>
          </a:p>
          <a:p>
            <a:r>
              <a:rPr lang="en-US" dirty="0" smtClean="0"/>
              <a:t>Padding: Same</a:t>
            </a:r>
          </a:p>
          <a:p>
            <a:endParaRPr lang="en-US" dirty="0" smtClean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3459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3" idx="2"/>
            <a:endCxn id="18" idx="0"/>
          </p:cNvCxnSpPr>
          <p:nvPr/>
        </p:nvCxnSpPr>
        <p:spPr>
          <a:xfrm flipH="1">
            <a:off x="6069782" y="962488"/>
            <a:ext cx="1036926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761066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0" idx="0"/>
          </p:cNvCxnSpPr>
          <p:nvPr/>
        </p:nvCxnSpPr>
        <p:spPr>
          <a:xfrm>
            <a:off x="7106708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1" idx="0"/>
          </p:cNvCxnSpPr>
          <p:nvPr/>
        </p:nvCxnSpPr>
        <p:spPr>
          <a:xfrm>
            <a:off x="7106708" y="962488"/>
            <a:ext cx="1036926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2" descr="E:\Google Drive\Editing - Video\Course - Embedded Machine Learning Vision\2.2.1 - Convolutional Neural Network\res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747" y="2398928"/>
            <a:ext cx="576070" cy="576071"/>
          </a:xfrm>
          <a:prstGeom prst="rect">
            <a:avLst/>
          </a:prstGeom>
          <a:noFill/>
        </p:spPr>
      </p:pic>
      <p:pic>
        <p:nvPicPr>
          <p:cNvPr id="97" name="Picture 3" descr="E:\Google Drive\Editing - Video\Course - Embedded Machine Learning Vision\2.2.1 - Convolutional Neural Network\res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3031" y="2398928"/>
            <a:ext cx="576070" cy="576071"/>
          </a:xfrm>
          <a:prstGeom prst="rect">
            <a:avLst/>
          </a:prstGeom>
          <a:noFill/>
        </p:spPr>
      </p:pic>
      <p:pic>
        <p:nvPicPr>
          <p:cNvPr id="98" name="Picture 4" descr="E:\Google Drive\Editing - Video\Course - Embedded Machine Learning Vision\2.2.1 - Convolutional Neural Network\res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315" y="2398928"/>
            <a:ext cx="576070" cy="576071"/>
          </a:xfrm>
          <a:prstGeom prst="rect">
            <a:avLst/>
          </a:prstGeom>
          <a:noFill/>
        </p:spPr>
      </p:pic>
      <p:pic>
        <p:nvPicPr>
          <p:cNvPr id="99" name="Picture 5" descr="E:\Google Drive\Editing - Video\Course - Embedded Machine Learning Vision\2.2.1 - Convolutional Neural Network\res-0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5599" y="2398928"/>
            <a:ext cx="576070" cy="576071"/>
          </a:xfrm>
          <a:prstGeom prst="rect">
            <a:avLst/>
          </a:prstGeom>
          <a:noFill/>
        </p:spPr>
      </p:pic>
      <p:cxnSp>
        <p:nvCxnSpPr>
          <p:cNvPr id="100" name="Straight Arrow Connector 99"/>
          <p:cNvCxnSpPr/>
          <p:nvPr/>
        </p:nvCxnSpPr>
        <p:spPr>
          <a:xfrm>
            <a:off x="6069782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1066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52350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143634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5954569" y="1938074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645852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337136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8028420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69782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761066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452350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143634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4" idx="2"/>
          </p:cNvCxnSpPr>
          <p:nvPr/>
        </p:nvCxnSpPr>
        <p:spPr>
          <a:xfrm>
            <a:off x="5781747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493712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473031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184996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164315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876280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855598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67563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104" grpId="0" animBg="1"/>
      <p:bldP spid="105" grpId="0" animBg="1"/>
      <p:bldP spid="106" grpId="0" animBg="1"/>
      <p:bldP spid="107" grpId="0" animBg="1"/>
      <p:bldP spid="117" grpId="0"/>
      <p:bldP spid="120" grpId="0"/>
      <p:bldP spid="122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781747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473031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7164315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855599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4646" y="748780"/>
            <a:ext cx="201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filters: 4</a:t>
            </a:r>
          </a:p>
          <a:p>
            <a:r>
              <a:rPr lang="en-US" dirty="0" smtClean="0"/>
              <a:t>Kernel: 3x3</a:t>
            </a:r>
          </a:p>
          <a:p>
            <a:r>
              <a:rPr lang="en-US" dirty="0" smtClean="0"/>
              <a:t>Stride: 1</a:t>
            </a:r>
          </a:p>
          <a:p>
            <a:r>
              <a:rPr lang="en-US" dirty="0" smtClean="0"/>
              <a:t>Padding: Same</a:t>
            </a:r>
          </a:p>
          <a:p>
            <a:endParaRPr lang="en-US" dirty="0" smtClean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3459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3" idx="2"/>
            <a:endCxn id="18" idx="0"/>
          </p:cNvCxnSpPr>
          <p:nvPr/>
        </p:nvCxnSpPr>
        <p:spPr>
          <a:xfrm flipH="1">
            <a:off x="6069782" y="962488"/>
            <a:ext cx="1036926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761066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0" idx="0"/>
          </p:cNvCxnSpPr>
          <p:nvPr/>
        </p:nvCxnSpPr>
        <p:spPr>
          <a:xfrm>
            <a:off x="7106708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1" idx="0"/>
          </p:cNvCxnSpPr>
          <p:nvPr/>
        </p:nvCxnSpPr>
        <p:spPr>
          <a:xfrm>
            <a:off x="7106708" y="962488"/>
            <a:ext cx="1036926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069782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1066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52350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143634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5954569" y="1938074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645852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337136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8028420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69782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761066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452350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143634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4" idx="2"/>
          </p:cNvCxnSpPr>
          <p:nvPr/>
        </p:nvCxnSpPr>
        <p:spPr>
          <a:xfrm>
            <a:off x="5781747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493712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473031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184996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164315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876280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855598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67563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pic>
        <p:nvPicPr>
          <p:cNvPr id="51" name="Picture 11" descr="E:\Google Drive\Editing - Video\Course - Embedded Machine Learning Vision\2.2.1 - Convolutional Neural Network\res-filter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3031" y="2398929"/>
            <a:ext cx="576070" cy="576070"/>
          </a:xfrm>
          <a:prstGeom prst="rect">
            <a:avLst/>
          </a:prstGeom>
          <a:noFill/>
        </p:spPr>
      </p:pic>
      <p:pic>
        <p:nvPicPr>
          <p:cNvPr id="52" name="Picture 12" descr="E:\Google Drive\Editing - Video\Course - Embedded Machine Learning Vision\2.2.1 - Convolutional Neural Network\res-filter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15" y="2398929"/>
            <a:ext cx="576070" cy="576070"/>
          </a:xfrm>
          <a:prstGeom prst="rect">
            <a:avLst/>
          </a:prstGeom>
          <a:noFill/>
        </p:spPr>
      </p:pic>
      <p:pic>
        <p:nvPicPr>
          <p:cNvPr id="53" name="Picture 13" descr="E:\Google Drive\Editing - Video\Course - Embedded Machine Learning Vision\2.2.1 - Convolutional Neural Network\res-filter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5599" y="2398929"/>
            <a:ext cx="576070" cy="576070"/>
          </a:xfrm>
          <a:prstGeom prst="rect">
            <a:avLst/>
          </a:prstGeom>
          <a:noFill/>
        </p:spPr>
      </p:pic>
      <p:pic>
        <p:nvPicPr>
          <p:cNvPr id="54" name="Picture 14" descr="E:\Google Drive\Editing - Video\Course - Embedded Machine Learning Vision\2.2.1 - Convolutional Neural Network\res-relu-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748" y="4011925"/>
            <a:ext cx="576070" cy="576069"/>
          </a:xfrm>
          <a:prstGeom prst="rect">
            <a:avLst/>
          </a:prstGeom>
          <a:noFill/>
        </p:spPr>
      </p:pic>
      <p:pic>
        <p:nvPicPr>
          <p:cNvPr id="55" name="Picture 15" descr="E:\Google Drive\Editing - Video\Course - Embedded Machine Learning Vision\2.2.1 - Convolutional Neural Network\res-relu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3030" y="4011925"/>
            <a:ext cx="576071" cy="576070"/>
          </a:xfrm>
          <a:prstGeom prst="rect">
            <a:avLst/>
          </a:prstGeom>
          <a:noFill/>
        </p:spPr>
      </p:pic>
      <p:pic>
        <p:nvPicPr>
          <p:cNvPr id="56" name="Picture 16" descr="E:\Google Drive\Editing - Video\Course - Embedded Machine Learning Vision\2.2.1 - Convolutional Neural Network\res-relu-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4315" y="4011925"/>
            <a:ext cx="576072" cy="576070"/>
          </a:xfrm>
          <a:prstGeom prst="rect">
            <a:avLst/>
          </a:prstGeom>
          <a:noFill/>
        </p:spPr>
      </p:pic>
      <p:pic>
        <p:nvPicPr>
          <p:cNvPr id="57" name="Picture 17" descr="E:\Google Drive\Editing - Video\Course - Embedded Machine Learning Vision\2.2.1 - Convolutional Neural Network\res-relu-04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5599" y="4011925"/>
            <a:ext cx="576071" cy="576070"/>
          </a:xfrm>
          <a:prstGeom prst="rect">
            <a:avLst/>
          </a:prstGeom>
          <a:noFill/>
        </p:spPr>
      </p:pic>
      <p:pic>
        <p:nvPicPr>
          <p:cNvPr id="58" name="Picture 10" descr="E:\Google Drive\Editing - Video\Course - Embedded Machine Learning Vision\2.2.1 - Convolutional Neural Network\res-filter-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81747" y="2398929"/>
            <a:ext cx="576070" cy="576070"/>
          </a:xfrm>
          <a:prstGeom prst="rect">
            <a:avLst/>
          </a:prstGeom>
          <a:noFill/>
        </p:spPr>
      </p:pic>
      <p:cxnSp>
        <p:nvCxnSpPr>
          <p:cNvPr id="43" name="Straight Connector 42"/>
          <p:cNvCxnSpPr/>
          <p:nvPr/>
        </p:nvCxnSpPr>
        <p:spPr>
          <a:xfrm>
            <a:off x="1515543" y="2571750"/>
            <a:ext cx="1" cy="10369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97081" y="3090213"/>
            <a:ext cx="103692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1000366" y="2917392"/>
            <a:ext cx="1032510" cy="173465"/>
          </a:xfrm>
          <a:custGeom>
            <a:avLst/>
            <a:gdLst>
              <a:gd name="connsiteX0" fmla="*/ 0 w 1032510"/>
              <a:gd name="connsiteY0" fmla="*/ 86360 h 87312"/>
              <a:gd name="connsiteX1" fmla="*/ 415290 w 1032510"/>
              <a:gd name="connsiteY1" fmla="*/ 74930 h 87312"/>
              <a:gd name="connsiteX2" fmla="*/ 600075 w 1032510"/>
              <a:gd name="connsiteY2" fmla="*/ 12065 h 87312"/>
              <a:gd name="connsiteX3" fmla="*/ 1032510 w 1032510"/>
              <a:gd name="connsiteY3" fmla="*/ 2540 h 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510" h="87312">
                <a:moveTo>
                  <a:pt x="0" y="86360"/>
                </a:moveTo>
                <a:cubicBezTo>
                  <a:pt x="157639" y="86836"/>
                  <a:pt x="315278" y="87312"/>
                  <a:pt x="415290" y="74930"/>
                </a:cubicBezTo>
                <a:cubicBezTo>
                  <a:pt x="515302" y="62548"/>
                  <a:pt x="497205" y="24130"/>
                  <a:pt x="600075" y="12065"/>
                </a:cubicBezTo>
                <a:cubicBezTo>
                  <a:pt x="702945" y="0"/>
                  <a:pt x="867727" y="1270"/>
                  <a:pt x="1032510" y="254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34006" y="2744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9045" y="291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8" name="Picture 14" descr="https://latex.codecogs.com/png.latex?%5Cdpi%7B300%7D%20%5Chuge%20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18792" y="3147820"/>
            <a:ext cx="93152" cy="115214"/>
          </a:xfrm>
          <a:prstGeom prst="rect">
            <a:avLst/>
          </a:prstGeom>
          <a:noFill/>
        </p:spPr>
      </p:pic>
      <p:pic>
        <p:nvPicPr>
          <p:cNvPr id="49" name="Picture 16" descr="https://latex.codecogs.com/png.latex?%5Cdpi%7B300%7D%20%5Chuge%20f%28s%2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42722" y="2283715"/>
            <a:ext cx="392778" cy="24171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593831" y="1938073"/>
            <a:ext cx="18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938323" y="2571750"/>
            <a:ext cx="1" cy="10369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419861" y="3090213"/>
            <a:ext cx="103692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31825" y="291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62" name="Picture 14" descr="https://latex.codecogs.com/png.latex?%5Cdpi%7B300%7D%20%5Chuge%20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1572" y="3147820"/>
            <a:ext cx="93152" cy="115214"/>
          </a:xfrm>
          <a:prstGeom prst="rect">
            <a:avLst/>
          </a:prstGeom>
          <a:noFill/>
        </p:spPr>
      </p:pic>
      <p:pic>
        <p:nvPicPr>
          <p:cNvPr id="63" name="Picture 16" descr="https://latex.codecogs.com/png.latex?%5Cdpi%7B300%7D%20%5Chuge%20f%28s%2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65502" y="2283715"/>
            <a:ext cx="392778" cy="241710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3016611" y="1938073"/>
            <a:ext cx="18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419860" y="3090213"/>
            <a:ext cx="51846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938324" y="2629358"/>
            <a:ext cx="460855" cy="460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781747" y="3205427"/>
            <a:ext cx="576070" cy="5760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473031" y="3205427"/>
            <a:ext cx="576070" cy="5760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7164315" y="3205427"/>
            <a:ext cx="576070" cy="5760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7855599" y="3205427"/>
            <a:ext cx="576070" cy="5760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069782" y="2974999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761066" y="2974999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452350" y="2974999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143634" y="2974999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069782" y="378149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761066" y="378149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452350" y="378149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143634" y="378149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440541" y="4151573"/>
            <a:ext cx="576070" cy="28803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>
            <a:off x="2728576" y="4036359"/>
            <a:ext cx="0" cy="115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728576" y="4439608"/>
            <a:ext cx="0" cy="115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E:\Google Drive\Editing - Video\Course - Embedded Machine Learning Vision\2.2.1 - Convolutional Neural Network\pixel-values-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91650" y="3792533"/>
            <a:ext cx="2133600" cy="215900"/>
          </a:xfrm>
          <a:prstGeom prst="rect">
            <a:avLst/>
          </a:prstGeom>
          <a:noFill/>
        </p:spPr>
      </p:pic>
      <p:pic>
        <p:nvPicPr>
          <p:cNvPr id="1031" name="Picture 7" descr="E:\Google Drive\Editing - Video\Course - Embedded Machine Learning Vision\2.2.1 - Convolutional Neural Network\pixel-values-02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91650" y="4599031"/>
            <a:ext cx="2133600" cy="215900"/>
          </a:xfrm>
          <a:prstGeom prst="rect">
            <a:avLst/>
          </a:prstGeom>
          <a:noFill/>
        </p:spPr>
      </p:pic>
      <p:sp>
        <p:nvSpPr>
          <p:cNvPr id="83" name="TextBox 82"/>
          <p:cNvSpPr txBox="1"/>
          <p:nvPr/>
        </p:nvSpPr>
        <p:spPr>
          <a:xfrm>
            <a:off x="1346008" y="3976390"/>
            <a:ext cx="6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-128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477467" y="3976390"/>
            <a:ext cx="6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127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346008" y="4771852"/>
            <a:ext cx="6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-128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477467" y="4771852"/>
            <a:ext cx="69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127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5551319" y="1073969"/>
            <a:ext cx="864105" cy="3571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975249" y="4645602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“neuron” or “node”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50" grpId="0"/>
      <p:bldP spid="61" grpId="0"/>
      <p:bldP spid="64" grpId="0"/>
      <p:bldP spid="67" grpId="0" animBg="1"/>
      <p:bldP spid="68" grpId="0" animBg="1"/>
      <p:bldP spid="69" grpId="0" animBg="1"/>
      <p:bldP spid="70" grpId="0" animBg="1"/>
      <p:bldP spid="79" grpId="0" animBg="1"/>
      <p:bldP spid="83" grpId="0"/>
      <p:bldP spid="84" grpId="0"/>
      <p:bldP spid="85" grpId="0"/>
      <p:bldP spid="86" grpId="0"/>
      <p:bldP spid="88" grpId="0" animBg="1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0813" y="3551069"/>
            <a:ext cx="343984" cy="345642"/>
          </a:xfrm>
          <a:prstGeom prst="rect">
            <a:avLst/>
          </a:prstGeom>
          <a:noFill/>
        </p:spPr>
      </p:pic>
      <p:pic>
        <p:nvPicPr>
          <p:cNvPr id="3075" name="Picture 3" descr="E:\Google Drive\Editing - Video\Course - Embedded Machine Learning Vision\2.2.1 - Convolutional Neural Network\res-max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45" y="3551069"/>
            <a:ext cx="345642" cy="347308"/>
          </a:xfrm>
          <a:prstGeom prst="rect">
            <a:avLst/>
          </a:prstGeom>
          <a:noFill/>
        </p:spPr>
      </p:pic>
      <p:pic>
        <p:nvPicPr>
          <p:cNvPr id="3076" name="Picture 4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6961" y="3551069"/>
            <a:ext cx="345642" cy="347308"/>
          </a:xfrm>
          <a:prstGeom prst="rect">
            <a:avLst/>
          </a:prstGeom>
          <a:noFill/>
        </p:spPr>
      </p:pic>
      <p:pic>
        <p:nvPicPr>
          <p:cNvPr id="3077" name="Picture 5" descr="E:\Google Drive\Editing - Video\Course - Embedded Machine Learning Vision\2.2.1 - Convolutional Neural Network\res-max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9529" y="3551069"/>
            <a:ext cx="345642" cy="34730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3459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069782" y="962488"/>
            <a:ext cx="1036926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761066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7106708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>
            <a:off x="7106708" y="962488"/>
            <a:ext cx="1036926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781747" y="1131576"/>
            <a:ext cx="576070" cy="5760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73031" y="1131575"/>
            <a:ext cx="576070" cy="5760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64315" y="1131575"/>
            <a:ext cx="576070" cy="5760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55599" y="1131575"/>
            <a:ext cx="576070" cy="5760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781747" y="2744571"/>
            <a:ext cx="576070" cy="576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pic>
        <p:nvPicPr>
          <p:cNvPr id="34" name="Picture 14" descr="E:\Google Drive\Editing - Video\Course - Embedded Machine Learning Vision\2.2.1 - Convolutional Neural Network\res-relu-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81747" y="1938073"/>
            <a:ext cx="576070" cy="576069"/>
          </a:xfrm>
          <a:prstGeom prst="rect">
            <a:avLst/>
          </a:prstGeom>
          <a:noFill/>
        </p:spPr>
      </p:pic>
      <p:pic>
        <p:nvPicPr>
          <p:cNvPr id="35" name="Picture 15" descr="E:\Google Drive\Editing - Video\Course - Embedded Machine Learning Vision\2.2.1 - Convolutional Neural Network\res-relu-0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73029" y="1938073"/>
            <a:ext cx="576071" cy="576070"/>
          </a:xfrm>
          <a:prstGeom prst="rect">
            <a:avLst/>
          </a:prstGeom>
          <a:noFill/>
        </p:spPr>
      </p:pic>
      <p:pic>
        <p:nvPicPr>
          <p:cNvPr id="36" name="Picture 16" descr="E:\Google Drive\Editing - Video\Course - Embedded Machine Learning Vision\2.2.1 - Convolutional Neural Network\res-relu-0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4314" y="1938073"/>
            <a:ext cx="576072" cy="576070"/>
          </a:xfrm>
          <a:prstGeom prst="rect">
            <a:avLst/>
          </a:prstGeom>
          <a:noFill/>
        </p:spPr>
      </p:pic>
      <p:pic>
        <p:nvPicPr>
          <p:cNvPr id="37" name="Picture 17" descr="E:\Google Drive\Editing - Video\Course - Embedded Machine Learning Vision\2.2.1 - Convolutional Neural Network\res-relu-0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5599" y="1938073"/>
            <a:ext cx="576071" cy="576070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/>
          <p:nvPr/>
        </p:nvCxnSpPr>
        <p:spPr>
          <a:xfrm>
            <a:off x="6069782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69782" y="2514143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4646" y="1534824"/>
            <a:ext cx="201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Shape: 2x2</a:t>
            </a:r>
          </a:p>
          <a:p>
            <a:r>
              <a:rPr lang="en-US" dirty="0" smtClean="0"/>
              <a:t>Stride: 2</a:t>
            </a:r>
          </a:p>
          <a:p>
            <a:endParaRPr lang="en-US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6473031" y="2744571"/>
            <a:ext cx="576070" cy="576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61066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61066" y="2514143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164315" y="2744571"/>
            <a:ext cx="576070" cy="576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452350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52350" y="2514143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855599" y="2744571"/>
            <a:ext cx="576070" cy="576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43634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143634" y="2514143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143634" y="332064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9782" y="332064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61066" y="332064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52350" y="332064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75249" y="44029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28x28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02428" y="199568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28x28x4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44821" y="441517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14x14x4</a:t>
            </a:r>
            <a:endParaRPr lang="en-US" dirty="0"/>
          </a:p>
        </p:txBody>
      </p:sp>
      <p:pic>
        <p:nvPicPr>
          <p:cNvPr id="57" name="Picture 2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0759" y="4299960"/>
            <a:ext cx="343984" cy="345642"/>
          </a:xfrm>
          <a:prstGeom prst="rect">
            <a:avLst/>
          </a:prstGeom>
          <a:noFill/>
        </p:spPr>
      </p:pic>
      <p:pic>
        <p:nvPicPr>
          <p:cNvPr id="60" name="Picture 5" descr="E:\Google Drive\Editing - Video\Course - Embedded Machine Learning Vision\2.2.1 - Convolutional Neural Network\res-max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1494" y="4357567"/>
            <a:ext cx="345642" cy="347308"/>
          </a:xfrm>
          <a:prstGeom prst="rect">
            <a:avLst/>
          </a:prstGeom>
          <a:noFill/>
        </p:spPr>
      </p:pic>
      <p:pic>
        <p:nvPicPr>
          <p:cNvPr id="58" name="Picture 3" descr="E:\Google Drive\Editing - Video\Course - Embedded Machine Learning Vision\2.2.1 - Convolutional Neural Network\res-max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3887" y="4415174"/>
            <a:ext cx="345642" cy="347308"/>
          </a:xfrm>
          <a:prstGeom prst="rect">
            <a:avLst/>
          </a:prstGeom>
          <a:noFill/>
        </p:spPr>
      </p:pic>
      <p:pic>
        <p:nvPicPr>
          <p:cNvPr id="59" name="Picture 4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80" y="4472781"/>
            <a:ext cx="345642" cy="347308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3076" idx="2"/>
          </p:cNvCxnSpPr>
          <p:nvPr/>
        </p:nvCxnSpPr>
        <p:spPr>
          <a:xfrm>
            <a:off x="6069782" y="3898377"/>
            <a:ext cx="806498" cy="57440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75" idx="2"/>
          </p:cNvCxnSpPr>
          <p:nvPr/>
        </p:nvCxnSpPr>
        <p:spPr>
          <a:xfrm>
            <a:off x="6761066" y="3898377"/>
            <a:ext cx="172821" cy="516797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077" idx="2"/>
            <a:endCxn id="60" idx="0"/>
          </p:cNvCxnSpPr>
          <p:nvPr/>
        </p:nvCxnSpPr>
        <p:spPr>
          <a:xfrm flipH="1">
            <a:off x="7164315" y="3898377"/>
            <a:ext cx="288035" cy="45919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</p:cNvCxnSpPr>
          <p:nvPr/>
        </p:nvCxnSpPr>
        <p:spPr>
          <a:xfrm flipH="1">
            <a:off x="7394743" y="3896711"/>
            <a:ext cx="748062" cy="403249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3" grpId="0" animBg="1"/>
      <p:bldP spid="40" grpId="0"/>
      <p:bldP spid="41" grpId="0" animBg="1"/>
      <p:bldP spid="44" grpId="0" animBg="1"/>
      <p:bldP spid="47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E:\Google Drive\Editing - Video\Course - Embedded Machine Learning Vision\2.2.1 - Convolutional Neural Network\res-filter-B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315" y="2398929"/>
            <a:ext cx="573307" cy="576069"/>
          </a:xfrm>
          <a:prstGeom prst="rect">
            <a:avLst/>
          </a:prstGeom>
          <a:noFill/>
        </p:spPr>
      </p:pic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13206" y="44029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14x14x4</a:t>
            </a:r>
            <a:endParaRPr lang="en-US" dirty="0"/>
          </a:p>
        </p:txBody>
      </p:sp>
      <p:pic>
        <p:nvPicPr>
          <p:cNvPr id="57" name="Picture 2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7939" y="207086"/>
            <a:ext cx="574412" cy="577181"/>
          </a:xfrm>
          <a:prstGeom prst="rect">
            <a:avLst/>
          </a:prstGeom>
          <a:noFill/>
        </p:spPr>
      </p:pic>
      <p:pic>
        <p:nvPicPr>
          <p:cNvPr id="60" name="Picture 5" descr="E:\Google Drive\Editing - Video\Course - Embedded Machine Learning Vision\2.2.1 - Convolutional Neural Network\res-max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8673" y="263577"/>
            <a:ext cx="577181" cy="579963"/>
          </a:xfrm>
          <a:prstGeom prst="rect">
            <a:avLst/>
          </a:prstGeom>
          <a:noFill/>
        </p:spPr>
      </p:pic>
      <p:pic>
        <p:nvPicPr>
          <p:cNvPr id="58" name="Picture 3" descr="E:\Google Drive\Editing - Video\Course - Embedded Machine Learning Vision\2.2.1 - Convolutional Neural Network\res-max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066" y="321184"/>
            <a:ext cx="577181" cy="579963"/>
          </a:xfrm>
          <a:prstGeom prst="rect">
            <a:avLst/>
          </a:prstGeom>
          <a:noFill/>
        </p:spPr>
      </p:pic>
      <p:pic>
        <p:nvPicPr>
          <p:cNvPr id="59" name="Picture 4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3459" y="378791"/>
            <a:ext cx="577181" cy="579963"/>
          </a:xfrm>
          <a:prstGeom prst="rect">
            <a:avLst/>
          </a:prstGeom>
          <a:noFill/>
        </p:spPr>
      </p:pic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04646" y="1765252"/>
            <a:ext cx="201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filters: 2</a:t>
            </a:r>
          </a:p>
          <a:p>
            <a:r>
              <a:rPr lang="en-US" dirty="0" smtClean="0"/>
              <a:t>Kernel: 3x3</a:t>
            </a:r>
          </a:p>
          <a:p>
            <a:r>
              <a:rPr lang="en-US" dirty="0" smtClean="0"/>
              <a:t>Stride: 1</a:t>
            </a:r>
          </a:p>
          <a:p>
            <a:r>
              <a:rPr lang="en-US" dirty="0" smtClean="0"/>
              <a:t>Padding: Same</a:t>
            </a:r>
          </a:p>
          <a:p>
            <a:endParaRPr lang="en-US" dirty="0" smtClean="0"/>
          </a:p>
        </p:txBody>
      </p:sp>
      <p:sp>
        <p:nvSpPr>
          <p:cNvPr id="72" name="Rounded Rectangle 71"/>
          <p:cNvSpPr/>
          <p:nvPr/>
        </p:nvSpPr>
        <p:spPr>
          <a:xfrm>
            <a:off x="6473031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7164315" y="1131575"/>
            <a:ext cx="576070" cy="5760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Conv.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endCxn id="72" idx="0"/>
          </p:cNvCxnSpPr>
          <p:nvPr/>
        </p:nvCxnSpPr>
        <p:spPr>
          <a:xfrm flipH="1">
            <a:off x="6761066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0"/>
          </p:cNvCxnSpPr>
          <p:nvPr/>
        </p:nvCxnSpPr>
        <p:spPr>
          <a:xfrm>
            <a:off x="7106708" y="962488"/>
            <a:ext cx="345642" cy="169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61066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52350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645852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337136" y="1938073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761066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452350" y="2168501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473031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164315" y="2053287"/>
            <a:ext cx="17282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76280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90" name="Rounded Rectangle 89"/>
          <p:cNvSpPr/>
          <p:nvPr/>
        </p:nvSpPr>
        <p:spPr>
          <a:xfrm>
            <a:off x="6473031" y="3205427"/>
            <a:ext cx="576070" cy="5760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7164315" y="3205427"/>
            <a:ext cx="576070" cy="5760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ReLU</a:t>
            </a:r>
            <a:endParaRPr lang="en-US" sz="12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761066" y="2974999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452350" y="2974999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1066" y="378149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452350" y="378149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84996" y="1938073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pic>
        <p:nvPicPr>
          <p:cNvPr id="16386" name="Picture 2" descr="E:\Google Drive\Editing - Video\Course - Embedded Machine Learning Vision\2.2.1 - Convolutional Neural Network\res-filter-B-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73031" y="2398929"/>
            <a:ext cx="576070" cy="578847"/>
          </a:xfrm>
          <a:prstGeom prst="rect">
            <a:avLst/>
          </a:prstGeom>
          <a:noFill/>
        </p:spPr>
      </p:pic>
      <p:pic>
        <p:nvPicPr>
          <p:cNvPr id="16388" name="Picture 4" descr="E:\Google Drive\Editing - Video\Course - Embedded Machine Learning Vision\2.2.1 - Convolutional Neural Network\res-relu-B-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3031" y="4011925"/>
            <a:ext cx="576070" cy="578845"/>
          </a:xfrm>
          <a:prstGeom prst="rect">
            <a:avLst/>
          </a:prstGeom>
          <a:noFill/>
        </p:spPr>
      </p:pic>
      <p:pic>
        <p:nvPicPr>
          <p:cNvPr id="16389" name="Picture 5" descr="E:\Google Drive\Editing - Video\Course - Embedded Machine Learning Vision\2.2.1 - Convolutional Neural Network\res-relu-B-0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315" y="4011925"/>
            <a:ext cx="573307" cy="576070"/>
          </a:xfrm>
          <a:prstGeom prst="rect">
            <a:avLst/>
          </a:prstGeom>
          <a:noFill/>
        </p:spPr>
      </p:pic>
      <p:pic>
        <p:nvPicPr>
          <p:cNvPr id="109" name="Picture 2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20" y="3326195"/>
            <a:ext cx="1146613" cy="1152140"/>
          </a:xfrm>
          <a:prstGeom prst="rect">
            <a:avLst/>
          </a:prstGeom>
          <a:noFill/>
        </p:spPr>
      </p:pic>
      <p:sp>
        <p:nvSpPr>
          <p:cNvPr id="110" name="Cube 109"/>
          <p:cNvSpPr/>
          <p:nvPr/>
        </p:nvSpPr>
        <p:spPr>
          <a:xfrm>
            <a:off x="942759" y="3320641"/>
            <a:ext cx="288035" cy="288035"/>
          </a:xfrm>
          <a:prstGeom prst="cube">
            <a:avLst>
              <a:gd name="adj" fmla="val 246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827545" y="3435855"/>
            <a:ext cx="288035" cy="288035"/>
          </a:xfrm>
          <a:prstGeom prst="cube">
            <a:avLst>
              <a:gd name="adj" fmla="val 246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712331" y="3551069"/>
            <a:ext cx="288035" cy="288035"/>
          </a:xfrm>
          <a:prstGeom prst="cube">
            <a:avLst>
              <a:gd name="adj" fmla="val 246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/>
          <p:cNvSpPr/>
          <p:nvPr/>
        </p:nvSpPr>
        <p:spPr>
          <a:xfrm>
            <a:off x="597117" y="3666283"/>
            <a:ext cx="288035" cy="288035"/>
          </a:xfrm>
          <a:prstGeom prst="cube">
            <a:avLst>
              <a:gd name="adj" fmla="val 246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Process 113"/>
          <p:cNvSpPr/>
          <p:nvPr/>
        </p:nvSpPr>
        <p:spPr>
          <a:xfrm>
            <a:off x="2267720" y="3326195"/>
            <a:ext cx="230428" cy="2304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5" descr="E:\Google Drive\Editing - Video\Course - Embedded Machine Learning Vision\2.2.1 - Convolutional Neural Network\res-max-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2506" y="3441409"/>
            <a:ext cx="1146613" cy="1152140"/>
          </a:xfrm>
          <a:prstGeom prst="rect">
            <a:avLst/>
          </a:prstGeom>
          <a:noFill/>
        </p:spPr>
      </p:pic>
      <p:sp>
        <p:nvSpPr>
          <p:cNvPr id="116" name="Flowchart: Process 115"/>
          <p:cNvSpPr/>
          <p:nvPr/>
        </p:nvSpPr>
        <p:spPr>
          <a:xfrm>
            <a:off x="2152506" y="3441409"/>
            <a:ext cx="230428" cy="2304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 descr="E:\Google Drive\Editing - Video\Course - Embedded Machine Learning Vision\2.2.1 - Convolutional Neural Network\res-max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7292" y="3556623"/>
            <a:ext cx="1146613" cy="1152140"/>
          </a:xfrm>
          <a:prstGeom prst="rect">
            <a:avLst/>
          </a:prstGeom>
          <a:noFill/>
        </p:spPr>
      </p:pic>
      <p:sp>
        <p:nvSpPr>
          <p:cNvPr id="118" name="Flowchart: Process 117"/>
          <p:cNvSpPr/>
          <p:nvPr/>
        </p:nvSpPr>
        <p:spPr>
          <a:xfrm>
            <a:off x="2037292" y="3556623"/>
            <a:ext cx="230428" cy="2304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4" descr="E:\Google Drive\Editing - Video\Course - Embedded Machine Learning Vision\2.2.1 - Convolutional Neural Network\res-max-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2078" y="3666283"/>
            <a:ext cx="1152140" cy="1157694"/>
          </a:xfrm>
          <a:prstGeom prst="rect">
            <a:avLst/>
          </a:prstGeom>
          <a:noFill/>
        </p:spPr>
      </p:pic>
      <p:sp>
        <p:nvSpPr>
          <p:cNvPr id="120" name="Flowchart: Process 119"/>
          <p:cNvSpPr/>
          <p:nvPr/>
        </p:nvSpPr>
        <p:spPr>
          <a:xfrm>
            <a:off x="1922078" y="3671837"/>
            <a:ext cx="230428" cy="2304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8654" y="4011925"/>
            <a:ext cx="14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Kernel: 3x3x4</a:t>
            </a:r>
            <a:endParaRPr lang="en-US" dirty="0"/>
          </a:p>
        </p:txBody>
      </p:sp>
      <p:pic>
        <p:nvPicPr>
          <p:cNvPr id="122" name="Picture 2" descr="E:\Google Drive\Editing - Video\Course - Embedded Machine Learning Vision\2.2.1 - Convolutional Neural Network\res-filter-B-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2428" y="3435855"/>
            <a:ext cx="1146613" cy="1152140"/>
          </a:xfrm>
          <a:prstGeom prst="rect">
            <a:avLst/>
          </a:prstGeom>
          <a:noFill/>
        </p:spPr>
      </p:pic>
      <p:sp>
        <p:nvSpPr>
          <p:cNvPr id="124" name="Oval 123"/>
          <p:cNvSpPr/>
          <p:nvPr/>
        </p:nvSpPr>
        <p:spPr>
          <a:xfrm>
            <a:off x="3995930" y="3435855"/>
            <a:ext cx="230428" cy="23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938323" y="3032606"/>
            <a:ext cx="34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cxnSp>
        <p:nvCxnSpPr>
          <p:cNvPr id="126" name="Straight Arrow Connector 125"/>
          <p:cNvCxnSpPr>
            <a:endCxn id="124" idx="2"/>
          </p:cNvCxnSpPr>
          <p:nvPr/>
        </p:nvCxnSpPr>
        <p:spPr>
          <a:xfrm flipV="1">
            <a:off x="2270760" y="3551069"/>
            <a:ext cx="1725170" cy="5573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24" idx="2"/>
          </p:cNvCxnSpPr>
          <p:nvPr/>
        </p:nvCxnSpPr>
        <p:spPr>
          <a:xfrm flipV="1">
            <a:off x="2156460" y="3551069"/>
            <a:ext cx="1839470" cy="16241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24" idx="2"/>
          </p:cNvCxnSpPr>
          <p:nvPr/>
        </p:nvCxnSpPr>
        <p:spPr>
          <a:xfrm>
            <a:off x="2395220" y="3484880"/>
            <a:ext cx="1600710" cy="6618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24" idx="2"/>
          </p:cNvCxnSpPr>
          <p:nvPr/>
        </p:nvCxnSpPr>
        <p:spPr>
          <a:xfrm>
            <a:off x="2512060" y="3378200"/>
            <a:ext cx="1483870" cy="17286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24" idx="0"/>
          </p:cNvCxnSpPr>
          <p:nvPr/>
        </p:nvCxnSpPr>
        <p:spPr>
          <a:xfrm>
            <a:off x="4111144" y="3263034"/>
            <a:ext cx="0" cy="1728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Flowchart: Process 150"/>
          <p:cNvSpPr/>
          <p:nvPr/>
        </p:nvSpPr>
        <p:spPr>
          <a:xfrm>
            <a:off x="4874895" y="3516630"/>
            <a:ext cx="91440" cy="8953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stCxn id="124" idx="6"/>
            <a:endCxn id="151" idx="1"/>
          </p:cNvCxnSpPr>
          <p:nvPr/>
        </p:nvCxnSpPr>
        <p:spPr>
          <a:xfrm>
            <a:off x="4226358" y="3551069"/>
            <a:ext cx="648537" cy="1032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913206" y="412713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14x14x2</a:t>
            </a:r>
            <a:endParaRPr lang="en-US" dirty="0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9" grpId="0" animBg="1"/>
      <p:bldP spid="80" grpId="0" animBg="1"/>
      <p:bldP spid="85" grpId="0"/>
      <p:bldP spid="90" grpId="0" animBg="1"/>
      <p:bldP spid="91" grpId="0" animBg="1"/>
      <p:bldP spid="96" grpId="0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8" grpId="0" animBg="1"/>
      <p:bldP spid="120" grpId="0" animBg="1"/>
      <p:bldP spid="121" grpId="0"/>
      <p:bldP spid="124" grpId="0" animBg="1"/>
      <p:bldP spid="125" grpId="0"/>
      <p:bldP spid="151" grpId="0" animBg="1"/>
      <p:bldP spid="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88" name="Picture 4" descr="E:\Google Drive\Editing - Video\Course - Embedded Machine Learning Vision\2.2.1 - Convolutional Neural Network\res-relu-B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3031" y="325077"/>
            <a:ext cx="576070" cy="578845"/>
          </a:xfrm>
          <a:prstGeom prst="rect">
            <a:avLst/>
          </a:prstGeom>
          <a:noFill/>
        </p:spPr>
      </p:pic>
      <p:pic>
        <p:nvPicPr>
          <p:cNvPr id="16389" name="Picture 5" descr="E:\Google Drive\Editing - Video\Course - Embedded Machine Learning Vision\2.2.1 - Convolutional Neural Network\res-relu-B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15" y="325077"/>
            <a:ext cx="573307" cy="576070"/>
          </a:xfrm>
          <a:prstGeom prst="rect">
            <a:avLst/>
          </a:prstGeom>
          <a:noFill/>
        </p:spPr>
      </p:pic>
      <p:sp>
        <p:nvSpPr>
          <p:cNvPr id="162" name="TextBox 161"/>
          <p:cNvSpPr txBox="1"/>
          <p:nvPr/>
        </p:nvSpPr>
        <p:spPr>
          <a:xfrm>
            <a:off x="7913206" y="44029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14x14x2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04646" y="2570132"/>
            <a:ext cx="201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Shape: 2x2</a:t>
            </a:r>
          </a:p>
          <a:p>
            <a:r>
              <a:rPr lang="en-US" dirty="0" smtClean="0"/>
              <a:t>Stride: 2</a:t>
            </a:r>
          </a:p>
          <a:p>
            <a:endParaRPr lang="en-US" dirty="0" smtClean="0"/>
          </a:p>
        </p:txBody>
      </p:sp>
      <p:sp>
        <p:nvSpPr>
          <p:cNvPr id="87" name="Rounded Rectangle 86"/>
          <p:cNvSpPr/>
          <p:nvPr/>
        </p:nvSpPr>
        <p:spPr>
          <a:xfrm>
            <a:off x="6473031" y="1131575"/>
            <a:ext cx="576070" cy="576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sp>
        <p:nvSpPr>
          <p:cNvPr id="88" name="Rounded Rectangle 87"/>
          <p:cNvSpPr/>
          <p:nvPr/>
        </p:nvSpPr>
        <p:spPr>
          <a:xfrm>
            <a:off x="7164315" y="1131575"/>
            <a:ext cx="576070" cy="576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61066" y="90114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452350" y="901147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1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45" y="1938073"/>
            <a:ext cx="345642" cy="347308"/>
          </a:xfrm>
          <a:prstGeom prst="rect">
            <a:avLst/>
          </a:prstGeom>
          <a:noFill/>
        </p:spPr>
      </p:pic>
      <p:pic>
        <p:nvPicPr>
          <p:cNvPr id="17411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9529" y="1938073"/>
            <a:ext cx="345642" cy="347308"/>
          </a:xfrm>
          <a:prstGeom prst="rect">
            <a:avLst/>
          </a:prstGeom>
          <a:noFill/>
        </p:spPr>
      </p:pic>
      <p:cxnSp>
        <p:nvCxnSpPr>
          <p:cNvPr id="98" name="Straight Arrow Connector 97"/>
          <p:cNvCxnSpPr/>
          <p:nvPr/>
        </p:nvCxnSpPr>
        <p:spPr>
          <a:xfrm>
            <a:off x="6761066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452350" y="1707645"/>
            <a:ext cx="0" cy="230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91494" y="2571750"/>
            <a:ext cx="345642" cy="347308"/>
          </a:xfrm>
          <a:prstGeom prst="rect">
            <a:avLst/>
          </a:prstGeom>
          <a:noFill/>
        </p:spPr>
      </p:pic>
      <p:pic>
        <p:nvPicPr>
          <p:cNvPr id="10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3887" y="2629357"/>
            <a:ext cx="345642" cy="347308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7927601" y="2571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70" y="2859785"/>
            <a:ext cx="979319" cy="984039"/>
          </a:xfrm>
          <a:prstGeom prst="rect">
            <a:avLst/>
          </a:prstGeom>
          <a:noFill/>
        </p:spPr>
      </p:pic>
      <p:pic>
        <p:nvPicPr>
          <p:cNvPr id="3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0" y="2859785"/>
            <a:ext cx="979319" cy="984039"/>
          </a:xfrm>
          <a:prstGeom prst="rect">
            <a:avLst/>
          </a:prstGeom>
          <a:noFill/>
        </p:spPr>
      </p:pic>
      <p:pic>
        <p:nvPicPr>
          <p:cNvPr id="18434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357817" y="320542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3995930" y="2859785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806864" y="4645602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 flipH="1">
            <a:off x="2296524" y="2998470"/>
            <a:ext cx="2189066" cy="16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sAAAD4CAYAAAAq5pAIAAAABHNCSVQICAgIfAhkiAAAAAlwSFlzAAALEgAACxIB0t1+/AAAADh0RVh0U29mdHdhcmUAbWF0cGxvdGxpYiB2ZXJzaW9uMy4yLjIsIGh0dHA6Ly9tYXRwbG90bGliLm9yZy+WH4yJAAANX0lEQVR4nO3db4xddZ3H8fe30z+0VNpOkUY7ZIGEsGnAXUxjUDfuRlhSkVAf+AAiG1hN9snuisbElPDA7LNNNEaTNRoCKFkbeFBxJQRduqgxmyiRf2FLi9KlLgwUWztBTQuddvrdB/d2M0zaqXt+55x7x9/7lTRz7537m+/v3plPz7nnnt/9RmYi6Y/fslFPQFI/DLtUCcMuVcKwS5Uw7FIllvdZbHJyMqempvosKS05EdF47PT0NEeOHDnjD+g17FNTUzz66KONx4/ybcKSX4D0/7FixYrGY6+//vqzfs/deKkShl2qhGGXKlEU9ojYFhG/iIj9EbGjrUlJal/jsEfEBPA14CPAFuCWiNjS1sQktatky/4+YH9mvpSZs8CDwPZ2piWpbSVh3wy8Mu/69PC2t4mIv4uIJyPiyZmZmYJykkp0foAuM+/OzK2ZuXVycrLrcpLOoiTsrwIXz7s+NbxN0hgqCfvPgcsj4tKIWAncDDzczrQkta3x6bKZeTIi/gH4d2ACuC8zn29tZpJaVXRufGY+CjQ/2V1SbzyDTqqEYZcq0esS14hg2bLm/7/Mzc21OJulY2JiovHYpbw0t3RJc8n4U6dOFdUuceLEicZjF3vMbtmlShh2qRKGXaqEYZcqYdilShh2qRKGXaqEYZcqYdilShh2qRKGXaqEYZcqYdilShh2qRK9LnHNzKKlg6NcrjnKZaYl40uXiS7lJbIlcy9d4lqylLvEYo/ZLbtUCcMuVcKwS5Uw7FIlSrq4XhwRP4qIvRHxfETc0ebEJLWr5Gj8SeBzmfl0RLwDeCoidmfm3pbmJqlFjbfsmXkwM58eXv49sI8zdHGVNB5aec0eEZcAVwNPnOF7tmyWxkBx2CNiLfAd4DOZ+buF37dlszQeisIeESsYBH1nZj7UzpQkdaHkaHwA9wL7MvPL7U1JUhdKtuwfBP4G+HBEPDv8d0NL85LUspL+7P8JLN1VElJlPINOqoRhlyqxpFo2j7KNbsna6FGuCV/K69FL14SX/L0sX14WjVF+BsHZuGWXKmHYpUoYdqkShl2qhGGXKmHYpUoYdqkShl2qhGGXKmHYpUoYdqkShl2qhGGXKmHYpUr0usQVRrfkcpRLFpeypfy4S5bIdrXMdJTcskuVMOxSJQy7VAnDLlWijfZPExHxTEQ80saEJHWjjS37HQw6uEoaY6W93qaAjwL3tDMdSV0p3bJ/Bfg8cNbP7J3fsvnIkSOF5SQ1VdLY8UbgUGY+tdj95rds3rhxY9NykgqVNna8KSJ+BTzIoMHjt1uZlaTWNQ57Zt6ZmVOZeQlwM/DDzLy1tZlJapXvs0uVaGUhTGb+GPhxGz9LUjfcskuVMOxSJXpfzz4qq1atKhpfsr75+PHjRbUnJiZGMhbK13WvWLGi8dhjx44V1S6Ze+nzVqKrzxBwyy5VwrBLlTDsUiUMu1QJwy5VwrBLlTDsUiUMu1QJwy5VwrBLlTDsUiUMu1QJwy5VwrBLlahmiWupAwcONB775ptvFtUuWep54YUXFtV+7bXXisavWbOm8diLLrpoZLXXrl1bVLtkeW1X7aLdskuVMOxSJQy7VAnDLlWitLHj+ojYFREvRMS+iHh/WxOT1K7So/FfBX6QmR+PiJVA88OfkjrVOOwRsQ74EHA7QGbOArPtTEtS20p24y8FDgPfjIhnIuKeiDh/4Z1s2SyNh5KwLwfeC3w9M68GjgI7Ft7Jls3SeCgJ+zQwnZlPDK/vYhB+SWOopGXz68ArEXHF8KZrgb2tzEpS60qPxv8jsHN4JP4l4G/LpySpC0Vhz8xnga0tzUVShzyDTqqEYZcq0et69rm5Od54443G40va6JbUBdi7t/mxxw0bNhTVLpn70aNHi2qfOnWqaPx5553XeGzp5wCUnNexbt26otoXXHBB47Elf+eLrYV3yy5VwrBLlTDsUiUMu1QJwy5VwrBLlTDsUiUMu1QJwy5VwrBLlTDsUiUMu1QJwy5VwrBLlTDsUiV6789e0nt6drZ5D4qSHucAJ0+ebDz20KFDRbVPnDjReGzpevRly8q2ByXPe2lv+Msuu6zx2E2bNhXVLjE3N9fJz3XLLlXCsEuVMOxSJUpbNn82Ip6PiD0R8UBENP/AMUmdahz2iNgMfBrYmplXAhPAzW1NTFK7SnfjlwOrI2I5g97sZYdPJXWmpNfbq8CXgJeBg8BvM/Oxhfeb37J5Zmam+UwlFSnZjd8AbGfQp/3dwPkRcevC+81v2Tw5Odl8ppKKlOzGXwccyMzDmXkCeAj4QDvTktS2krC/DFwTEWsiIhi0bN7XzrQkta3kNfsTwC7gaeC/hj/r7pbmJallpS2bvwB8oaW5SOqQZ9BJlTDsUiV6XeI6MTFR1L64ZOnf6tWrG48FuOqqqxqPXb9+fVHtkrbHo3b8+PHGY0t/ZyV/a2+99VZR7ZK/1ZKWzYstSXbLLlXCsEuVMOxSJQy7VAnDLlXCsEuVMOxSJQy7VAnDLlXCsEuVMOxSJQy7VAnDLlXCsEuVMOxSJXpv2Twqa9euHdn4lStXFtUuabtc2rK51KpVqxqPHXyOaXMl7aJLWovD6J/3M3HLLlXCsEuVMOxSJc4Z9oi4LyIORcSeebdNRsTuiHhx+LX5h31J6sUfsmX/FrBtwW07gMcz83Lg8eF1SWPsnGHPzJ8AC9uvbgfuH16+H/hYy/OS1LKmr9k3ZebB4eXXgU1nu+P8ls1HjhxpWE5SqeIDdDl4Q/Ksb0rOb9m8cePG0nKSGmoa9l9HxLsAhl8PtTclSV1oGvaHgduGl28DvtfOdCR15Q956+0B4KfAFRExHRGfAv4Z+OuIeBG4bnhd0hg757nxmXnLWb51bctzkdQhz6CTKmHYpUr0vsS1dOlgU6VLDhdrhXsus7OzRbVLl3qOsvaoft9Q9jsf5XNe8pwtNtYtu1QJwy5VwrBLlTDsUiUMu1QJwy5VwrBLlTDsUiUMu1QJwy5VwrBLlTDsUiUMu1QJwy5VwrBLleh1PXtmjqyV7dzcXNH4kjXGpWujS9bSlypdj17y2Ee5Fr60dldr0ku4ZZcqYdilShh2qRJNWzZ/MSJeiIjnIuK7EbG+22lKKtW0ZfNu4MrMfA/wS+DOluclqWWNWjZn5mOZeXJ49WfAVAdzk9SiNl6zfxL4fgs/R1KHisIeEXcBJ4Gdi9zn//qzz8zMnO1ukjrWOOwRcTtwI/CJXOQsgPn92ScnJ5uWk1So0Rl0EbEN+Dzwl5l5rN0pSepC05bN/wK8A9gdEc9GxDc6nqekQk1bNt/bwVwkdcgz6KRKGHapEr23bC6xVNv/jlLp8trS8Uu1bfIodfW43bJLlTDsUiUMu1QJwy5VwrBLlTDsUiUMu1QJwy5VwrBLlTDsUiUMu1QJwy5VwrBLlTDsUiUMu1SJ6HONeEQcBv5nkbtcCPymp+lY29p/jLX/JDPfeaZv9Br2c4mIJzNzq7Wtbe32uRsvVcKwS5UYt7DfbW1rW7sbY/WaXVJ3xm3LLqkjhl2qxFiEPSK2RcQvImJ/ROzose7FEfGjiNgbEc9HxB191Z43h4mIeCYiHum57vqI2BURL0TEvoh4f4+1Pzt8vvdExAMRcV7H9e6LiEMRsWfebZMRsTsiXhx+3dBj7S8On/fnIuK7EbG+i9oLjTzsETEBfA34CLAFuCUitvRU/iTwuczcAlwD/H2PtU+7A9jXc02ArwI/yMw/Bf6srzlExGbg08DWzLwSmABu7rjst4BtC27bATyemZcDjw+v91V7N3BlZr4H+CVwZ0e132bkYQfeB+zPzJcycxZ4ENjeR+HMPJiZTw8v/57BH/zmPmoDRMQU8FHgnr5qDuuuAz7EsEFnZs5m5hs9TmE5sDoilgNrgNe6LJaZPwFmFty8Hbh/ePl+4GN91c7MxzLz5PDqz4CpLmovNA5h3wy8Mu/6ND0G7rSIuAS4Gniix7JfYdDnvu/eUpcCh4FvDl9C3BMR5/dRODNfBb4EvAwcBH6bmY/1UXuBTZl5cHj5dWDTCOYA8Eng+30UGoewj1xErAW+A3wmM3/XU80bgUOZ+VQf9RZYDrwX+HpmXg0cpbvd2LcZvjbezuA/nHcD50fErX3UPpscvP/c+3vQEXEXg5eSO/uoNw5hfxW4eN71qeFtvYiIFQyCvjMzH+qrLvBB4KaI+BWDly4fjohv91R7GpjOzNN7MbsYhL8P1wEHMvNwZp4AHgI+0FPt+X4dEe8CGH491GfxiLgduBH4RPZ0sss4hP3nwOURcWlErGRwsObhPgrHoF3mvcC+zPxyHzVPy8w7M3MqMy9h8Jh/mJm9bOEy83XglYi4YnjTtcDePmoz2H2/JiLWDJ//axnNAcqHgduGl28DvtdX4YjYxuDl202ZeayvumTmyP8BNzA4KvnfwF091v0LBrtvzwHPDv/dMILH/1fAIz3X/HPgyeFj/zdgQ4+1/wl4AdgD/CuwquN6DzA4PnCCwV7Np4CNDI7Cvwj8BzDZY+39DI5Tnf6b+0Yfz7uny0qVGIfdeEk9MOxSJQy7VAnDLlXCsEuVMOxSJQy7VIn/BRpJHASZaP6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6" idx="2"/>
            <a:endCxn id="63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71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E:\Google Drive\Editing - Video\Course - Embedded Machine Learning Vision\2.2.1 - Convolutional Neural Network\res-max-B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70" y="2859785"/>
            <a:ext cx="979319" cy="984039"/>
          </a:xfrm>
          <a:prstGeom prst="rect">
            <a:avLst/>
          </a:prstGeom>
          <a:noFill/>
        </p:spPr>
      </p:pic>
      <p:pic>
        <p:nvPicPr>
          <p:cNvPr id="30" name="Picture 2" descr="E:\Google Drive\Editing - Video\Course - Embedded Machine Learning Vision\2.2.1 - Convolutional Neural Network\res-max-B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0" y="2859785"/>
            <a:ext cx="979319" cy="984039"/>
          </a:xfrm>
          <a:prstGeom prst="rect">
            <a:avLst/>
          </a:prstGeom>
          <a:noFill/>
        </p:spPr>
      </p:pic>
      <p:pic>
        <p:nvPicPr>
          <p:cNvPr id="18434" name="Picture 2" descr="E:\Google Drive\Editing - Video\Course - Embedded Machine Learning Vision\2.2.1 - Convolutional Neural Network\flatten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864" y="4645602"/>
            <a:ext cx="979319" cy="137502"/>
          </a:xfrm>
          <a:prstGeom prst="rect">
            <a:avLst/>
          </a:prstGeom>
          <a:noFill/>
        </p:spPr>
      </p:pic>
      <p:pic>
        <p:nvPicPr>
          <p:cNvPr id="18435" name="Picture 3" descr="E:\Google Drive\Editing - Video\Course - Embedded Machine Learning Vision\2.2.1 - Convolutional Neural Network\flatten-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183" y="4645602"/>
            <a:ext cx="979319" cy="13750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357817" y="320542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7x7x2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3995930" y="2997099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2787549" y="4645602"/>
            <a:ext cx="979319" cy="1386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 flipH="1">
            <a:off x="3277209" y="3135784"/>
            <a:ext cx="1208381" cy="1509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481</Words>
  <Application>Microsoft Office PowerPoint</Application>
  <PresentationFormat>On-screen Show (16:9)</PresentationFormat>
  <Paragraphs>188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Computer Vision with Embedded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107</cp:revision>
  <dcterms:created xsi:type="dcterms:W3CDTF">2006-08-16T00:00:00Z</dcterms:created>
  <dcterms:modified xsi:type="dcterms:W3CDTF">2021-08-14T23:50:22Z</dcterms:modified>
</cp:coreProperties>
</file>