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672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093731F-789F-45CC-BEDF-7026F0EF2632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2FA96DB-654D-4A5B-ABF6-26CBEBA8A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A96DB-654D-4A5B-ABF6-26CBEBA8AF4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0442-55AD-49BD-9C26-9B4572E9D7EE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BF131-5B27-4AB4-AA37-C07CF22C9E62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EF03-3DEF-474E-9EAF-8086748F01A7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A98F-7CA9-4C6D-9499-3107765C7056}" type="datetime1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5E8E-7BE8-4D64-B1EF-5DDF22692D18}" type="datetime1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5F9D-21CE-427E-BA2F-6FF1A631AEFB}" type="datetime1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9F13-D3C8-46E4-99AA-719425E388B7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2021 EdgeImpulse,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ransition>
    <p:fade/>
  </p:transition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4708" y="1469231"/>
            <a:ext cx="7054585" cy="1102519"/>
          </a:xfrm>
        </p:spPr>
        <p:txBody>
          <a:bodyPr>
            <a:noAutofit/>
          </a:bodyPr>
          <a:lstStyle/>
          <a:p>
            <a:r>
              <a:rPr lang="en-US" dirty="0"/>
              <a:t>Computer Vision with Embedded Machine Learning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Image Classification?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(NN)</a:t>
            </a:r>
          </a:p>
        </p:txBody>
      </p:sp>
      <p:sp>
        <p:nvSpPr>
          <p:cNvPr id="8" name="Oval 7"/>
          <p:cNvSpPr/>
          <p:nvPr/>
        </p:nvSpPr>
        <p:spPr>
          <a:xfrm>
            <a:off x="3823109" y="3068141"/>
            <a:ext cx="345642" cy="34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99179" y="3068141"/>
            <a:ext cx="345642" cy="34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75249" y="3068141"/>
            <a:ext cx="345642" cy="34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99179" y="3644211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43" idx="2"/>
            <a:endCxn id="8" idx="0"/>
          </p:cNvCxnSpPr>
          <p:nvPr/>
        </p:nvCxnSpPr>
        <p:spPr>
          <a:xfrm flipH="1">
            <a:off x="3995930" y="2456536"/>
            <a:ext cx="115214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3" idx="2"/>
            <a:endCxn id="9" idx="0"/>
          </p:cNvCxnSpPr>
          <p:nvPr/>
        </p:nvCxnSpPr>
        <p:spPr>
          <a:xfrm>
            <a:off x="4111144" y="2456536"/>
            <a:ext cx="460856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3" idx="2"/>
            <a:endCxn id="10" idx="0"/>
          </p:cNvCxnSpPr>
          <p:nvPr/>
        </p:nvCxnSpPr>
        <p:spPr>
          <a:xfrm>
            <a:off x="4111144" y="2456536"/>
            <a:ext cx="1036926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4" idx="2"/>
            <a:endCxn id="8" idx="0"/>
          </p:cNvCxnSpPr>
          <p:nvPr/>
        </p:nvCxnSpPr>
        <p:spPr>
          <a:xfrm flipH="1">
            <a:off x="3995930" y="2456536"/>
            <a:ext cx="1036926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4" idx="2"/>
            <a:endCxn id="9" idx="0"/>
          </p:cNvCxnSpPr>
          <p:nvPr/>
        </p:nvCxnSpPr>
        <p:spPr>
          <a:xfrm flipH="1">
            <a:off x="4572000" y="2456536"/>
            <a:ext cx="460856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4" idx="2"/>
            <a:endCxn id="10" idx="0"/>
          </p:cNvCxnSpPr>
          <p:nvPr/>
        </p:nvCxnSpPr>
        <p:spPr>
          <a:xfrm>
            <a:off x="5032856" y="2456536"/>
            <a:ext cx="115214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4"/>
            <a:endCxn id="11" idx="0"/>
          </p:cNvCxnSpPr>
          <p:nvPr/>
        </p:nvCxnSpPr>
        <p:spPr>
          <a:xfrm>
            <a:off x="3995930" y="3413783"/>
            <a:ext cx="576070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4"/>
            <a:endCxn id="11" idx="0"/>
          </p:cNvCxnSpPr>
          <p:nvPr/>
        </p:nvCxnSpPr>
        <p:spPr>
          <a:xfrm>
            <a:off x="4572000" y="3413783"/>
            <a:ext cx="0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4"/>
            <a:endCxn id="11" idx="0"/>
          </p:cNvCxnSpPr>
          <p:nvPr/>
        </p:nvCxnSpPr>
        <p:spPr>
          <a:xfrm flipH="1">
            <a:off x="4572000" y="3413783"/>
            <a:ext cx="576070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572000" y="3989853"/>
            <a:ext cx="0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68751" y="4220281"/>
            <a:ext cx="8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P(cat)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50288" y="1533206"/>
            <a:ext cx="92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Pixel 1 value [0, 1]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72000" y="1533206"/>
            <a:ext cx="92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Pixel 2 value [0, 1]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36105" y="1822859"/>
            <a:ext cx="121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layer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36105" y="3032606"/>
            <a:ext cx="139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Hidden layer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36105" y="3642593"/>
            <a:ext cx="139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layer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(NN)</a:t>
            </a:r>
          </a:p>
        </p:txBody>
      </p:sp>
      <p:cxnSp>
        <p:nvCxnSpPr>
          <p:cNvPr id="32" name="Straight Arrow Connector 31"/>
          <p:cNvCxnSpPr>
            <a:stCxn id="8" idx="4"/>
            <a:endCxn id="11" idx="0"/>
          </p:cNvCxnSpPr>
          <p:nvPr/>
        </p:nvCxnSpPr>
        <p:spPr>
          <a:xfrm flipH="1">
            <a:off x="3707895" y="3068141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4"/>
            <a:endCxn id="11" idx="0"/>
          </p:cNvCxnSpPr>
          <p:nvPr/>
        </p:nvCxnSpPr>
        <p:spPr>
          <a:xfrm flipH="1">
            <a:off x="3707895" y="3068141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4"/>
            <a:endCxn id="11" idx="0"/>
          </p:cNvCxnSpPr>
          <p:nvPr/>
        </p:nvCxnSpPr>
        <p:spPr>
          <a:xfrm flipH="1">
            <a:off x="3707895" y="3068141"/>
            <a:ext cx="144017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23109" y="2722499"/>
            <a:ext cx="345642" cy="34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99179" y="2722499"/>
            <a:ext cx="345642" cy="34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75249" y="2722499"/>
            <a:ext cx="345642" cy="34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2959004" y="3298569"/>
            <a:ext cx="3225992" cy="345642"/>
            <a:chOff x="1691650" y="3839104"/>
            <a:chExt cx="3225992" cy="345642"/>
          </a:xfrm>
        </p:grpSpPr>
        <p:sp>
          <p:nvSpPr>
            <p:cNvPr id="11" name="Oval 10"/>
            <p:cNvSpPr/>
            <p:nvPr/>
          </p:nvSpPr>
          <p:spPr>
            <a:xfrm>
              <a:off x="2267720" y="3839104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843790" y="3839104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691650" y="3839104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419860" y="3839104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995930" y="3839104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572000" y="3839104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0" name="Straight Arrow Connector 49"/>
          <p:cNvCxnSpPr>
            <a:stCxn id="8" idx="4"/>
            <a:endCxn id="33" idx="0"/>
          </p:cNvCxnSpPr>
          <p:nvPr/>
        </p:nvCxnSpPr>
        <p:spPr>
          <a:xfrm flipH="1">
            <a:off x="3131825" y="3068141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" idx="4"/>
            <a:endCxn id="31" idx="0"/>
          </p:cNvCxnSpPr>
          <p:nvPr/>
        </p:nvCxnSpPr>
        <p:spPr>
          <a:xfrm>
            <a:off x="3995930" y="3068141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" idx="4"/>
            <a:endCxn id="36" idx="0"/>
          </p:cNvCxnSpPr>
          <p:nvPr/>
        </p:nvCxnSpPr>
        <p:spPr>
          <a:xfrm>
            <a:off x="3995930" y="3068141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4"/>
            <a:endCxn id="37" idx="0"/>
          </p:cNvCxnSpPr>
          <p:nvPr/>
        </p:nvCxnSpPr>
        <p:spPr>
          <a:xfrm>
            <a:off x="3995930" y="3068141"/>
            <a:ext cx="144017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4"/>
            <a:endCxn id="47" idx="0"/>
          </p:cNvCxnSpPr>
          <p:nvPr/>
        </p:nvCxnSpPr>
        <p:spPr>
          <a:xfrm>
            <a:off x="3995930" y="3068141"/>
            <a:ext cx="201624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4"/>
            <a:endCxn id="33" idx="0"/>
          </p:cNvCxnSpPr>
          <p:nvPr/>
        </p:nvCxnSpPr>
        <p:spPr>
          <a:xfrm flipH="1">
            <a:off x="3131825" y="3068141"/>
            <a:ext cx="144017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4"/>
            <a:endCxn id="31" idx="0"/>
          </p:cNvCxnSpPr>
          <p:nvPr/>
        </p:nvCxnSpPr>
        <p:spPr>
          <a:xfrm flipH="1">
            <a:off x="4283965" y="3068141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9" idx="4"/>
            <a:endCxn id="36" idx="0"/>
          </p:cNvCxnSpPr>
          <p:nvPr/>
        </p:nvCxnSpPr>
        <p:spPr>
          <a:xfrm>
            <a:off x="4572000" y="3068141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" idx="4"/>
            <a:endCxn id="37" idx="0"/>
          </p:cNvCxnSpPr>
          <p:nvPr/>
        </p:nvCxnSpPr>
        <p:spPr>
          <a:xfrm>
            <a:off x="4572000" y="3068141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0" idx="4"/>
            <a:endCxn id="37" idx="0"/>
          </p:cNvCxnSpPr>
          <p:nvPr/>
        </p:nvCxnSpPr>
        <p:spPr>
          <a:xfrm>
            <a:off x="5148070" y="3068141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9" idx="4"/>
            <a:endCxn id="47" idx="0"/>
          </p:cNvCxnSpPr>
          <p:nvPr/>
        </p:nvCxnSpPr>
        <p:spPr>
          <a:xfrm>
            <a:off x="4572000" y="3068141"/>
            <a:ext cx="144017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0" idx="4"/>
            <a:endCxn id="33" idx="0"/>
          </p:cNvCxnSpPr>
          <p:nvPr/>
        </p:nvCxnSpPr>
        <p:spPr>
          <a:xfrm flipH="1">
            <a:off x="3131825" y="3068141"/>
            <a:ext cx="201624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0" idx="4"/>
            <a:endCxn id="31" idx="0"/>
          </p:cNvCxnSpPr>
          <p:nvPr/>
        </p:nvCxnSpPr>
        <p:spPr>
          <a:xfrm flipH="1">
            <a:off x="4283965" y="3068141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0" idx="4"/>
            <a:endCxn id="36" idx="0"/>
          </p:cNvCxnSpPr>
          <p:nvPr/>
        </p:nvCxnSpPr>
        <p:spPr>
          <a:xfrm flipH="1">
            <a:off x="4860035" y="3068141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0" idx="4"/>
            <a:endCxn id="47" idx="0"/>
          </p:cNvCxnSpPr>
          <p:nvPr/>
        </p:nvCxnSpPr>
        <p:spPr>
          <a:xfrm>
            <a:off x="5148070" y="3068141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33" idx="4"/>
          </p:cNvCxnSpPr>
          <p:nvPr/>
        </p:nvCxnSpPr>
        <p:spPr>
          <a:xfrm>
            <a:off x="3131825" y="3644211"/>
            <a:ext cx="0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1" idx="4"/>
          </p:cNvCxnSpPr>
          <p:nvPr/>
        </p:nvCxnSpPr>
        <p:spPr>
          <a:xfrm>
            <a:off x="3707895" y="3644211"/>
            <a:ext cx="0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1" idx="4"/>
          </p:cNvCxnSpPr>
          <p:nvPr/>
        </p:nvCxnSpPr>
        <p:spPr>
          <a:xfrm>
            <a:off x="4283965" y="3644211"/>
            <a:ext cx="0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6" idx="4"/>
          </p:cNvCxnSpPr>
          <p:nvPr/>
        </p:nvCxnSpPr>
        <p:spPr>
          <a:xfrm>
            <a:off x="4860035" y="3644211"/>
            <a:ext cx="0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7" idx="4"/>
          </p:cNvCxnSpPr>
          <p:nvPr/>
        </p:nvCxnSpPr>
        <p:spPr>
          <a:xfrm>
            <a:off x="5436105" y="3644211"/>
            <a:ext cx="0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7" idx="4"/>
          </p:cNvCxnSpPr>
          <p:nvPr/>
        </p:nvCxnSpPr>
        <p:spPr>
          <a:xfrm>
            <a:off x="6012175" y="3644211"/>
            <a:ext cx="0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843790" y="3874639"/>
            <a:ext cx="576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cat</a:t>
            </a:r>
          </a:p>
          <a:p>
            <a:pPr algn="ctr"/>
            <a:r>
              <a:rPr lang="en-US" sz="1200" dirty="0"/>
              <a:t>vs.</a:t>
            </a:r>
          </a:p>
          <a:p>
            <a:pPr algn="ctr"/>
            <a:r>
              <a:rPr lang="en-US" sz="1200" dirty="0"/>
              <a:t>rest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419860" y="3874639"/>
            <a:ext cx="576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dog</a:t>
            </a:r>
          </a:p>
          <a:p>
            <a:pPr algn="ctr"/>
            <a:r>
              <a:rPr lang="en-US" sz="1200" dirty="0"/>
              <a:t>vs.</a:t>
            </a:r>
          </a:p>
          <a:p>
            <a:pPr algn="ctr"/>
            <a:r>
              <a:rPr lang="en-US" sz="1200" dirty="0"/>
              <a:t>rest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995930" y="3874639"/>
            <a:ext cx="576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bird</a:t>
            </a:r>
          </a:p>
          <a:p>
            <a:pPr algn="ctr"/>
            <a:r>
              <a:rPr lang="en-US" sz="1200" dirty="0"/>
              <a:t>vs.</a:t>
            </a:r>
          </a:p>
          <a:p>
            <a:pPr algn="ctr"/>
            <a:r>
              <a:rPr lang="en-US" sz="1200" dirty="0"/>
              <a:t>rest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14393" y="3874639"/>
            <a:ext cx="69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human</a:t>
            </a:r>
          </a:p>
          <a:p>
            <a:pPr algn="ctr"/>
            <a:r>
              <a:rPr lang="en-US" sz="1200" dirty="0"/>
              <a:t>vs.</a:t>
            </a:r>
          </a:p>
          <a:p>
            <a:pPr algn="ctr"/>
            <a:r>
              <a:rPr lang="en-US" sz="1200" dirty="0"/>
              <a:t>rest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090463" y="3874639"/>
            <a:ext cx="69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dolphin</a:t>
            </a:r>
          </a:p>
          <a:p>
            <a:pPr algn="ctr"/>
            <a:r>
              <a:rPr lang="en-US" sz="1200" dirty="0"/>
              <a:t>vs.</a:t>
            </a:r>
          </a:p>
          <a:p>
            <a:pPr algn="ctr"/>
            <a:r>
              <a:rPr lang="en-US" sz="1200" dirty="0"/>
              <a:t>rest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724140" y="3874639"/>
            <a:ext cx="576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field</a:t>
            </a:r>
          </a:p>
          <a:p>
            <a:pPr algn="ctr"/>
            <a:r>
              <a:rPr lang="en-US" sz="1200" dirty="0"/>
              <a:t>vs.</a:t>
            </a:r>
          </a:p>
          <a:p>
            <a:pPr algn="ctr"/>
            <a:r>
              <a:rPr lang="en-US" sz="1200" dirty="0"/>
              <a:t>rest</a:t>
            </a:r>
          </a:p>
        </p:txBody>
      </p:sp>
      <p:cxnSp>
        <p:nvCxnSpPr>
          <p:cNvPr id="57" name="Straight Arrow Connector 56"/>
          <p:cNvCxnSpPr>
            <a:stCxn id="66" idx="2"/>
          </p:cNvCxnSpPr>
          <p:nvPr/>
        </p:nvCxnSpPr>
        <p:spPr>
          <a:xfrm flipH="1">
            <a:off x="3995930" y="2112512"/>
            <a:ext cx="115214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6" idx="2"/>
          </p:cNvCxnSpPr>
          <p:nvPr/>
        </p:nvCxnSpPr>
        <p:spPr>
          <a:xfrm>
            <a:off x="4111144" y="2112512"/>
            <a:ext cx="460856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6" idx="2"/>
          </p:cNvCxnSpPr>
          <p:nvPr/>
        </p:nvCxnSpPr>
        <p:spPr>
          <a:xfrm>
            <a:off x="4111144" y="2112512"/>
            <a:ext cx="1036926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7" idx="2"/>
          </p:cNvCxnSpPr>
          <p:nvPr/>
        </p:nvCxnSpPr>
        <p:spPr>
          <a:xfrm flipH="1">
            <a:off x="3995930" y="2112512"/>
            <a:ext cx="1036926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7" idx="2"/>
          </p:cNvCxnSpPr>
          <p:nvPr/>
        </p:nvCxnSpPr>
        <p:spPr>
          <a:xfrm flipH="1">
            <a:off x="4572000" y="2112512"/>
            <a:ext cx="460856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7" idx="2"/>
          </p:cNvCxnSpPr>
          <p:nvPr/>
        </p:nvCxnSpPr>
        <p:spPr>
          <a:xfrm>
            <a:off x="5032856" y="2112512"/>
            <a:ext cx="115214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50288" y="1189182"/>
            <a:ext cx="92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Pixel 1 value [0, 1]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72000" y="1189182"/>
            <a:ext cx="92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Pixel 2 value [0, 1]</a:t>
            </a:r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(NN)</a:t>
            </a:r>
          </a:p>
        </p:txBody>
      </p:sp>
      <p:cxnSp>
        <p:nvCxnSpPr>
          <p:cNvPr id="32" name="Straight Arrow Connector 31"/>
          <p:cNvCxnSpPr>
            <a:stCxn id="8" idx="4"/>
            <a:endCxn id="11" idx="0"/>
          </p:cNvCxnSpPr>
          <p:nvPr/>
        </p:nvCxnSpPr>
        <p:spPr>
          <a:xfrm flipH="1">
            <a:off x="3707895" y="3068141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4"/>
            <a:endCxn id="11" idx="0"/>
          </p:cNvCxnSpPr>
          <p:nvPr/>
        </p:nvCxnSpPr>
        <p:spPr>
          <a:xfrm flipH="1">
            <a:off x="3707895" y="3068141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4"/>
            <a:endCxn id="11" idx="0"/>
          </p:cNvCxnSpPr>
          <p:nvPr/>
        </p:nvCxnSpPr>
        <p:spPr>
          <a:xfrm flipH="1">
            <a:off x="3707895" y="3068141"/>
            <a:ext cx="144017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23109" y="2722499"/>
            <a:ext cx="345642" cy="34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99179" y="2722499"/>
            <a:ext cx="345642" cy="34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75249" y="2722499"/>
            <a:ext cx="345642" cy="34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47"/>
          <p:cNvGrpSpPr/>
          <p:nvPr/>
        </p:nvGrpSpPr>
        <p:grpSpPr>
          <a:xfrm>
            <a:off x="2959004" y="3298569"/>
            <a:ext cx="3225992" cy="345642"/>
            <a:chOff x="1691650" y="3839104"/>
            <a:chExt cx="3225992" cy="345642"/>
          </a:xfrm>
        </p:grpSpPr>
        <p:sp>
          <p:nvSpPr>
            <p:cNvPr id="11" name="Oval 10"/>
            <p:cNvSpPr/>
            <p:nvPr/>
          </p:nvSpPr>
          <p:spPr>
            <a:xfrm>
              <a:off x="2267720" y="3839104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843790" y="3839104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691650" y="3839104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419860" y="3839104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995930" y="3839104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572000" y="3839104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0" name="Straight Arrow Connector 49"/>
          <p:cNvCxnSpPr>
            <a:stCxn id="8" idx="4"/>
            <a:endCxn id="33" idx="0"/>
          </p:cNvCxnSpPr>
          <p:nvPr/>
        </p:nvCxnSpPr>
        <p:spPr>
          <a:xfrm flipH="1">
            <a:off x="3131825" y="3068141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" idx="4"/>
            <a:endCxn id="31" idx="0"/>
          </p:cNvCxnSpPr>
          <p:nvPr/>
        </p:nvCxnSpPr>
        <p:spPr>
          <a:xfrm>
            <a:off x="3995930" y="3068141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" idx="4"/>
            <a:endCxn id="36" idx="0"/>
          </p:cNvCxnSpPr>
          <p:nvPr/>
        </p:nvCxnSpPr>
        <p:spPr>
          <a:xfrm>
            <a:off x="3995930" y="3068141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4"/>
            <a:endCxn id="37" idx="0"/>
          </p:cNvCxnSpPr>
          <p:nvPr/>
        </p:nvCxnSpPr>
        <p:spPr>
          <a:xfrm>
            <a:off x="3995930" y="3068141"/>
            <a:ext cx="144017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4"/>
            <a:endCxn id="47" idx="0"/>
          </p:cNvCxnSpPr>
          <p:nvPr/>
        </p:nvCxnSpPr>
        <p:spPr>
          <a:xfrm>
            <a:off x="3995930" y="3068141"/>
            <a:ext cx="201624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4"/>
            <a:endCxn id="33" idx="0"/>
          </p:cNvCxnSpPr>
          <p:nvPr/>
        </p:nvCxnSpPr>
        <p:spPr>
          <a:xfrm flipH="1">
            <a:off x="3131825" y="3068141"/>
            <a:ext cx="144017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4"/>
            <a:endCxn id="31" idx="0"/>
          </p:cNvCxnSpPr>
          <p:nvPr/>
        </p:nvCxnSpPr>
        <p:spPr>
          <a:xfrm flipH="1">
            <a:off x="4283965" y="3068141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9" idx="4"/>
            <a:endCxn id="36" idx="0"/>
          </p:cNvCxnSpPr>
          <p:nvPr/>
        </p:nvCxnSpPr>
        <p:spPr>
          <a:xfrm>
            <a:off x="4572000" y="3068141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" idx="4"/>
            <a:endCxn id="37" idx="0"/>
          </p:cNvCxnSpPr>
          <p:nvPr/>
        </p:nvCxnSpPr>
        <p:spPr>
          <a:xfrm>
            <a:off x="4572000" y="3068141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0" idx="4"/>
            <a:endCxn id="37" idx="0"/>
          </p:cNvCxnSpPr>
          <p:nvPr/>
        </p:nvCxnSpPr>
        <p:spPr>
          <a:xfrm>
            <a:off x="5148070" y="3068141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9" idx="4"/>
            <a:endCxn id="47" idx="0"/>
          </p:cNvCxnSpPr>
          <p:nvPr/>
        </p:nvCxnSpPr>
        <p:spPr>
          <a:xfrm>
            <a:off x="4572000" y="3068141"/>
            <a:ext cx="144017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0" idx="4"/>
            <a:endCxn id="33" idx="0"/>
          </p:cNvCxnSpPr>
          <p:nvPr/>
        </p:nvCxnSpPr>
        <p:spPr>
          <a:xfrm flipH="1">
            <a:off x="3131825" y="3068141"/>
            <a:ext cx="201624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0" idx="4"/>
            <a:endCxn id="31" idx="0"/>
          </p:cNvCxnSpPr>
          <p:nvPr/>
        </p:nvCxnSpPr>
        <p:spPr>
          <a:xfrm flipH="1">
            <a:off x="4283965" y="3068141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0" idx="4"/>
            <a:endCxn id="36" idx="0"/>
          </p:cNvCxnSpPr>
          <p:nvPr/>
        </p:nvCxnSpPr>
        <p:spPr>
          <a:xfrm flipH="1">
            <a:off x="4860035" y="3068141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0" idx="4"/>
            <a:endCxn id="47" idx="0"/>
          </p:cNvCxnSpPr>
          <p:nvPr/>
        </p:nvCxnSpPr>
        <p:spPr>
          <a:xfrm>
            <a:off x="5148070" y="3068141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843790" y="4335495"/>
            <a:ext cx="5760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P(cat)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362253" y="4335495"/>
            <a:ext cx="69128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P(dog)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938323" y="4335495"/>
            <a:ext cx="6912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P(bird)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14393" y="4335495"/>
            <a:ext cx="6912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P(human)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090463" y="4335495"/>
            <a:ext cx="6912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P(dolphin)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724140" y="4335495"/>
            <a:ext cx="5760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P(field)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2959004" y="3829686"/>
            <a:ext cx="3225992" cy="288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131825" y="3656865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707895" y="3656865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283965" y="3656865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860035" y="3656865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436105" y="3656865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012175" y="3656865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3131825" y="4117721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3707895" y="4117721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283965" y="4117721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4860035" y="4117721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5436105" y="4117721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6012175" y="4117721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473031" y="3682885"/>
            <a:ext cx="2534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P(cat) + P(dog) + P(bird) + P(human) + P(dolphin) + P(field) = 1.0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843790" y="4546990"/>
            <a:ext cx="5760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0.06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362253" y="4546990"/>
            <a:ext cx="6912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0.63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938323" y="4546990"/>
            <a:ext cx="6912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0.02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514393" y="4546990"/>
            <a:ext cx="6912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0.26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090463" y="4546990"/>
            <a:ext cx="6912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0.00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724140" y="4546990"/>
            <a:ext cx="5760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0.03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477467" y="4299961"/>
            <a:ext cx="460856" cy="460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81" idx="2"/>
          </p:cNvCxnSpPr>
          <p:nvPr/>
        </p:nvCxnSpPr>
        <p:spPr>
          <a:xfrm flipH="1">
            <a:off x="3995930" y="2112512"/>
            <a:ext cx="115214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81" idx="2"/>
          </p:cNvCxnSpPr>
          <p:nvPr/>
        </p:nvCxnSpPr>
        <p:spPr>
          <a:xfrm>
            <a:off x="4111144" y="2112512"/>
            <a:ext cx="460856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81" idx="2"/>
          </p:cNvCxnSpPr>
          <p:nvPr/>
        </p:nvCxnSpPr>
        <p:spPr>
          <a:xfrm>
            <a:off x="4111144" y="2112512"/>
            <a:ext cx="1036926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83" idx="2"/>
          </p:cNvCxnSpPr>
          <p:nvPr/>
        </p:nvCxnSpPr>
        <p:spPr>
          <a:xfrm flipH="1">
            <a:off x="3995930" y="2112512"/>
            <a:ext cx="1036926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83" idx="2"/>
          </p:cNvCxnSpPr>
          <p:nvPr/>
        </p:nvCxnSpPr>
        <p:spPr>
          <a:xfrm flipH="1">
            <a:off x="4572000" y="2112512"/>
            <a:ext cx="460856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83" idx="2"/>
          </p:cNvCxnSpPr>
          <p:nvPr/>
        </p:nvCxnSpPr>
        <p:spPr>
          <a:xfrm>
            <a:off x="5032856" y="2112512"/>
            <a:ext cx="115214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650288" y="1189182"/>
            <a:ext cx="92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Pixel 1 value [0, 1]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572000" y="1189182"/>
            <a:ext cx="92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Pixel 2 value [0, 1]</a:t>
            </a:r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Challenge: Illumination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10707" y="1938073"/>
            <a:ext cx="8122587" cy="1852641"/>
            <a:chOff x="539510" y="1938073"/>
            <a:chExt cx="8122587" cy="1852641"/>
          </a:xfrm>
        </p:grpSpPr>
        <p:pic>
          <p:nvPicPr>
            <p:cNvPr id="4" name="Picture 3" descr="C:\Users\sgmustadio\Downloads\cat-3169476_1920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74218" y="1938073"/>
              <a:ext cx="2765136" cy="1843424"/>
            </a:xfrm>
            <a:prstGeom prst="rect">
              <a:avLst/>
            </a:prstGeom>
            <a:noFill/>
          </p:spPr>
        </p:pic>
        <p:pic>
          <p:nvPicPr>
            <p:cNvPr id="5" name="Picture 12" descr="C:\Users\sgmustadio\Downloads\22553764744_8c9a37bb42_c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96961" y="1938073"/>
              <a:ext cx="2765136" cy="1852641"/>
            </a:xfrm>
            <a:prstGeom prst="rect">
              <a:avLst/>
            </a:prstGeom>
            <a:noFill/>
          </p:spPr>
        </p:pic>
        <p:pic>
          <p:nvPicPr>
            <p:cNvPr id="6" name="Picture 5" descr="C:\Users\sgmustadio\Downloads\9230474439_eb3a4975f6_k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9510" y="1938073"/>
              <a:ext cx="2457899" cy="1843424"/>
            </a:xfrm>
            <a:prstGeom prst="rect">
              <a:avLst/>
            </a:prstGeom>
            <a:noFill/>
          </p:spPr>
        </p:pic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Challenge: Deformation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00917" y="1938073"/>
            <a:ext cx="8142166" cy="1843424"/>
            <a:chOff x="193868" y="1938073"/>
            <a:chExt cx="8142166" cy="1843424"/>
          </a:xfrm>
        </p:grpSpPr>
        <p:pic>
          <p:nvPicPr>
            <p:cNvPr id="7" name="Picture 11" descr="C:\Users\sgmustadio\Downloads\29573491896_49d804d597_c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35814" y="1938073"/>
              <a:ext cx="2457898" cy="1843424"/>
            </a:xfrm>
            <a:prstGeom prst="rect">
              <a:avLst/>
            </a:prstGeom>
            <a:noFill/>
          </p:spPr>
        </p:pic>
        <p:pic>
          <p:nvPicPr>
            <p:cNvPr id="8" name="Picture 2" descr="C:\Users\sgmustadio\Downloads\kitten-1285341_192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51319" y="1938073"/>
              <a:ext cx="2784715" cy="1843424"/>
            </a:xfrm>
            <a:prstGeom prst="rect">
              <a:avLst/>
            </a:prstGeom>
            <a:noFill/>
          </p:spPr>
        </p:pic>
        <p:pic>
          <p:nvPicPr>
            <p:cNvPr id="4098" name="Picture 2" descr="C:\Users\sgmustadio\Downloads\cat-2934720_640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3868" y="1938073"/>
              <a:ext cx="2769462" cy="1843423"/>
            </a:xfrm>
            <a:prstGeom prst="rect">
              <a:avLst/>
            </a:prstGeom>
            <a:noFill/>
          </p:spPr>
        </p:pic>
      </p:grpSp>
      <p:pic>
        <p:nvPicPr>
          <p:cNvPr id="11" name="Picture 9" descr="C:\Users\sgmustadio\Downloads\3566415050_2e13025aac_c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82341" y="3800700"/>
            <a:ext cx="979319" cy="1305758"/>
          </a:xfrm>
          <a:prstGeom prst="rect">
            <a:avLst/>
          </a:prstGeom>
          <a:noFill/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Challenge: Occlusion</a:t>
            </a:r>
          </a:p>
        </p:txBody>
      </p:sp>
      <p:pic>
        <p:nvPicPr>
          <p:cNvPr id="9" name="Picture 8" descr="C:\Users\sgmustadio\Downloads\25843513336_d2d2b455d6_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366" y="1938073"/>
            <a:ext cx="2457897" cy="1843423"/>
          </a:xfrm>
          <a:prstGeom prst="rect">
            <a:avLst/>
          </a:prstGeom>
          <a:noFill/>
        </p:spPr>
      </p:pic>
      <p:pic>
        <p:nvPicPr>
          <p:cNvPr id="10" name="Picture 7" descr="E:\Google Drive\Editing - Video\Course - Embedded Machine Learning Vision\1.2.1 - What is Image Classification\cat-gra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0348" y="1938073"/>
            <a:ext cx="2457898" cy="1843424"/>
          </a:xfrm>
          <a:prstGeom prst="rect">
            <a:avLst/>
          </a:prstGeom>
          <a:noFill/>
        </p:spPr>
      </p:pic>
      <p:pic>
        <p:nvPicPr>
          <p:cNvPr id="11" name="Picture 13" descr="C:\Users\sgmustadio\Downloads\44352240074_04f04b542e_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40328" y="1938073"/>
            <a:ext cx="1403306" cy="1843424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gmustadio\Downloads\animals-2222007_192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460" y="1048980"/>
            <a:ext cx="9150921" cy="3045541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1707645"/>
            <a:ext cx="2087880" cy="2377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19068E-6 L 0.13386 2.19068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86 2.19068E-6 L 0.25 2.19068E-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gmustadio\Downloads\9230474439_eb3a4975f6_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573" y="440291"/>
            <a:ext cx="4939821" cy="3704865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5207" y="2456536"/>
            <a:ext cx="2249127" cy="201404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589818" y="1938073"/>
            <a:ext cx="230428" cy="2304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89818" y="2168501"/>
            <a:ext cx="1555389" cy="23042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20246" y="1938073"/>
            <a:ext cx="3571634" cy="5184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27775" y="440291"/>
            <a:ext cx="3016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Resolution: 2048 x 1536 pixels</a:t>
            </a:r>
          </a:p>
          <a:p>
            <a:r>
              <a:rPr lang="en-US" dirty="0"/>
              <a:t>Bit depth: 24 bits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27775" y="1073968"/>
            <a:ext cx="353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Numpy</a:t>
            </a:r>
            <a:r>
              <a:rPr lang="en-US" dirty="0"/>
              <a:t> array shape: (1536, 2048, 3)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gmustadio\Downloads\9230474439_eb3a4975f6_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573" y="440291"/>
            <a:ext cx="4939821" cy="370486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6069782" y="1650038"/>
            <a:ext cx="1036926" cy="10369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522976" y="2168501"/>
            <a:ext cx="54680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06708" y="2168501"/>
            <a:ext cx="54680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82778" y="1995680"/>
            <a:ext cx="49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pic>
        <p:nvPicPr>
          <p:cNvPr id="3074" name="Picture 2" descr="C:\Users\sgmustadio\Downloads\30859253268_27bdebc6dd_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4043" y="2053287"/>
            <a:ext cx="843540" cy="843540"/>
          </a:xfrm>
          <a:prstGeom prst="rect">
            <a:avLst/>
          </a:prstGeom>
          <a:noFill/>
        </p:spPr>
      </p:pic>
      <p:pic>
        <p:nvPicPr>
          <p:cNvPr id="3075" name="Picture 3" descr="C:\Users\sgmustadio\Downloads\1139134023_c497d6b907_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4043" y="3530504"/>
            <a:ext cx="838004" cy="835909"/>
          </a:xfrm>
          <a:prstGeom prst="rect">
            <a:avLst/>
          </a:prstGeom>
          <a:noFill/>
        </p:spPr>
      </p:pic>
      <p:pic>
        <p:nvPicPr>
          <p:cNvPr id="3076" name="Picture 4" descr="C:\Users\sgmustadio\Downloads\41869612482_ea04d0c2da_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54568" y="3472897"/>
            <a:ext cx="979319" cy="734489"/>
          </a:xfrm>
          <a:prstGeom prst="rect">
            <a:avLst/>
          </a:prstGeom>
          <a:noFill/>
        </p:spPr>
      </p:pic>
      <p:pic>
        <p:nvPicPr>
          <p:cNvPr id="3078" name="Picture 6" descr="C:\Users\sgmustadio\Downloads\3536532386_d71c3e04df_c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45" y="3876146"/>
            <a:ext cx="979318" cy="734488"/>
          </a:xfrm>
          <a:prstGeom prst="rect">
            <a:avLst/>
          </a:prstGeom>
          <a:noFill/>
        </p:spPr>
      </p:pic>
      <p:pic>
        <p:nvPicPr>
          <p:cNvPr id="9" name="Picture 2" descr="C:\Users\sgmustadio\Downloads\30859253268_27bdebc6dd_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8498" y="2053287"/>
            <a:ext cx="843540" cy="843540"/>
          </a:xfrm>
          <a:prstGeom prst="rect">
            <a:avLst/>
          </a:prstGeom>
          <a:noFill/>
        </p:spPr>
      </p:pic>
      <p:pic>
        <p:nvPicPr>
          <p:cNvPr id="3079" name="Picture 7" descr="C:\Users\sgmustadio\Downloads\attractive-1869761_64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3472897"/>
            <a:ext cx="1125093" cy="748890"/>
          </a:xfrm>
          <a:prstGeom prst="rect">
            <a:avLst/>
          </a:prstGeom>
          <a:noFill/>
        </p:spPr>
      </p:pic>
      <p:pic>
        <p:nvPicPr>
          <p:cNvPr id="3077" name="Picture 5" descr="C:\Users\sgmustadio\Downloads\8107505945_70d5fe7f61_c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05677" y="3876146"/>
            <a:ext cx="1077542" cy="748891"/>
          </a:xfrm>
          <a:prstGeom prst="rect">
            <a:avLst/>
          </a:prstGeom>
          <a:noFill/>
        </p:spPr>
      </p:pic>
      <p:pic>
        <p:nvPicPr>
          <p:cNvPr id="11" name="Picture 3" descr="C:\Users\sgmustadio\Downloads\1139134023_c497d6b907_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1144" y="3818539"/>
            <a:ext cx="838004" cy="835909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864471" y="3008916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08926" y="3008916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03615" y="1419610"/>
            <a:ext cx="129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One-</a:t>
            </a:r>
            <a:r>
              <a:rPr lang="en-US" dirty="0" err="1"/>
              <a:t>vs</a:t>
            </a:r>
            <a:r>
              <a:rPr lang="en-US" dirty="0"/>
              <a:t>-One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48070" y="1419610"/>
            <a:ext cx="130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One-</a:t>
            </a:r>
            <a:r>
              <a:rPr lang="en-US" dirty="0" err="1"/>
              <a:t>vs</a:t>
            </a:r>
            <a:r>
              <a:rPr lang="en-US" dirty="0"/>
              <a:t>-Rest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6972" y="2283715"/>
            <a:ext cx="8390057" cy="843540"/>
            <a:chOff x="41612" y="2283715"/>
            <a:chExt cx="8390057" cy="843540"/>
          </a:xfrm>
        </p:grpSpPr>
        <p:pic>
          <p:nvPicPr>
            <p:cNvPr id="4" name="Picture 4" descr="C:\Users\sgmustadio\Downloads\41869612482_ea04d0c2da_c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54568" y="2283715"/>
              <a:ext cx="979319" cy="734489"/>
            </a:xfrm>
            <a:prstGeom prst="rect">
              <a:avLst/>
            </a:prstGeom>
            <a:noFill/>
          </p:spPr>
        </p:pic>
        <p:pic>
          <p:nvPicPr>
            <p:cNvPr id="5" name="Picture 6" descr="C:\Users\sgmustadio\Downloads\3536532386_d71c3e04df_c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52351" y="2298118"/>
              <a:ext cx="979318" cy="734488"/>
            </a:xfrm>
            <a:prstGeom prst="rect">
              <a:avLst/>
            </a:prstGeom>
            <a:noFill/>
          </p:spPr>
        </p:pic>
        <p:pic>
          <p:nvPicPr>
            <p:cNvPr id="6" name="Picture 7" descr="C:\Users\sgmustadio\Downloads\attractive-1869761_640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28576" y="2341322"/>
              <a:ext cx="1125093" cy="748890"/>
            </a:xfrm>
            <a:prstGeom prst="rect">
              <a:avLst/>
            </a:prstGeom>
            <a:noFill/>
          </p:spPr>
        </p:pic>
        <p:pic>
          <p:nvPicPr>
            <p:cNvPr id="7" name="Picture 5" descr="C:\Users\sgmustadio\Downloads\8107505945_70d5fe7f61_c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58563" y="2283715"/>
              <a:ext cx="1077542" cy="748891"/>
            </a:xfrm>
            <a:prstGeom prst="rect">
              <a:avLst/>
            </a:prstGeom>
            <a:noFill/>
          </p:spPr>
        </p:pic>
        <p:pic>
          <p:nvPicPr>
            <p:cNvPr id="8" name="Picture 3" descr="C:\Users\sgmustadio\Downloads\1139134023_c497d6b907_c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03615" y="2283715"/>
              <a:ext cx="838004" cy="835909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2267720" y="2514143"/>
              <a:ext cx="435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vs.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06260" y="2514143"/>
              <a:ext cx="435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vs.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61649" y="2514143"/>
              <a:ext cx="435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vs.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91494" y="2514143"/>
              <a:ext cx="435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vs.</a:t>
              </a:r>
            </a:p>
          </p:txBody>
        </p:sp>
        <p:pic>
          <p:nvPicPr>
            <p:cNvPr id="13" name="Picture 2" descr="C:\Users\sgmustadio\Downloads\30859253268_27bdebc6dd_c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1612" y="2283715"/>
              <a:ext cx="843540" cy="843540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910696" y="2514143"/>
              <a:ext cx="435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vs.</a:t>
              </a:r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Multiclass: One-</a:t>
            </a:r>
            <a:r>
              <a:rPr lang="en-US" dirty="0" err="1"/>
              <a:t>vs</a:t>
            </a:r>
            <a:r>
              <a:rPr lang="en-US" dirty="0"/>
              <a:t>-One</a:t>
            </a:r>
          </a:p>
        </p:txBody>
      </p:sp>
      <p:pic>
        <p:nvPicPr>
          <p:cNvPr id="4" name="Picture 4" descr="C:\Users\sgmustadio\Downloads\41869612482_ea04d0c2da_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9257" y="3493462"/>
            <a:ext cx="979319" cy="734489"/>
          </a:xfrm>
          <a:prstGeom prst="rect">
            <a:avLst/>
          </a:prstGeom>
          <a:noFill/>
        </p:spPr>
      </p:pic>
      <p:pic>
        <p:nvPicPr>
          <p:cNvPr id="5" name="Picture 6" descr="C:\Users\sgmustadio\Downloads\3536532386_d71c3e04df_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9257" y="4343165"/>
            <a:ext cx="979318" cy="734488"/>
          </a:xfrm>
          <a:prstGeom prst="rect">
            <a:avLst/>
          </a:prstGeom>
          <a:noFill/>
        </p:spPr>
      </p:pic>
      <p:pic>
        <p:nvPicPr>
          <p:cNvPr id="6" name="Picture 7" descr="C:\Users\sgmustadio\Downloads\attractive-1869761_64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49257" y="1880466"/>
            <a:ext cx="1125093" cy="748890"/>
          </a:xfrm>
          <a:prstGeom prst="rect">
            <a:avLst/>
          </a:prstGeom>
          <a:noFill/>
        </p:spPr>
      </p:pic>
      <p:pic>
        <p:nvPicPr>
          <p:cNvPr id="7" name="Picture 5" descr="C:\Users\sgmustadio\Downloads\8107505945_70d5fe7f61_c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9257" y="2686964"/>
            <a:ext cx="1077542" cy="748891"/>
          </a:xfrm>
          <a:prstGeom prst="rect">
            <a:avLst/>
          </a:prstGeom>
          <a:noFill/>
        </p:spPr>
      </p:pic>
      <p:pic>
        <p:nvPicPr>
          <p:cNvPr id="8" name="Picture 3" descr="C:\Users\sgmustadio\Downloads\1139134023_c497d6b907_c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47381" y="1073969"/>
            <a:ext cx="750767" cy="74889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288401" y="2053287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6954" y="2917392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6338" y="3723890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88400" y="4559190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  <p:pic>
        <p:nvPicPr>
          <p:cNvPr id="13" name="Picture 2" descr="C:\Users\sgmustadio\Downloads\30859253268_27bdebc6dd_c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6689" y="1073968"/>
            <a:ext cx="748891" cy="748891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235773" y="1304396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  <p:pic>
        <p:nvPicPr>
          <p:cNvPr id="19" name="Picture 2" descr="C:\Users\sgmustadio\Downloads\30859253268_27bdebc6dd_c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6689" y="1880466"/>
            <a:ext cx="748891" cy="748891"/>
          </a:xfrm>
          <a:prstGeom prst="rect">
            <a:avLst/>
          </a:prstGeom>
          <a:noFill/>
        </p:spPr>
      </p:pic>
      <p:pic>
        <p:nvPicPr>
          <p:cNvPr id="20" name="Picture 2" descr="C:\Users\sgmustadio\Downloads\30859253268_27bdebc6dd_c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6689" y="2686964"/>
            <a:ext cx="748891" cy="748891"/>
          </a:xfrm>
          <a:prstGeom prst="rect">
            <a:avLst/>
          </a:prstGeom>
          <a:noFill/>
        </p:spPr>
      </p:pic>
      <p:pic>
        <p:nvPicPr>
          <p:cNvPr id="21" name="Picture 2" descr="C:\Users\sgmustadio\Downloads\30859253268_27bdebc6dd_c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6689" y="3493462"/>
            <a:ext cx="748891" cy="748891"/>
          </a:xfrm>
          <a:prstGeom prst="rect">
            <a:avLst/>
          </a:prstGeom>
          <a:noFill/>
        </p:spPr>
      </p:pic>
      <p:pic>
        <p:nvPicPr>
          <p:cNvPr id="22" name="Picture 2" descr="C:\Users\sgmustadio\Downloads\30859253268_27bdebc6dd_c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6689" y="4299960"/>
            <a:ext cx="748891" cy="748891"/>
          </a:xfrm>
          <a:prstGeom prst="rect">
            <a:avLst/>
          </a:prstGeom>
          <a:noFill/>
        </p:spPr>
      </p:pic>
      <p:pic>
        <p:nvPicPr>
          <p:cNvPr id="23" name="Picture 4" descr="C:\Users\sgmustadio\Downloads\41869612482_ea04d0c2da_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0738" y="3493462"/>
            <a:ext cx="979319" cy="734489"/>
          </a:xfrm>
          <a:prstGeom prst="rect">
            <a:avLst/>
          </a:prstGeom>
          <a:noFill/>
        </p:spPr>
      </p:pic>
      <p:pic>
        <p:nvPicPr>
          <p:cNvPr id="24" name="Picture 6" descr="C:\Users\sgmustadio\Downloads\3536532386_d71c3e04df_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00738" y="4343165"/>
            <a:ext cx="979318" cy="734488"/>
          </a:xfrm>
          <a:prstGeom prst="rect">
            <a:avLst/>
          </a:prstGeom>
          <a:noFill/>
        </p:spPr>
      </p:pic>
      <p:pic>
        <p:nvPicPr>
          <p:cNvPr id="25" name="Picture 7" descr="C:\Users\sgmustadio\Downloads\attractive-1869761_64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00738" y="1880466"/>
            <a:ext cx="1125093" cy="748890"/>
          </a:xfrm>
          <a:prstGeom prst="rect">
            <a:avLst/>
          </a:prstGeom>
          <a:noFill/>
        </p:spPr>
      </p:pic>
      <p:pic>
        <p:nvPicPr>
          <p:cNvPr id="26" name="Picture 5" descr="C:\Users\sgmustadio\Downloads\8107505945_70d5fe7f61_c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00738" y="2686964"/>
            <a:ext cx="1077542" cy="748891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4239882" y="2053287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48435" y="2917392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07819" y="3723890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39881" y="4559190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  <p:pic>
        <p:nvPicPr>
          <p:cNvPr id="39" name="Picture 3" descr="C:\Users\sgmustadio\Downloads\1139134023_c497d6b907_c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04646" y="1880466"/>
            <a:ext cx="750767" cy="748890"/>
          </a:xfrm>
          <a:prstGeom prst="rect">
            <a:avLst/>
          </a:prstGeom>
          <a:noFill/>
        </p:spPr>
      </p:pic>
      <p:pic>
        <p:nvPicPr>
          <p:cNvPr id="40" name="Picture 3" descr="C:\Users\sgmustadio\Downloads\1139134023_c497d6b907_c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04646" y="2686964"/>
            <a:ext cx="750767" cy="748890"/>
          </a:xfrm>
          <a:prstGeom prst="rect">
            <a:avLst/>
          </a:prstGeom>
          <a:noFill/>
        </p:spPr>
      </p:pic>
      <p:pic>
        <p:nvPicPr>
          <p:cNvPr id="41" name="Picture 3" descr="C:\Users\sgmustadio\Downloads\1139134023_c497d6b907_c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04646" y="3493462"/>
            <a:ext cx="750767" cy="748890"/>
          </a:xfrm>
          <a:prstGeom prst="rect">
            <a:avLst/>
          </a:prstGeom>
          <a:noFill/>
        </p:spPr>
      </p:pic>
      <p:pic>
        <p:nvPicPr>
          <p:cNvPr id="42" name="Picture 3" descr="C:\Users\sgmustadio\Downloads\1139134023_c497d6b907_c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04646" y="4299960"/>
            <a:ext cx="750767" cy="748890"/>
          </a:xfrm>
          <a:prstGeom prst="rect">
            <a:avLst/>
          </a:prstGeom>
          <a:noFill/>
        </p:spPr>
      </p:pic>
      <p:pic>
        <p:nvPicPr>
          <p:cNvPr id="43" name="Picture 4" descr="C:\Users\sgmustadio\Downloads\41869612482_ea04d0c2da_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5039" y="3493462"/>
            <a:ext cx="979319" cy="734489"/>
          </a:xfrm>
          <a:prstGeom prst="rect">
            <a:avLst/>
          </a:prstGeom>
          <a:noFill/>
        </p:spPr>
      </p:pic>
      <p:pic>
        <p:nvPicPr>
          <p:cNvPr id="44" name="Picture 6" descr="C:\Users\sgmustadio\Downloads\3536532386_d71c3e04df_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25039" y="4343165"/>
            <a:ext cx="979318" cy="734488"/>
          </a:xfrm>
          <a:prstGeom prst="rect">
            <a:avLst/>
          </a:prstGeom>
          <a:noFill/>
        </p:spPr>
      </p:pic>
      <p:pic>
        <p:nvPicPr>
          <p:cNvPr id="46" name="Picture 5" descr="C:\Users\sgmustadio\Downloads\8107505945_70d5fe7f61_c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25039" y="2686964"/>
            <a:ext cx="1077542" cy="748891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/>
        </p:nvSpPr>
        <p:spPr>
          <a:xfrm>
            <a:off x="7372736" y="2917392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32120" y="3723890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64182" y="4559190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  <p:pic>
        <p:nvPicPr>
          <p:cNvPr id="59" name="Picture 7" descr="C:\Users\sgmustadio\Downloads\attractive-1869761_64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84996" y="2686964"/>
            <a:ext cx="1125093" cy="748890"/>
          </a:xfrm>
          <a:prstGeom prst="rect">
            <a:avLst/>
          </a:prstGeom>
          <a:noFill/>
        </p:spPr>
      </p:pic>
      <p:pic>
        <p:nvPicPr>
          <p:cNvPr id="60" name="Picture 7" descr="C:\Users\sgmustadio\Downloads\attractive-1869761_64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84996" y="3493462"/>
            <a:ext cx="1125093" cy="748890"/>
          </a:xfrm>
          <a:prstGeom prst="rect">
            <a:avLst/>
          </a:prstGeom>
          <a:noFill/>
        </p:spPr>
      </p:pic>
      <p:pic>
        <p:nvPicPr>
          <p:cNvPr id="61" name="Picture 7" descr="C:\Users\sgmustadio\Downloads\attractive-1869761_64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84996" y="4299960"/>
            <a:ext cx="1125093" cy="748890"/>
          </a:xfrm>
          <a:prstGeom prst="rect">
            <a:avLst/>
          </a:prstGeom>
          <a:noFill/>
        </p:spPr>
      </p:pic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49" grpId="0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Multiclass: One-</a:t>
            </a:r>
            <a:r>
              <a:rPr lang="en-US" dirty="0" err="1"/>
              <a:t>vs</a:t>
            </a:r>
            <a:r>
              <a:rPr lang="en-US" dirty="0"/>
              <a:t>-Rest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54724" y="1707645"/>
            <a:ext cx="7834552" cy="2601161"/>
            <a:chOff x="193868" y="2053287"/>
            <a:chExt cx="7834552" cy="2601161"/>
          </a:xfrm>
        </p:grpSpPr>
        <p:pic>
          <p:nvPicPr>
            <p:cNvPr id="3076" name="Picture 4" descr="C:\Users\sgmustadio\Downloads\41869612482_ea04d0c2da_c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37292" y="3472897"/>
              <a:ext cx="979319" cy="734489"/>
            </a:xfrm>
            <a:prstGeom prst="rect">
              <a:avLst/>
            </a:prstGeom>
            <a:noFill/>
          </p:spPr>
        </p:pic>
        <p:pic>
          <p:nvPicPr>
            <p:cNvPr id="3078" name="Picture 6" descr="C:\Users\sgmustadio\Downloads\3536532386_d71c3e04df_c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70969" y="3876146"/>
              <a:ext cx="979318" cy="734488"/>
            </a:xfrm>
            <a:prstGeom prst="rect">
              <a:avLst/>
            </a:prstGeom>
            <a:noFill/>
          </p:spPr>
        </p:pic>
        <p:pic>
          <p:nvPicPr>
            <p:cNvPr id="9" name="Picture 2" descr="C:\Users\sgmustadio\Downloads\30859253268_27bdebc6dd_c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61222" y="2053287"/>
              <a:ext cx="843540" cy="843540"/>
            </a:xfrm>
            <a:prstGeom prst="rect">
              <a:avLst/>
            </a:prstGeom>
            <a:noFill/>
          </p:spPr>
        </p:pic>
        <p:pic>
          <p:nvPicPr>
            <p:cNvPr id="3079" name="Picture 7" descr="C:\Users\sgmustadio\Downloads\attractive-1869761_640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54724" y="3472897"/>
              <a:ext cx="1125093" cy="748890"/>
            </a:xfrm>
            <a:prstGeom prst="rect">
              <a:avLst/>
            </a:prstGeom>
            <a:noFill/>
          </p:spPr>
        </p:pic>
        <p:pic>
          <p:nvPicPr>
            <p:cNvPr id="3077" name="Picture 5" descr="C:\Users\sgmustadio\Downloads\8107505945_70d5fe7f61_c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88401" y="3876146"/>
              <a:ext cx="1077542" cy="748891"/>
            </a:xfrm>
            <a:prstGeom prst="rect">
              <a:avLst/>
            </a:prstGeom>
            <a:noFill/>
          </p:spPr>
        </p:pic>
        <p:pic>
          <p:nvPicPr>
            <p:cNvPr id="11" name="Picture 3" descr="C:\Users\sgmustadio\Downloads\1139134023_c497d6b907_c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93868" y="3818539"/>
              <a:ext cx="838004" cy="835909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691650" y="3008916"/>
              <a:ext cx="435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vs.</a:t>
              </a:r>
            </a:p>
          </p:txBody>
        </p:sp>
        <p:pic>
          <p:nvPicPr>
            <p:cNvPr id="16" name="Picture 4" descr="C:\Users\sgmustadio\Downloads\41869612482_ea04d0c2da_c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15425" y="3472897"/>
              <a:ext cx="979319" cy="734489"/>
            </a:xfrm>
            <a:prstGeom prst="rect">
              <a:avLst/>
            </a:prstGeom>
            <a:noFill/>
          </p:spPr>
        </p:pic>
        <p:pic>
          <p:nvPicPr>
            <p:cNvPr id="17" name="Picture 6" descr="C:\Users\sgmustadio\Downloads\3536532386_d71c3e04df_c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49102" y="3876146"/>
              <a:ext cx="979318" cy="734488"/>
            </a:xfrm>
            <a:prstGeom prst="rect">
              <a:avLst/>
            </a:prstGeom>
            <a:noFill/>
          </p:spPr>
        </p:pic>
        <p:pic>
          <p:nvPicPr>
            <p:cNvPr id="19" name="Picture 7" descr="C:\Users\sgmustadio\Downloads\attractive-1869761_640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32857" y="3472897"/>
              <a:ext cx="1125093" cy="748890"/>
            </a:xfrm>
            <a:prstGeom prst="rect">
              <a:avLst/>
            </a:prstGeom>
            <a:noFill/>
          </p:spPr>
        </p:pic>
        <p:pic>
          <p:nvPicPr>
            <p:cNvPr id="20" name="Picture 5" descr="C:\Users\sgmustadio\Downloads\8107505945_70d5fe7f61_c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66534" y="3876146"/>
              <a:ext cx="1077542" cy="748891"/>
            </a:xfrm>
            <a:prstGeom prst="rect">
              <a:avLst/>
            </a:prstGeom>
            <a:noFill/>
          </p:spPr>
        </p:pic>
        <p:pic>
          <p:nvPicPr>
            <p:cNvPr id="21" name="Picture 3" descr="C:\Users\sgmustadio\Downloads\1139134023_c497d6b907_c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839355" y="2053287"/>
              <a:ext cx="838004" cy="835909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6069783" y="3008916"/>
              <a:ext cx="435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vs.</a:t>
              </a:r>
            </a:p>
          </p:txBody>
        </p:sp>
        <p:pic>
          <p:nvPicPr>
            <p:cNvPr id="18" name="Picture 2" descr="C:\Users\sgmustadio\Downloads\30859253268_27bdebc6dd_c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629608" y="3839104"/>
              <a:ext cx="806498" cy="806498"/>
            </a:xfrm>
            <a:prstGeom prst="rect">
              <a:avLst/>
            </a:prstGeom>
            <a:noFill/>
          </p:spPr>
        </p:pic>
      </p:grp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41" idx="0"/>
          </p:cNvCxnSpPr>
          <p:nvPr/>
        </p:nvCxnSpPr>
        <p:spPr>
          <a:xfrm>
            <a:off x="2860183" y="4011925"/>
            <a:ext cx="29215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012583" y="1592431"/>
            <a:ext cx="4028" cy="25718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(k-NN)</a:t>
            </a:r>
          </a:p>
        </p:txBody>
      </p:sp>
      <p:sp>
        <p:nvSpPr>
          <p:cNvPr id="13" name="Oval 12"/>
          <p:cNvSpPr/>
          <p:nvPr/>
        </p:nvSpPr>
        <p:spPr>
          <a:xfrm>
            <a:off x="3247039" y="2859785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19860" y="2398929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92681" y="3147820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80716" y="2283715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1144" y="2629357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65502" y="3608676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56786" y="2802178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77467" y="2629357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77467" y="3493462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11144" y="3263034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14393" y="2456536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4456786" y="1707645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4226358" y="3032606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4802428" y="2168501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3823109" y="1995680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5032856" y="2110894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5148070" y="2283715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5263284" y="2686964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4744821" y="1880466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4975249" y="1707645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5436105" y="1995680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4111144" y="2283715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5954568" y="1650038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56786" y="3608676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5436105" y="2398929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5493712" y="2974999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41572" y="2110894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687214" y="3205427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728576" y="40119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36105" y="406953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255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55755" y="159243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255</a:t>
            </a:r>
          </a:p>
        </p:txBody>
      </p:sp>
      <p:sp>
        <p:nvSpPr>
          <p:cNvPr id="48" name="Oval 47"/>
          <p:cNvSpPr/>
          <p:nvPr/>
        </p:nvSpPr>
        <p:spPr>
          <a:xfrm>
            <a:off x="5954568" y="1995680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069782" y="1534824"/>
            <a:ext cx="49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69782" y="1880466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</a:t>
            </a:r>
          </a:p>
        </p:txBody>
      </p:sp>
      <p:sp>
        <p:nvSpPr>
          <p:cNvPr id="51" name="TextBox 50"/>
          <p:cNvSpPr txBox="1"/>
          <p:nvPr/>
        </p:nvSpPr>
        <p:spPr>
          <a:xfrm rot="16200000">
            <a:off x="2346563" y="2608121"/>
            <a:ext cx="78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 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38323" y="4069532"/>
            <a:ext cx="78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 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341572" y="2341322"/>
            <a:ext cx="115214" cy="1152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398645" y="2400300"/>
            <a:ext cx="179070" cy="11811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4175760" y="2356485"/>
            <a:ext cx="223419" cy="4244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4399179" y="2165985"/>
            <a:ext cx="3276" cy="23294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954568" y="2341322"/>
            <a:ext cx="115214" cy="1152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069782" y="2226108"/>
            <a:ext cx="108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Unknown</a:t>
            </a:r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8" grpId="0" animBg="1"/>
      <p:bldP spid="49" grpId="0"/>
      <p:bldP spid="50" grpId="0"/>
      <p:bldP spid="53" grpId="0" animBg="1"/>
      <p:bldP spid="64" grpId="0" animBg="1"/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</p:txBody>
      </p:sp>
      <p:cxnSp>
        <p:nvCxnSpPr>
          <p:cNvPr id="4" name="Straight Arrow Connector 3"/>
          <p:cNvCxnSpPr>
            <a:stCxn id="34" idx="0"/>
          </p:cNvCxnSpPr>
          <p:nvPr/>
        </p:nvCxnSpPr>
        <p:spPr>
          <a:xfrm>
            <a:off x="2860183" y="4011925"/>
            <a:ext cx="29215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012583" y="1592431"/>
            <a:ext cx="4028" cy="25718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247039" y="2859785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860" y="2398929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92681" y="3147820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80716" y="2283715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11144" y="2629357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65502" y="3608676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56786" y="2802178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77467" y="2629357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77467" y="3493462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11144" y="3263034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514393" y="2456536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4456786" y="1707645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4226358" y="3032606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4802428" y="2168501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3823109" y="1995680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032856" y="2110894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5148070" y="2283715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5263284" y="2686964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4744821" y="1880466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4975249" y="1707645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436105" y="1995680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4111144" y="2283715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5954568" y="1650038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56786" y="3608676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5436105" y="2398929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5493712" y="2974999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341572" y="2110894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687214" y="3205427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728576" y="40119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36105" y="406953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255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55755" y="159243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255</a:t>
            </a:r>
          </a:p>
        </p:txBody>
      </p:sp>
      <p:sp>
        <p:nvSpPr>
          <p:cNvPr id="37" name="Oval 36"/>
          <p:cNvSpPr/>
          <p:nvPr/>
        </p:nvSpPr>
        <p:spPr>
          <a:xfrm>
            <a:off x="5954568" y="1995680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069782" y="1534824"/>
            <a:ext cx="49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69782" y="1880466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2346563" y="2608121"/>
            <a:ext cx="78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38323" y="4069532"/>
            <a:ext cx="78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 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954568" y="2341322"/>
            <a:ext cx="115214" cy="1152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069782" y="2226108"/>
            <a:ext cx="108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Unknown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4283965" y="1707645"/>
            <a:ext cx="1267354" cy="20738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975249" y="2571750"/>
            <a:ext cx="115214" cy="1152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5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385</Words>
  <Application>Microsoft Office PowerPoint</Application>
  <PresentationFormat>On-screen Show (16:9)</PresentationFormat>
  <Paragraphs>117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Computer Vision with Embedded Machine Learning</vt:lpstr>
      <vt:lpstr>PowerPoint Presentation</vt:lpstr>
      <vt:lpstr>PowerPoint Presentation</vt:lpstr>
      <vt:lpstr>Binary Classification</vt:lpstr>
      <vt:lpstr>Multiclass Classification</vt:lpstr>
      <vt:lpstr>Multiclass: One-vs-One</vt:lpstr>
      <vt:lpstr>Multiclass: One-vs-Rest</vt:lpstr>
      <vt:lpstr>k-Nearest Neighbors (k-NN)</vt:lpstr>
      <vt:lpstr>Support Vector Machine (SVM)</vt:lpstr>
      <vt:lpstr>Neural Network (NN)</vt:lpstr>
      <vt:lpstr>Neural Network (NN)</vt:lpstr>
      <vt:lpstr>Neural Network (NN)</vt:lpstr>
      <vt:lpstr>Challenge: Illumination</vt:lpstr>
      <vt:lpstr>Challenge: Deformation</vt:lpstr>
      <vt:lpstr>Challenge: Occlusion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sgmustadio</dc:creator>
  <cp:lastModifiedBy>Shawn Hymel</cp:lastModifiedBy>
  <cp:revision>175</cp:revision>
  <dcterms:created xsi:type="dcterms:W3CDTF">2006-08-16T00:00:00Z</dcterms:created>
  <dcterms:modified xsi:type="dcterms:W3CDTF">2023-02-17T18:51:43Z</dcterms:modified>
</cp:coreProperties>
</file>