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3D3D3D"/>
    <a:srgbClr val="474747"/>
    <a:srgbClr val="606060"/>
    <a:srgbClr val="7E7E7E"/>
    <a:srgbClr val="919191"/>
    <a:srgbClr val="9D9D9D"/>
    <a:srgbClr val="969696"/>
    <a:srgbClr val="7C7C7C"/>
    <a:srgbClr val="52525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87" y="-6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AB97-009D-4823-BD34-055E9A9624D6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B75-7777-426A-A379-5D28ED409A58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E5BD-9422-4A65-8AC9-7F93851C3FE5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976-7C73-4202-B446-BF900E9CEE0C}" type="datetime1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631C-643C-46A3-8AB8-9A1E2B4C98CB}" type="datetime1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0CC-FEF8-457A-9D95-78CB22380C19}" type="datetime1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5669-3DA5-47F8-A84F-6E09C5822CD3}" type="datetime1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Image Convolution and Filtering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latex.codecogs.com/png.latex?%5Cdpi%7B300%7D%20%5Clarge%20O%5Cleft%20%28%20i%2Cj%20%5Cright%20%29%3D%5Csum_%7Bm%3D0%7D%5E%7BM-1%7D%5Csum_%7Bn%3D0%7D%5E%7BN-1%7DI%28%28s%5Ccdot%20i%29&amp;plus;m%2C%28s%5Ccdot%20j%29&amp;plus;n%29%5Ccdot%20K%28m%2Cn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2" y="613112"/>
            <a:ext cx="8605645" cy="112530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39510" y="2326242"/>
            <a:ext cx="39478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: Stride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/>
              <a:t>: Number of rows in image (height)</a:t>
            </a:r>
            <a:endParaRPr lang="en-US" i="1" dirty="0" smtClean="0"/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: Number of columns in image (width)</a:t>
            </a:r>
          </a:p>
          <a:p>
            <a:endParaRPr lang="en-US" dirty="0" smtClean="0"/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: Number of rows in kernel (height)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: Number of columns in kernel (width)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5" y="2705801"/>
            <a:ext cx="167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goes from 0 to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60035" y="3627513"/>
            <a:ext cx="167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/>
              <a:t> goes from 0 to </a:t>
            </a:r>
            <a:endParaRPr lang="en-US" dirty="0"/>
          </a:p>
        </p:txBody>
      </p:sp>
      <p:pic>
        <p:nvPicPr>
          <p:cNvPr id="6146" name="Picture 2" descr="https://latex.codecogs.com/png.latex?%5Cdpi%7B300%7D%20%5Clarge%20%5Cleft%20%5Clfloor%20%5Cfrac%7BH-M%7D%7Bs%7D%20%5Cright%20%5Crfloor%20&amp;plus;%2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3031" y="2514143"/>
            <a:ext cx="1971437" cy="806498"/>
          </a:xfrm>
          <a:prstGeom prst="rect">
            <a:avLst/>
          </a:prstGeom>
          <a:noFill/>
        </p:spPr>
      </p:pic>
      <p:pic>
        <p:nvPicPr>
          <p:cNvPr id="6148" name="Picture 4" descr="https://latex.codecogs.com/png.latex?%5Cdpi%7B300%7D%20%5Clarge%20%5Cleft%20%5Clfloor%20%5Cfrac%7BW-N%7D%7Bs%7D%20%5Cright%20%5Crfloor%20&amp;plus;%2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3031" y="3435855"/>
            <a:ext cx="1971438" cy="806498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2744571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sz="2000" b="0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01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02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42759" y="2283715"/>
          <a:ext cx="3055460" cy="2424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1092"/>
                <a:gridCol w="611092"/>
                <a:gridCol w="611092"/>
                <a:gridCol w="611092"/>
                <a:gridCol w="611092"/>
              </a:tblGrid>
              <a:tr h="60624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sz="2000" b="0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01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02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03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04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24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24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22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23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24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24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31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33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000" b="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34</a:t>
                      </a:r>
                      <a:endParaRPr lang="en-US" sz="2000" b="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53888" marR="53888" marT="26944" marB="269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703459" y="3032606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sz="2000" i="1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</a:t>
                      </a:r>
                      <a:r>
                        <a:rPr lang="en-US" sz="200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01</a:t>
                      </a:r>
                      <a:endParaRPr lang="en-US" sz="200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</a:t>
                      </a:r>
                      <a:r>
                        <a:rPr lang="en-US" sz="200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02</a:t>
                      </a:r>
                      <a:endParaRPr lang="en-US" sz="200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</a:t>
                      </a:r>
                      <a:r>
                        <a:rPr lang="en-US" sz="200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lang="en-US" sz="200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</a:t>
                      </a:r>
                      <a:r>
                        <a:rPr lang="en-US" sz="200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  <a:endParaRPr lang="en-US" sz="200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</a:t>
                      </a:r>
                      <a:r>
                        <a:rPr lang="en-US" sz="200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  <a:endParaRPr lang="en-US" sz="2000" i="1" kern="1200" baseline="-250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8" descr="https://latex.codecogs.com/png.latex?%5Cdpi%7B300%7D%20%5Clarge%20O%5Cleft%20%28%20i%2Cj%20%5Cright%20%29%3D%5Csum_%7Bm%3D0%7D%5E%7BM-1%7D%5Csum_%7Bn%3D0%7D%5E%7BN-1%7DI%28%28s%5Ccdot%20i%29&amp;plus;m%2C%28s%5Ccdot%20j%29&amp;plus;n%29%5Ccdot%20K%28m%2Cn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2" y="613112"/>
            <a:ext cx="8605645" cy="11253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588245" y="4069532"/>
            <a:ext cx="1785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with stride = 1</a:t>
            </a: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6262" y="901146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96961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2856" y="2341322"/>
            <a:ext cx="3307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(57 ⋅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 + (59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(58 ⋅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(63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(66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(75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(61 ⋅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 + (69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(89 ⋅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1925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261" y="4011925"/>
            <a:ext cx="391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8-bit pixel values must be between 0 and 255!</a:t>
            </a:r>
            <a:endParaRPr lang="en-US" sz="2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96961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261" y="4011925"/>
            <a:ext cx="391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8-bit pixel values must be between 0 and 255!</a:t>
            </a:r>
            <a:endParaRPr 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0.32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0.39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0.49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0.24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0.35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0.47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0.28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0.38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0.49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0.62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96961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261" y="4011925"/>
            <a:ext cx="391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Floating point pixel values will likely be between 0.0 and 1.0</a:t>
            </a:r>
            <a:endParaRPr 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Padding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89432" y="4866501"/>
            <a:ext cx="5894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Animations from github.com/</a:t>
            </a:r>
            <a:r>
              <a:rPr lang="en-US" sz="1200" dirty="0" err="1" smtClean="0"/>
              <a:t>vdumoulin</a:t>
            </a:r>
            <a:r>
              <a:rPr lang="en-US" sz="1200" dirty="0" smtClean="0"/>
              <a:t>/</a:t>
            </a:r>
            <a:r>
              <a:rPr lang="en-US" sz="1200" dirty="0" err="1" smtClean="0"/>
              <a:t>conv_arithmetic</a:t>
            </a:r>
            <a:r>
              <a:rPr lang="en-US" sz="1200" dirty="0" smtClean="0"/>
              <a:t> (MIT license)</a:t>
            </a:r>
            <a:endParaRPr lang="en-US" sz="1200" dirty="0"/>
          </a:p>
        </p:txBody>
      </p:sp>
      <p:pic>
        <p:nvPicPr>
          <p:cNvPr id="1028" name="Picture 4" descr="no_padding_no_strides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6634" y="1362003"/>
            <a:ext cx="2810732" cy="2983522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78" y="1411092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73187" y="1418801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73187" y="1411233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15424" y="1764443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15424" y="1303587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3187" y="957945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5424" y="3607867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645852" y="4068723"/>
          <a:ext cx="1036926" cy="514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73187" y="4530388"/>
            <a:ext cx="391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stride = 2</a:t>
            </a:r>
            <a:endParaRPr lang="en-US" sz="24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Valid Padding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4315" y="4069532"/>
            <a:ext cx="518463" cy="518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45852" y="4069532"/>
            <a:ext cx="518463" cy="518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979 4.0740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Padding</a:t>
            </a:r>
            <a:endParaRPr lang="en-US" dirty="0"/>
          </a:p>
        </p:txBody>
      </p:sp>
      <p:pic>
        <p:nvPicPr>
          <p:cNvPr id="24578" name="Picture 2" descr="same_padding_no_strides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3528" y="1016361"/>
            <a:ext cx="3356945" cy="381587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189432" y="4866501"/>
            <a:ext cx="5894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Animations from github.com/</a:t>
            </a:r>
            <a:r>
              <a:rPr lang="en-US" sz="1200" dirty="0" err="1" smtClean="0"/>
              <a:t>vdumoulin</a:t>
            </a:r>
            <a:r>
              <a:rPr lang="en-US" sz="1200" dirty="0" smtClean="0"/>
              <a:t>/</a:t>
            </a:r>
            <a:r>
              <a:rPr lang="en-US" sz="1200" dirty="0" err="1" smtClean="0"/>
              <a:t>conv_arithmetic</a:t>
            </a:r>
            <a:r>
              <a:rPr lang="en-US" sz="1200" dirty="0" smtClean="0"/>
              <a:t> (MIT license)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9432" y="4866501"/>
            <a:ext cx="5894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Animations from github.com/</a:t>
            </a:r>
            <a:r>
              <a:rPr lang="en-US" sz="1200" dirty="0" err="1" smtClean="0"/>
              <a:t>vdumoulin</a:t>
            </a:r>
            <a:r>
              <a:rPr lang="en-US" sz="1200" dirty="0" smtClean="0"/>
              <a:t>/</a:t>
            </a:r>
            <a:r>
              <a:rPr lang="en-US" sz="1200" dirty="0" err="1" smtClean="0"/>
              <a:t>conv_arithmetic</a:t>
            </a:r>
            <a:r>
              <a:rPr lang="en-US" sz="1200" dirty="0" smtClean="0"/>
              <a:t> (MIT license)</a:t>
            </a:r>
            <a:endParaRPr lang="en-US" sz="1200" dirty="0"/>
          </a:p>
        </p:txBody>
      </p:sp>
      <p:pic>
        <p:nvPicPr>
          <p:cNvPr id="26626" name="Picture 2" descr="padding_strides_odd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4893" y="1016361"/>
            <a:ext cx="4054214" cy="3744455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Padding with stride=2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959" y="1026178"/>
            <a:ext cx="3866082" cy="3091144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4470" y="267470"/>
          <a:ext cx="5415060" cy="4608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3580"/>
                <a:gridCol w="773580"/>
                <a:gridCol w="773580"/>
                <a:gridCol w="773580"/>
                <a:gridCol w="773580"/>
                <a:gridCol w="773580"/>
                <a:gridCol w="773580"/>
              </a:tblGrid>
              <a:tr h="756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756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779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779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779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756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6262" y="901146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96961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2856" y="2341322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(57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(59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(58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(63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(66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(75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(61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(69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(89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20988E-6 L 0.08489 -3.20988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959" y="1026178"/>
            <a:ext cx="3866082" cy="3091144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4470" y="267470"/>
          <a:ext cx="5415060" cy="4608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3580"/>
                <a:gridCol w="773580"/>
                <a:gridCol w="773580"/>
                <a:gridCol w="773580"/>
                <a:gridCol w="773580"/>
                <a:gridCol w="773580"/>
                <a:gridCol w="773580"/>
              </a:tblGrid>
              <a:tr h="756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</a:tr>
              <a:tr h="756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</a:tr>
              <a:tr h="779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7C7C"/>
                    </a:solidFill>
                  </a:tcPr>
                </a:tc>
              </a:tr>
              <a:tr h="779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</a:tr>
              <a:tr h="7792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9D"/>
                    </a:solidFill>
                  </a:tcPr>
                </a:tc>
              </a:tr>
              <a:tr h="756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9D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016611" y="843540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05012" y="843540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66617" y="843540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55018" y="843540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19352" y="843540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16611" y="3953287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05012" y="3953287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66617" y="3953287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55018" y="3953287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19352" y="3953287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2633241" y="1204566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2613362" y="1980820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2613362" y="2754751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2613362" y="3559457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6516005" y="1205775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496126" y="1982029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6496126" y="2755960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6496126" y="3560666"/>
            <a:ext cx="0" cy="3456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465674" y="828123"/>
            <a:ext cx="229886" cy="2829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448174" y="833160"/>
            <a:ext cx="229886" cy="2829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67228" y="4029056"/>
            <a:ext cx="229886" cy="2829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49728" y="4034093"/>
            <a:ext cx="229886" cy="2829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822" y="1534824"/>
            <a:ext cx="2699392" cy="2158311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331" y="1542533"/>
          <a:ext cx="2707530" cy="2148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506"/>
                <a:gridCol w="541506"/>
                <a:gridCol w="541506"/>
                <a:gridCol w="541506"/>
                <a:gridCol w="541506"/>
              </a:tblGrid>
              <a:tr h="53721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21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21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21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47752" marR="47752" marT="23876" marB="238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 (without padding)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83965" y="2974999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3965" y="2514143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261" y="4299960"/>
            <a:ext cx="391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stride = 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954568" y="611494"/>
            <a:ext cx="3133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padding:</a:t>
            </a:r>
          </a:p>
          <a:p>
            <a:r>
              <a:rPr lang="en-US" dirty="0" smtClean="0"/>
              <a:t> - Smaller output</a:t>
            </a:r>
          </a:p>
          <a:p>
            <a:r>
              <a:rPr lang="en-US" dirty="0" smtClean="0"/>
              <a:t> - Information on borders is lost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283965" y="629564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83965" y="168708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229" y="1626062"/>
            <a:ext cx="2491098" cy="1991769"/>
          </a:xfrm>
          <a:prstGeom prst="rect">
            <a:avLst/>
          </a:prstGeom>
          <a:noFill/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9082" y="1131575"/>
          <a:ext cx="3489178" cy="29695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454"/>
                <a:gridCol w="498454"/>
                <a:gridCol w="498454"/>
                <a:gridCol w="498454"/>
                <a:gridCol w="498454"/>
                <a:gridCol w="498454"/>
                <a:gridCol w="498454"/>
              </a:tblGrid>
              <a:tr h="4877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4877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4877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3965" y="629564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3965" y="168708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Input Image (with padding)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83965" y="2703414"/>
          <a:ext cx="2707530" cy="21150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506"/>
                <a:gridCol w="541506"/>
                <a:gridCol w="541506"/>
                <a:gridCol w="541506"/>
                <a:gridCol w="541506"/>
              </a:tblGrid>
              <a:tr h="528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163</a:t>
                      </a:r>
                      <a:endParaRPr lang="en-US" dirty="0"/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219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7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7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7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3965" y="2242560"/>
            <a:ext cx="270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261" y="4299960"/>
            <a:ext cx="391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stride = 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54568" y="613112"/>
            <a:ext cx="2379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padding:</a:t>
            </a:r>
          </a:p>
          <a:p>
            <a:r>
              <a:rPr lang="en-US" dirty="0" smtClean="0"/>
              <a:t> - Larger output matrix</a:t>
            </a:r>
          </a:p>
          <a:p>
            <a:r>
              <a:rPr lang="en-US" dirty="0" smtClean="0"/>
              <a:t> - Information on </a:t>
            </a:r>
          </a:p>
          <a:p>
            <a:r>
              <a:rPr lang="en-US" dirty="0" smtClean="0"/>
              <a:t>   borders is maintained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5240" y="1995680"/>
            <a:ext cx="5933521" cy="1432645"/>
            <a:chOff x="1634043" y="1650038"/>
            <a:chExt cx="5933521" cy="1432645"/>
          </a:xfrm>
        </p:grpSpPr>
        <p:pic>
          <p:nvPicPr>
            <p:cNvPr id="4" name="Picture 8" descr="E:\Google Drive\Editing - Video\Course - Embedded Machine Learning Vision\1.1.2 - Overview of Digital Images\turtle_zoom_blue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81054" y="1650038"/>
              <a:ext cx="1786510" cy="1432643"/>
            </a:xfrm>
            <a:prstGeom prst="rect">
              <a:avLst/>
            </a:prstGeom>
            <a:noFill/>
          </p:spPr>
        </p:pic>
        <p:pic>
          <p:nvPicPr>
            <p:cNvPr id="5" name="Picture 9" descr="E:\Google Drive\Editing - Video\Course - Embedded Machine Learning Vision\1.1.2 - Overview of Digital Images\turtle_zoom_green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895" y="1650038"/>
              <a:ext cx="1786510" cy="1432643"/>
            </a:xfrm>
            <a:prstGeom prst="rect">
              <a:avLst/>
            </a:prstGeom>
            <a:noFill/>
          </p:spPr>
        </p:pic>
        <p:pic>
          <p:nvPicPr>
            <p:cNvPr id="6" name="Picture 10" descr="E:\Google Drive\Editing - Video\Course - Embedded Machine Learning Vision\1.1.2 - Overview of Digital Images\turtle_zoom_red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34043" y="1650038"/>
              <a:ext cx="1786510" cy="1432645"/>
            </a:xfrm>
            <a:prstGeom prst="rect">
              <a:avLst/>
            </a:prstGeom>
            <a:noFill/>
          </p:spPr>
        </p:pic>
      </p:grpSp>
      <p:pic>
        <p:nvPicPr>
          <p:cNvPr id="7" name="Picture 11" descr="E:\Google Drive\Editing - Video\Course - Embedded Machine Learning Vision\1.1.2 - Overview of Digital Images\turtle_zoom_mo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1736" y="94649"/>
            <a:ext cx="1780528" cy="1423865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22078" y="3608676"/>
          <a:ext cx="11521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047"/>
                <a:gridCol w="384047"/>
                <a:gridCol w="38404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53537" y="3608676"/>
          <a:ext cx="11521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047"/>
                <a:gridCol w="384047"/>
                <a:gridCol w="38404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69781" y="3608676"/>
          <a:ext cx="11521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047"/>
                <a:gridCol w="384047"/>
                <a:gridCol w="38404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7" idx="2"/>
            <a:endCxn id="5" idx="0"/>
          </p:cNvCxnSpPr>
          <p:nvPr/>
        </p:nvCxnSpPr>
        <p:spPr>
          <a:xfrm>
            <a:off x="4572000" y="1518514"/>
            <a:ext cx="347" cy="4771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46199" y="1765252"/>
            <a:ext cx="0" cy="2467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9286" y="1765252"/>
            <a:ext cx="0" cy="2467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65070" y="1765252"/>
            <a:ext cx="419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654" y="58942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6261" y="2514143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RGB channels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7545" y="395431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1605240" y="1995680"/>
            <a:ext cx="5933521" cy="1432645"/>
            <a:chOff x="1634043" y="1650038"/>
            <a:chExt cx="5933521" cy="1432645"/>
          </a:xfrm>
        </p:grpSpPr>
        <p:pic>
          <p:nvPicPr>
            <p:cNvPr id="4" name="Picture 8" descr="E:\Google Drive\Editing - Video\Course - Embedded Machine Learning Vision\1.1.2 - Overview of Digital Images\turtle_zoom_blue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81054" y="1650038"/>
              <a:ext cx="1786510" cy="1432643"/>
            </a:xfrm>
            <a:prstGeom prst="rect">
              <a:avLst/>
            </a:prstGeom>
            <a:noFill/>
          </p:spPr>
        </p:pic>
        <p:pic>
          <p:nvPicPr>
            <p:cNvPr id="5" name="Picture 9" descr="E:\Google Drive\Editing - Video\Course - Embedded Machine Learning Vision\1.1.2 - Overview of Digital Images\turtle_zoom_green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895" y="1650038"/>
              <a:ext cx="1786510" cy="1432643"/>
            </a:xfrm>
            <a:prstGeom prst="rect">
              <a:avLst/>
            </a:prstGeom>
            <a:noFill/>
          </p:spPr>
        </p:pic>
        <p:pic>
          <p:nvPicPr>
            <p:cNvPr id="6" name="Picture 10" descr="E:\Google Drive\Editing - Video\Course - Embedded Machine Learning Vision\1.1.2 - Overview of Digital Images\turtle_zoom_red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34043" y="1650038"/>
              <a:ext cx="1786510" cy="1432645"/>
            </a:xfrm>
            <a:prstGeom prst="rect">
              <a:avLst/>
            </a:prstGeom>
            <a:noFill/>
          </p:spPr>
        </p:pic>
      </p:grpSp>
      <p:pic>
        <p:nvPicPr>
          <p:cNvPr id="7" name="Picture 11" descr="E:\Google Drive\Editing - Video\Course - Embedded Machine Learning Vision\1.1.2 - Overview of Digital Images\turtle_zoom_mo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1736" y="94649"/>
            <a:ext cx="1780528" cy="1423865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22078" y="3608676"/>
          <a:ext cx="11521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047"/>
                <a:gridCol w="384047"/>
                <a:gridCol w="38404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53537" y="3608676"/>
          <a:ext cx="11521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047"/>
                <a:gridCol w="384047"/>
                <a:gridCol w="38404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69781" y="3608676"/>
          <a:ext cx="11521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047"/>
                <a:gridCol w="384047"/>
                <a:gridCol w="38404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3867" marR="33867" marT="16934" marB="169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7" idx="2"/>
            <a:endCxn id="5" idx="0"/>
          </p:cNvCxnSpPr>
          <p:nvPr/>
        </p:nvCxnSpPr>
        <p:spPr>
          <a:xfrm>
            <a:off x="4572000" y="1518514"/>
            <a:ext cx="347" cy="4771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46199" y="1765252"/>
            <a:ext cx="0" cy="2467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9286" y="1765252"/>
            <a:ext cx="0" cy="2467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65070" y="1765252"/>
            <a:ext cx="419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654" y="58942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Original image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6261" y="2514143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RGB channels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7545" y="395431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55" y="2514143"/>
            <a:ext cx="1728210" cy="111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18829" y="2571750"/>
          <a:ext cx="987150" cy="979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050"/>
                <a:gridCol w="329050"/>
                <a:gridCol w="329050"/>
              </a:tblGrid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55" y="1338892"/>
            <a:ext cx="1728210" cy="111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18829" y="1419609"/>
          <a:ext cx="987150" cy="979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050"/>
                <a:gridCol w="329050"/>
                <a:gridCol w="329050"/>
              </a:tblGrid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6708" y="1349240"/>
            <a:ext cx="1728210" cy="110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69782" y="1419610"/>
          <a:ext cx="987150" cy="979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050"/>
                <a:gridCol w="329050"/>
                <a:gridCol w="329050"/>
              </a:tblGrid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54" y="3701764"/>
            <a:ext cx="1726685" cy="111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18829" y="3781496"/>
          <a:ext cx="987150" cy="979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050"/>
                <a:gridCol w="329050"/>
                <a:gridCol w="329050"/>
              </a:tblGrid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4539" y="3705843"/>
            <a:ext cx="1720379" cy="11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85444" y="3763449"/>
          <a:ext cx="987150" cy="979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050"/>
                <a:gridCol w="329050"/>
                <a:gridCol w="329050"/>
              </a:tblGrid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06708" y="2514143"/>
            <a:ext cx="1728210" cy="111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69782" y="2537255"/>
          <a:ext cx="987150" cy="979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050"/>
                <a:gridCol w="329050"/>
                <a:gridCol w="329050"/>
              </a:tblGrid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64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29017" marR="29017" marT="14509" marB="14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2894915" y="152256"/>
            <a:ext cx="3354171" cy="1131242"/>
            <a:chOff x="2382934" y="152256"/>
            <a:chExt cx="3354171" cy="1131242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95930" y="152256"/>
              <a:ext cx="1741175" cy="1131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382934" y="325077"/>
              <a:ext cx="15933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Original image </a:t>
              </a:r>
            </a:p>
            <a:p>
              <a:pPr algn="r"/>
              <a:r>
                <a:rPr lang="en-US" dirty="0" smtClean="0"/>
                <a:t>(200x130)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611" y="1707645"/>
            <a:ext cx="14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Gaussian blur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611" y="2859785"/>
            <a:ext cx="14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Sharpen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1707645"/>
            <a:ext cx="14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Outline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047" y="4069532"/>
            <a:ext cx="14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Emboss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4045842"/>
            <a:ext cx="14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Top </a:t>
            </a:r>
            <a:r>
              <a:rPr lang="en-US" dirty="0" err="1" smtClean="0"/>
              <a:t>Sobel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2802178"/>
            <a:ext cx="149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Left </a:t>
            </a:r>
            <a:r>
              <a:rPr lang="en-US" dirty="0" err="1" smtClean="0"/>
              <a:t>Sobel</a:t>
            </a:r>
            <a:endParaRPr lang="en-US" dirty="0" smtClean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6262" y="901146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96961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2856" y="2341322"/>
            <a:ext cx="3307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(57 ⋅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 + (59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(58 ⋅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(63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(66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(75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(61 ⋅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 + (69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(89 ⋅ 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1925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261" y="4011925"/>
            <a:ext cx="391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8-bit pixel values must be between 0 and 255!</a:t>
            </a:r>
            <a:endParaRPr lang="en-US" sz="24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1340" y="893579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96961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2856" y="2341322"/>
            <a:ext cx="3260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(59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(58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(67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(66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(75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(100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(69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(89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(121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55112E-17 L 0.08542 5.55112E-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91650" y="893579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96961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2856" y="2341322"/>
            <a:ext cx="3494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(58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(67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(82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(75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(100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(124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(89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(121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(150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55112E-17 L -0.17066 0.151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43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9552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6261" y="1672975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00252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0252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9552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00252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00252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6147" y="234132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(63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(66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(75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(61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(69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(89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(71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(96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(126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0988E-6 L 0.08576 -3.2098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3240" y="1672975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96961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2856" y="2341322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(66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(75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(100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(69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(89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(121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(96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(126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(145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54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0988E-6 L 0.08576 -3.2098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93367" y="1672975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96961" y="3896711"/>
          <a:ext cx="1555389" cy="1028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2856" y="2341322"/>
            <a:ext cx="3611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(75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(100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(124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(89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(121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(150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(126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(145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(157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121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261" y="4299960"/>
            <a:ext cx="391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stride = 1</a:t>
            </a:r>
            <a:endParaRPr lang="en-US" sz="2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6262" y="901146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27389" y="3896711"/>
          <a:ext cx="1036926" cy="514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2856" y="2341322"/>
            <a:ext cx="3143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(57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(59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(58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(63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(66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(75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(61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(69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(89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261" y="4299960"/>
            <a:ext cx="391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stride = 2</a:t>
            </a:r>
            <a:endParaRPr lang="en-US" sz="2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20988E-6 L 0.171 -3.2098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Google Drive\Editing - Video\Course - Embedded Machine Learning Vision\1.1.2 - Overview of Digital Images\elephant_zoom_m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52" y="893438"/>
            <a:ext cx="3907786" cy="312448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6261" y="901147"/>
          <a:ext cx="3919565" cy="31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3913"/>
                <a:gridCol w="783913"/>
                <a:gridCol w="783913"/>
                <a:gridCol w="783913"/>
                <a:gridCol w="783913"/>
              </a:tblGrid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58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124</a:t>
                      </a: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7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145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157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9128" marR="69128" marT="34564" marB="345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91650" y="893579"/>
            <a:ext cx="2361886" cy="2329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6961" y="555505"/>
          <a:ext cx="1555389" cy="154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-1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96961" y="94649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6261" y="440291"/>
            <a:ext cx="391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Image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6961" y="3435855"/>
            <a:ext cx="1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2856" y="2341322"/>
            <a:ext cx="3494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(58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(67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(82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(75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(100 ⋅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 + (124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</a:t>
            </a:r>
          </a:p>
          <a:p>
            <a:r>
              <a:rPr lang="en-US" dirty="0" smtClean="0"/>
              <a:t>(89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+ (121 ⋅ 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 + (150 ⋅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127389" y="3896711"/>
          <a:ext cx="1036926" cy="514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463"/>
                <a:gridCol w="518463"/>
              </a:tblGrid>
              <a:tr h="514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45720" marR="45720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6261" y="4299960"/>
            <a:ext cx="391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stride = 2</a:t>
            </a:r>
            <a:endParaRPr lang="en-US" sz="24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1844</Words>
  <Application>Microsoft Office PowerPoint</Application>
  <PresentationFormat>On-screen Show (16:9)</PresentationFormat>
  <Paragraphs>901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Computer Vision with Embedded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Valid Padding</vt:lpstr>
      <vt:lpstr>Valid Padding</vt:lpstr>
      <vt:lpstr>Same Padding</vt:lpstr>
      <vt:lpstr>Padding with stride=2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114</cp:revision>
  <dcterms:created xsi:type="dcterms:W3CDTF">2006-08-16T00:00:00Z</dcterms:created>
  <dcterms:modified xsi:type="dcterms:W3CDTF">2021-08-14T23:47:06Z</dcterms:modified>
</cp:coreProperties>
</file>